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6" r:id="rId2"/>
    <p:sldId id="439" r:id="rId3"/>
    <p:sldId id="684" r:id="rId4"/>
    <p:sldId id="735" r:id="rId5"/>
    <p:sldId id="738" r:id="rId6"/>
    <p:sldId id="754" r:id="rId7"/>
    <p:sldId id="755" r:id="rId8"/>
    <p:sldId id="756" r:id="rId9"/>
    <p:sldId id="741" r:id="rId10"/>
    <p:sldId id="737" r:id="rId11"/>
    <p:sldId id="757" r:id="rId12"/>
    <p:sldId id="758" r:id="rId13"/>
    <p:sldId id="759" r:id="rId14"/>
    <p:sldId id="761" r:id="rId15"/>
    <p:sldId id="760" r:id="rId16"/>
    <p:sldId id="762" r:id="rId17"/>
    <p:sldId id="765" r:id="rId18"/>
    <p:sldId id="763" r:id="rId19"/>
    <p:sldId id="766" r:id="rId20"/>
    <p:sldId id="767" r:id="rId21"/>
    <p:sldId id="768" r:id="rId22"/>
    <p:sldId id="740" r:id="rId23"/>
  </p:sldIdLst>
  <p:sldSz cx="12192000" cy="6858000"/>
  <p:notesSz cx="10234613" cy="70993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A5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밝은 스타일 3 - 강조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밝은 스타일 1 - 강조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밝은 스타일 1 - 강조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보통 스타일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84" autoAdjust="0"/>
    <p:restoredTop sz="73130" autoAdjust="0"/>
  </p:normalViewPr>
  <p:slideViewPr>
    <p:cSldViewPr snapToGrid="0">
      <p:cViewPr varScale="1">
        <p:scale>
          <a:sx n="81" d="100"/>
          <a:sy n="81" d="100"/>
        </p:scale>
        <p:origin x="46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0" d="100"/>
          <a:sy n="80" d="100"/>
        </p:scale>
        <p:origin x="401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434999" cy="356198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5797248" y="1"/>
            <a:ext cx="4434999" cy="356198"/>
          </a:xfrm>
          <a:prstGeom prst="rect">
            <a:avLst/>
          </a:prstGeom>
        </p:spPr>
        <p:txBody>
          <a:bodyPr vert="horz" lIns="94787" tIns="47393" rIns="94787" bIns="47393" rtlCol="0"/>
          <a:lstStyle>
            <a:lvl1pPr algn="r">
              <a:defRPr sz="1200"/>
            </a:lvl1pPr>
          </a:lstStyle>
          <a:p>
            <a:fld id="{9E1B6210-3074-4F1E-8685-A17732EED1AE}" type="datetimeFigureOut">
              <a:rPr lang="ko-KR" altLang="en-US" smtClean="0"/>
              <a:t>2024-08-27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989263" y="889000"/>
            <a:ext cx="4256087" cy="23939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87" tIns="47393" rIns="94787" bIns="47393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1023463" y="3416539"/>
            <a:ext cx="8187690" cy="2795350"/>
          </a:xfrm>
          <a:prstGeom prst="rect">
            <a:avLst/>
          </a:prstGeom>
        </p:spPr>
        <p:txBody>
          <a:bodyPr vert="horz" lIns="94787" tIns="47393" rIns="94787" bIns="47393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2" y="6743104"/>
            <a:ext cx="4434999" cy="356198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5797248" y="6743104"/>
            <a:ext cx="4434999" cy="356198"/>
          </a:xfrm>
          <a:prstGeom prst="rect">
            <a:avLst/>
          </a:prstGeom>
        </p:spPr>
        <p:txBody>
          <a:bodyPr vert="horz" lIns="94787" tIns="47393" rIns="94787" bIns="47393" rtlCol="0" anchor="b"/>
          <a:lstStyle>
            <a:lvl1pPr algn="r">
              <a:defRPr sz="1200"/>
            </a:lvl1pPr>
          </a:lstStyle>
          <a:p>
            <a:fld id="{C18C7828-7532-499B-8CDB-7BDB066C0C1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5500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83961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607136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238633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80007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82557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74995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496013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0552572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464690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576975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1914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800712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311647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7120125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22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9140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2000" dirty="0"/>
          </a:p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2000" baseline="30000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7214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9636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6056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286522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5784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4371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8C7828-7532-499B-8CDB-7BDB066C0C1F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47681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2CE7D6-EC6A-433A-930F-7A4DE59850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DD5882B-CBCC-472E-86D5-7DEEBE88DE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38EB12A-564D-4FDE-A459-814A33E91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18D8A-C45E-4BD3-A207-C5F1472328BC}" type="datetime1">
              <a:rPr lang="ko-KR" altLang="en-US" smtClean="0"/>
              <a:t>2024-08-27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C09235D-D834-487E-B1D7-52C765BC3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3176B48-2677-414D-ADBE-9C6D1323F1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16586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481273E-F4AA-4CF8-AE05-203E6C1CB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82268FA-B582-4836-8771-A3329AC664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A8520A-5CF5-48A2-80E4-A7AEC68FA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6D6322-4115-4FA5-AAC0-676914275A1A}" type="datetime1">
              <a:rPr lang="ko-KR" altLang="en-US" smtClean="0"/>
              <a:t>2024-08-27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619DF126-FD45-4E1E-814C-63EFD3879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82149A1-246C-4001-B44F-7DB722C63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480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134FF2B-08A8-4CB1-B440-D1A84EE5B8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8E72D5F-E933-4B0C-AA3B-163F30427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BF7AA83-35E0-4D4F-B476-CD368BE421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AED9C-38AD-4025-9945-AE0CA7C639FA}" type="datetime1">
              <a:rPr lang="ko-KR" altLang="en-US" smtClean="0"/>
              <a:t>2024-08-27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2F534C6-5E3D-443B-86DA-AE2D326BC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91E840B-B465-48AB-91FE-FC475231FD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2524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C778595-BE1B-4FA7-B796-1572F16C2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AD65786-522A-4E08-A317-DB9F31AA8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9664B06-61E9-4BF7-8B9B-0D7BFE7D62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6E725-DD00-4D9B-8E5E-FEC750403408}" type="datetime1">
              <a:rPr lang="ko-KR" altLang="en-US" smtClean="0"/>
              <a:t>2024-08-27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A78A45A-B7DD-4829-AF3F-9F0C6177F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04D48F8-02BC-474A-A888-738024A65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3272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9330B51-E4E7-4D72-8818-D34D8011D9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C5091690-3824-4654-B48C-BEEC07C7F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ED8BC9A-BC34-4BBB-86F7-5F7265EEC7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F9AD8-A6CE-45D2-8C66-3D0C695FE76B}" type="datetime1">
              <a:rPr lang="ko-KR" altLang="en-US" smtClean="0"/>
              <a:t>2024-08-27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B53A6C3-5DA4-4CE1-B4EF-8DA1DBA26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9A9062D-89B8-4536-9FB1-FB0245BCC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3670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311860-291C-4917-823D-9EFB324E0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AE79E4E9-6539-41F1-B84D-756D884508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97DE6EBB-710A-44C1-BDCE-1C5D4D782C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9B41949-37BE-417C-839E-E42C7093C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E3834-886F-42F3-88CA-1498362C2A7D}" type="datetime1">
              <a:rPr lang="ko-KR" altLang="en-US" smtClean="0"/>
              <a:t>2024-08-27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9F4B1D9-E261-4560-AB87-C2FE8767AE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7F568B8-BAA4-4E49-91E1-35EB19619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434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269166D-3291-42A2-A24F-C047CD4CC0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5733F927-108F-4E5A-BC05-EB6B26470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06E23BF8-4BD0-4CE1-AC76-EA659D2958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EC8AFC55-9396-4738-BCAC-B468B2769D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476D12B3-4BEA-4BEA-B41C-523F910096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9C50A071-3CB4-4FBC-B6CD-2E9BA1400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E56621-DD0D-477E-A0CA-809067BAFD1B}" type="datetime1">
              <a:rPr lang="ko-KR" altLang="en-US" smtClean="0"/>
              <a:t>2024-08-27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9FFFC42A-EA33-4407-870F-CF0153D172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E4039EA-1114-4BC3-ACBC-A210ED71C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3152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57513A1-3E1C-40B2-BAD0-9A8CE5BEEB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63A559F-9256-4074-BD7F-48156DECD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F9ECE-3713-4892-BF3D-1B32525B096D}" type="datetime1">
              <a:rPr lang="ko-KR" altLang="en-US" smtClean="0"/>
              <a:t>2024-08-27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5DB56775-3058-4A61-BE57-0A98CC229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A2D13021-651B-49E6-BC34-D1362BBDC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056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97ABBF5-7C3E-479C-9C69-85631C2456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84E420-E8C1-4AED-9D4D-46861FAA9355}" type="datetime1">
              <a:rPr lang="ko-KR" altLang="en-US" smtClean="0"/>
              <a:t>2024-08-27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E96ED2BA-8067-4BD5-B4D3-5EE003661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EF7A474E-764A-4EB8-B141-A0693DFC3F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2622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CB71A72-A3E3-465F-B3AF-5A8C4BF68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7DC601C-9959-46E9-A65E-A476465F2B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E6781CB-15CB-4B7C-872D-1178CA5E20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8DC509C-D4CC-41C0-98AB-ECA8BD70D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FF193A-994B-462B-B2AD-82D75BE4E330}" type="datetime1">
              <a:rPr lang="ko-KR" altLang="en-US" smtClean="0"/>
              <a:t>2024-08-27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7FCF9647-7CFD-4338-86B1-C511DE65F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C95186F-C0F9-419E-95C2-4CC38D574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978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C689FE3-536D-4B6B-938E-E4A6E87CDD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01EFEC0-65FA-4EA8-84B6-EBFE859C71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FB440DD-CEB9-48DF-9910-0A670BEF43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6B3E038-3F93-4717-B8E4-8E2ED66C4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240B4-8B6C-4A2D-BD33-82CDC9F0F504}" type="datetime1">
              <a:rPr lang="ko-KR" altLang="en-US" smtClean="0"/>
              <a:t>2024-08-27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5064935-99AE-440C-BAA5-65317E6267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71C0F18-CE4F-4FFB-A0FD-12934A688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B7A58C6-8BB7-41A3-B016-3FB598F55AF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99822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DEA0993C-65D1-437E-AD95-0836ABFBC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C45F65A-46AB-4986-91EB-F3978C5A70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A9289A4-8B65-479E-8BBB-626B356DD1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C17402-AF57-48DE-AEDA-D87FF6D6F4D7}" type="datetime1">
              <a:rPr lang="ko-KR" altLang="en-US" smtClean="0"/>
              <a:t>2024-08-27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1B3A95F-AC07-4DBF-9649-1F42F37D04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E71DBA0-37A2-461B-BA1C-78178D6B090A}"/>
              </a:ext>
            </a:extLst>
          </p:cNvPr>
          <p:cNvSpPr txBox="1"/>
          <p:nvPr userDrawn="1"/>
        </p:nvSpPr>
        <p:spPr>
          <a:xfrm>
            <a:off x="11067414" y="6408107"/>
            <a:ext cx="62869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801FF0FD-FCD3-4D1B-B17E-D1491B569BF4}" type="slidenum">
              <a:rPr lang="ko-KR" altLang="en-US" sz="11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‹#›</a:t>
            </a:fld>
            <a:r>
              <a:rPr lang="ko-KR" alt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</a:t>
            </a:r>
            <a:r>
              <a:rPr lang="en-US" altLang="ko-KR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/ 21</a:t>
            </a:r>
            <a:endParaRPr lang="ko-KR" altLang="en-US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61728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angwonlim@snu.ac.k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csrc.nist.gov/Projects/post-quantum-cryptography/selected-algorithms-2022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FB955A9-0351-46A7-9773-86C93E36DD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63600" y="1122363"/>
            <a:ext cx="10572750" cy="2658608"/>
          </a:xfrm>
        </p:spPr>
        <p:txBody>
          <a:bodyPr>
            <a:noAutofit/>
          </a:bodyPr>
          <a:lstStyle/>
          <a:p>
            <a:r>
              <a:rPr lang="en-US" altLang="ko-KR" sz="3200" b="1" dirty="0">
                <a:latin typeface="Arial" panose="020B0604020202020204" pitchFamily="34" charset="0"/>
                <a:cs typeface="Arial" panose="020B0604020202020204" pitchFamily="34" charset="0"/>
              </a:rPr>
              <a:t>Post-Quantum TLS on Embedded Systems</a:t>
            </a:r>
            <a:br>
              <a:rPr lang="en-US" altLang="ko-K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2000" b="1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ko-KR" sz="2000" dirty="0"/>
              <a:t>Integrating and Evaluating </a:t>
            </a:r>
            <a:r>
              <a:rPr lang="en-US" altLang="ko-KR" sz="2000" dirty="0" err="1"/>
              <a:t>Kyber</a:t>
            </a:r>
            <a:r>
              <a:rPr lang="en-US" altLang="ko-KR" sz="2000" dirty="0"/>
              <a:t> and SPHINCS</a:t>
            </a:r>
            <a:r>
              <a:rPr lang="en-US" altLang="ko-KR" sz="2000" baseline="30000" dirty="0"/>
              <a:t>+</a:t>
            </a:r>
            <a:r>
              <a:rPr lang="en-US" altLang="ko-KR" sz="2000" dirty="0"/>
              <a:t> with </a:t>
            </a:r>
            <a:r>
              <a:rPr lang="en-US" altLang="ko-KR" sz="2000" dirty="0" err="1"/>
              <a:t>mbed</a:t>
            </a:r>
            <a:r>
              <a:rPr lang="en-US" altLang="ko-KR" sz="2000" dirty="0"/>
              <a:t> TLS)</a:t>
            </a:r>
            <a:br>
              <a:rPr lang="en-US" altLang="ko-K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ko-KR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ko-KR" sz="3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ko-KR" sz="2400" dirty="0">
                <a:latin typeface="Arial" panose="020B0604020202020204" pitchFamily="34" charset="0"/>
                <a:cs typeface="Arial" panose="020B0604020202020204" pitchFamily="34" charset="0"/>
              </a:rPr>
              <a:t>Published</a:t>
            </a:r>
            <a:r>
              <a:rPr lang="ko-KR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2400" dirty="0">
                <a:latin typeface="Arial" panose="020B0604020202020204" pitchFamily="34" charset="0"/>
                <a:cs typeface="Arial" panose="020B0604020202020204" pitchFamily="34" charset="0"/>
              </a:rPr>
              <a:t>in: </a:t>
            </a:r>
            <a:r>
              <a:rPr lang="en-US" altLang="ko-KR" sz="2400" dirty="0"/>
              <a:t>ASIA CCS '20</a:t>
            </a:r>
            <a:endParaRPr lang="ko-KR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8C62807-5210-4000-9435-2B5C43857E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11638"/>
            <a:ext cx="9144000" cy="1655762"/>
          </a:xfrm>
        </p:spPr>
        <p:txBody>
          <a:bodyPr anchor="ctr">
            <a:normAutofit/>
          </a:bodyPr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Summarized by</a:t>
            </a:r>
          </a:p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Sangwon Lim (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sangwonlim@snu.ac.kr</a:t>
            </a: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r>
              <a:rPr lang="en-US" altLang="ko-KR">
                <a:latin typeface="Arial" panose="020B0604020202020204" pitchFamily="34" charset="0"/>
                <a:cs typeface="Arial" panose="020B0604020202020204" pitchFamily="34" charset="0"/>
              </a:rPr>
              <a:t>2024-08-27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12007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5DE405-E33A-4BB0-AFC0-713FD20958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Integration of PQC into the </a:t>
            </a:r>
            <a:r>
              <a:rPr lang="en-US" altLang="ko-KR" dirty="0" err="1"/>
              <a:t>mbed</a:t>
            </a:r>
            <a:r>
              <a:rPr lang="en-US" altLang="ko-KR" dirty="0"/>
              <a:t> TLS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0EC8D22-082F-4C84-88F7-9C55B8DF50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Cryptographic Primitives</a:t>
            </a:r>
          </a:p>
          <a:p>
            <a:pPr lvl="1"/>
            <a:r>
              <a:rPr lang="en-US" altLang="ko-KR" dirty="0" err="1"/>
              <a:t>Kyber</a:t>
            </a:r>
            <a:endParaRPr lang="en-US" altLang="ko-KR" dirty="0"/>
          </a:p>
          <a:p>
            <a:pPr lvl="1"/>
            <a:r>
              <a:rPr lang="en-US" altLang="ko-KR" dirty="0"/>
              <a:t>SPHINCS</a:t>
            </a:r>
            <a:r>
              <a:rPr lang="en-US" altLang="ko-KR" baseline="30000" dirty="0"/>
              <a:t>+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TLS Protocol</a:t>
            </a:r>
          </a:p>
          <a:p>
            <a:pPr lvl="1"/>
            <a:r>
              <a:rPr lang="en-US" altLang="ko-KR" dirty="0"/>
              <a:t>Cipher Suites</a:t>
            </a:r>
          </a:p>
          <a:p>
            <a:pPr lvl="1"/>
            <a:r>
              <a:rPr lang="en-US" altLang="ko-KR" dirty="0"/>
              <a:t>Certificates</a:t>
            </a:r>
          </a:p>
          <a:p>
            <a:pPr lvl="1"/>
            <a:r>
              <a:rPr lang="en-US" altLang="ko-KR" dirty="0"/>
              <a:t>Handshake Fragmentation</a:t>
            </a:r>
          </a:p>
          <a:p>
            <a:pPr lvl="1"/>
            <a:endParaRPr lang="en-US" altLang="ko-KR" sz="1600" dirty="0"/>
          </a:p>
          <a:p>
            <a:pPr lvl="1"/>
            <a:endParaRPr lang="en-US" altLang="ko-KR" sz="1600" dirty="0"/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717054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C347FC-F4B4-4594-9262-EA97A1AAC2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Target</a:t>
            </a:r>
            <a:r>
              <a:rPr lang="ko-KR" altLang="en-US" dirty="0"/>
              <a:t> </a:t>
            </a:r>
            <a:r>
              <a:rPr lang="en-US" altLang="ko-KR" dirty="0"/>
              <a:t>Platform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713041-8995-49B4-AC8B-BFE4B0B5C8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900317" cy="4351338"/>
          </a:xfrm>
        </p:spPr>
        <p:txBody>
          <a:bodyPr/>
          <a:lstStyle/>
          <a:p>
            <a:r>
              <a:rPr lang="en-US" altLang="ko-KR" dirty="0"/>
              <a:t>Processor and peripheral specifications of the evaluated platforms</a:t>
            </a:r>
            <a:endParaRPr lang="ko-KR" altLang="en-US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79DD886C-1666-4BD8-BC7B-5C7BF68D47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235" y="2412718"/>
            <a:ext cx="8529530" cy="282471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5611D03-4492-4576-8758-AC369E895C34}"/>
              </a:ext>
            </a:extLst>
          </p:cNvPr>
          <p:cNvSpPr txBox="1"/>
          <p:nvPr/>
        </p:nvSpPr>
        <p:spPr>
          <a:xfrm>
            <a:off x="0" y="6207009"/>
            <a:ext cx="96272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lvl="1" indent="-228600">
              <a:buFontTx/>
              <a:buAutoNum type="arabicParenR"/>
            </a:pPr>
            <a:r>
              <a:rPr lang="en-US" altLang="ko-KR" sz="1200" dirty="0"/>
              <a:t>The </a:t>
            </a:r>
            <a:r>
              <a:rPr lang="en-US" altLang="ko-KR" sz="1200" dirty="0" err="1"/>
              <a:t>mbed</a:t>
            </a:r>
            <a:r>
              <a:rPr lang="en-US" altLang="ko-KR" sz="1200" dirty="0"/>
              <a:t> TLS provides highly optimized assembler code for ARM platforms</a:t>
            </a:r>
          </a:p>
          <a:p>
            <a:pPr marL="685800" lvl="1" indent="-228600">
              <a:buAutoNum type="arabicParenR"/>
            </a:pPr>
            <a:r>
              <a:rPr lang="en-US" altLang="ko-KR" sz="1200" dirty="0"/>
              <a:t>The ESP32 has hardware acceleration for RSA, ECC, AES, and SHA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881DA34-AE87-4386-87C0-6999046938FC}"/>
              </a:ext>
            </a:extLst>
          </p:cNvPr>
          <p:cNvSpPr txBox="1"/>
          <p:nvPr/>
        </p:nvSpPr>
        <p:spPr>
          <a:xfrm>
            <a:off x="4176363" y="2594513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1)</a:t>
            </a:r>
            <a:endParaRPr lang="ko-KR" altLang="en-US" sz="14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687FF4-A88F-4456-AAC5-C917760CE1DA}"/>
              </a:ext>
            </a:extLst>
          </p:cNvPr>
          <p:cNvSpPr txBox="1"/>
          <p:nvPr/>
        </p:nvSpPr>
        <p:spPr>
          <a:xfrm>
            <a:off x="7755904" y="2594510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1)</a:t>
            </a:r>
            <a:endParaRPr lang="ko-KR" altLang="en-US" sz="1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68B8DE8-0B99-420E-BD14-00BB2A3D79C3}"/>
              </a:ext>
            </a:extLst>
          </p:cNvPr>
          <p:cNvSpPr txBox="1"/>
          <p:nvPr/>
        </p:nvSpPr>
        <p:spPr>
          <a:xfrm>
            <a:off x="6206471" y="2594511"/>
            <a:ext cx="3433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2)</a:t>
            </a:r>
            <a:endParaRPr lang="ko-KR" altLang="en-US" sz="1400" dirty="0"/>
          </a:p>
        </p:txBody>
      </p:sp>
      <p:cxnSp>
        <p:nvCxnSpPr>
          <p:cNvPr id="10" name="직선 연결선 9">
            <a:extLst>
              <a:ext uri="{FF2B5EF4-FFF2-40B4-BE49-F238E27FC236}">
                <a16:creationId xmlns:a16="http://schemas.microsoft.com/office/drawing/2014/main" id="{14EDE01A-A127-4545-8624-896E84CAAFF2}"/>
              </a:ext>
            </a:extLst>
          </p:cNvPr>
          <p:cNvCxnSpPr/>
          <p:nvPr/>
        </p:nvCxnSpPr>
        <p:spPr>
          <a:xfrm>
            <a:off x="4159727" y="4913966"/>
            <a:ext cx="7200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8582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4EF06E-96B5-4787-8374-A6F996D48E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C404BCF-24AD-4C00-97EA-15BDFA49F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A desktop PC performs the remote role of client or server depending on the use case</a:t>
            </a:r>
          </a:p>
          <a:p>
            <a:pPr lvl="1"/>
            <a:r>
              <a:rPr lang="en-US" altLang="ko-KR" dirty="0"/>
              <a:t>The desktop PC with Windows 10 64-bit and an Intel Xeon E3-1231v3 running on 3.40 GHz with 16 GB RAM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The measurements do not include network round-trip time, response time of the remote machine, and network-stack overhead but only the time of the handshake routines and the cryptographic primitives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25352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5BB581-1A9E-4ED7-8119-012EF5BA1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 – </a:t>
            </a:r>
            <a:r>
              <a:rPr lang="en-US" altLang="ko-KR" sz="4000" dirty="0"/>
              <a:t>the Cryptographic Primitives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7913EC8-D2B4-48AC-AB91-4A226EB7A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Runtime of SPHINCS</a:t>
            </a:r>
            <a:r>
              <a:rPr lang="en-US" altLang="ko-KR" sz="2400" baseline="30000" dirty="0"/>
              <a:t>+</a:t>
            </a:r>
            <a:r>
              <a:rPr lang="en-US" altLang="ko-KR" sz="2400" dirty="0"/>
              <a:t> (SPHINCS</a:t>
            </a:r>
            <a:r>
              <a:rPr lang="en-US" altLang="ko-KR" sz="2400" baseline="30000" dirty="0"/>
              <a:t>+ </a:t>
            </a:r>
            <a:r>
              <a:rPr lang="en-US" altLang="ko-KR" sz="2400" dirty="0"/>
              <a:t>-128f) and ECDSA (SECP256R1) operations (rounded to two significant figures)</a:t>
            </a:r>
            <a:endParaRPr lang="ko-KR" altLang="en-US" sz="2400" dirty="0"/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6D6914DF-05B5-4769-8F1B-7ED010A995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4999" y="2667370"/>
            <a:ext cx="4536889" cy="382550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04DE51-4C87-4FDF-B74E-D7B7B9AE4117}"/>
              </a:ext>
            </a:extLst>
          </p:cNvPr>
          <p:cNvSpPr txBox="1"/>
          <p:nvPr/>
        </p:nvSpPr>
        <p:spPr>
          <a:xfrm>
            <a:off x="7718176" y="3429000"/>
            <a:ext cx="3191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Not Include in the handshake</a:t>
            </a:r>
            <a:endParaRPr lang="ko-KR" altLang="en-US" i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EF3654-C7DA-484F-9D5D-130389E9AF03}"/>
              </a:ext>
            </a:extLst>
          </p:cNvPr>
          <p:cNvSpPr txBox="1"/>
          <p:nvPr/>
        </p:nvSpPr>
        <p:spPr>
          <a:xfrm>
            <a:off x="7776618" y="4513820"/>
            <a:ext cx="3191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Typically used by the server</a:t>
            </a:r>
            <a:endParaRPr lang="ko-KR" altLang="en-US" i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7924CEB-168D-49E5-8F3E-781491E25F3A}"/>
              </a:ext>
            </a:extLst>
          </p:cNvPr>
          <p:cNvSpPr txBox="1"/>
          <p:nvPr/>
        </p:nvSpPr>
        <p:spPr>
          <a:xfrm>
            <a:off x="7776618" y="5598640"/>
            <a:ext cx="3191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i="1" dirty="0"/>
              <a:t>Typically used by the client</a:t>
            </a:r>
            <a:endParaRPr lang="ko-KR" altLang="en-US" b="1" i="1" dirty="0"/>
          </a:p>
        </p:txBody>
      </p:sp>
    </p:spTree>
    <p:extLst>
      <p:ext uri="{BB962C8B-B14F-4D97-AF65-F5344CB8AC3E}">
        <p14:creationId xmlns:p14="http://schemas.microsoft.com/office/powerpoint/2010/main" val="3173157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5BB581-1A9E-4ED7-8119-012EF5BA1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 – </a:t>
            </a:r>
            <a:r>
              <a:rPr lang="en-US" altLang="ko-KR" sz="4000" dirty="0"/>
              <a:t>the Cryptographic Primitives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7913EC8-D2B4-48AC-AB91-4A226EB7A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sz="2400" dirty="0"/>
              <a:t>Runtime of </a:t>
            </a:r>
            <a:r>
              <a:rPr lang="en-US" altLang="ko-KR" sz="2400" dirty="0" err="1"/>
              <a:t>Kyber</a:t>
            </a:r>
            <a:r>
              <a:rPr lang="en-US" altLang="ko-KR" sz="2400" dirty="0"/>
              <a:t> (Kyber512) and ECDHE (SECP256R1) operations</a:t>
            </a:r>
            <a:endParaRPr lang="ko-KR" altLang="en-US" sz="2400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2E4E6703-84E2-42AE-8F8D-0D9F0170EF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5969" y="2533051"/>
            <a:ext cx="5992061" cy="345805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EFB2F86-307F-4B9E-A60F-544D3E30834E}"/>
              </a:ext>
            </a:extLst>
          </p:cNvPr>
          <p:cNvSpPr txBox="1"/>
          <p:nvPr/>
        </p:nvSpPr>
        <p:spPr>
          <a:xfrm rot="20327169">
            <a:off x="7940170" y="3678128"/>
            <a:ext cx="31911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i="1" dirty="0" err="1"/>
              <a:t>Kyber</a:t>
            </a:r>
            <a:r>
              <a:rPr lang="en-US" altLang="ko-KR" b="1" i="1" dirty="0"/>
              <a:t> performance better on every platform</a:t>
            </a:r>
            <a:endParaRPr lang="ko-KR" altLang="en-US" b="1" i="1" dirty="0"/>
          </a:p>
        </p:txBody>
      </p:sp>
    </p:spTree>
    <p:extLst>
      <p:ext uri="{BB962C8B-B14F-4D97-AF65-F5344CB8AC3E}">
        <p14:creationId xmlns:p14="http://schemas.microsoft.com/office/powerpoint/2010/main" val="2434682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5BB581-1A9E-4ED7-8119-012EF5BA1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 – </a:t>
            </a:r>
            <a:r>
              <a:rPr lang="en-US" altLang="ko-KR" sz="4000" dirty="0"/>
              <a:t>the TLS Handshake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7913EC8-D2B4-48AC-AB91-4A226EB7A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Comparison of handshake message sizes between the classical and the post-quantum cipher suite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BE6B429-2F9B-4E21-9FC4-DC584B51E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0443" y="2987942"/>
            <a:ext cx="6011114" cy="171473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4F3ACFE-E8E9-4CCB-B214-D0BB718C2BF9}"/>
              </a:ext>
            </a:extLst>
          </p:cNvPr>
          <p:cNvSpPr txBox="1"/>
          <p:nvPr/>
        </p:nvSpPr>
        <p:spPr>
          <a:xfrm>
            <a:off x="2798957" y="4885824"/>
            <a:ext cx="6594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i="1" dirty="0"/>
              <a:t>Due to large size of SPHINCS</a:t>
            </a:r>
            <a:r>
              <a:rPr lang="en-US" altLang="ko-KR" b="1" i="1" baseline="30000" dirty="0"/>
              <a:t>+ </a:t>
            </a:r>
            <a:r>
              <a:rPr lang="en-US" altLang="ko-KR" b="1" i="1" dirty="0"/>
              <a:t>Signature and public key</a:t>
            </a:r>
            <a:endParaRPr lang="ko-KR" altLang="en-US" b="1" i="1" baseline="30000" dirty="0"/>
          </a:p>
        </p:txBody>
      </p:sp>
    </p:spTree>
    <p:extLst>
      <p:ext uri="{BB962C8B-B14F-4D97-AF65-F5344CB8AC3E}">
        <p14:creationId xmlns:p14="http://schemas.microsoft.com/office/powerpoint/2010/main" val="58808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5BB581-1A9E-4ED7-8119-012EF5BA1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 – </a:t>
            </a:r>
            <a:r>
              <a:rPr lang="en-US" altLang="ko-KR" sz="4000" dirty="0"/>
              <a:t>the TLS Handshake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7913EC8-D2B4-48AC-AB91-4A226EB7A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Comparison of handshake runtime for different cipher suites</a:t>
            </a:r>
          </a:p>
          <a:p>
            <a:pPr lvl="1"/>
            <a:r>
              <a:rPr lang="en-US" altLang="ko-KR" dirty="0"/>
              <a:t>Crypto only, not</a:t>
            </a:r>
            <a:r>
              <a:rPr lang="ko-KR" altLang="en-US" dirty="0"/>
              <a:t> </a:t>
            </a:r>
            <a:r>
              <a:rPr lang="en-US" altLang="ko-KR" dirty="0"/>
              <a:t>the</a:t>
            </a:r>
            <a:r>
              <a:rPr lang="ko-KR" altLang="en-US" dirty="0"/>
              <a:t> </a:t>
            </a:r>
            <a:r>
              <a:rPr lang="en-US" altLang="ko-KR" dirty="0"/>
              <a:t>network</a:t>
            </a:r>
            <a:r>
              <a:rPr lang="ko-KR" altLang="en-US" dirty="0"/>
              <a:t> </a:t>
            </a:r>
            <a:r>
              <a:rPr lang="en-US" altLang="ko-KR" dirty="0"/>
              <a:t>stack</a:t>
            </a:r>
            <a:r>
              <a:rPr lang="ko-KR" altLang="en-US" dirty="0"/>
              <a:t> </a:t>
            </a:r>
            <a:r>
              <a:rPr lang="en-US" altLang="ko-KR" dirty="0"/>
              <a:t>and</a:t>
            </a:r>
            <a:r>
              <a:rPr lang="ko-KR" altLang="en-US" dirty="0"/>
              <a:t> </a:t>
            </a:r>
            <a:r>
              <a:rPr lang="en-US" altLang="ko-KR" dirty="0"/>
              <a:t>network</a:t>
            </a:r>
            <a:r>
              <a:rPr lang="ko-KR" altLang="en-US" dirty="0"/>
              <a:t> </a:t>
            </a:r>
            <a:r>
              <a:rPr lang="en-US" altLang="ko-KR" dirty="0"/>
              <a:t>response</a:t>
            </a:r>
            <a:r>
              <a:rPr lang="ko-KR" altLang="en-US" dirty="0"/>
              <a:t> </a:t>
            </a:r>
            <a:r>
              <a:rPr lang="en-US" altLang="ko-KR" dirty="0"/>
              <a:t>times</a:t>
            </a:r>
          </a:p>
        </p:txBody>
      </p:sp>
      <p:pic>
        <p:nvPicPr>
          <p:cNvPr id="4" name="그림 3">
            <a:extLst>
              <a:ext uri="{FF2B5EF4-FFF2-40B4-BE49-F238E27FC236}">
                <a16:creationId xmlns:a16="http://schemas.microsoft.com/office/drawing/2014/main" id="{9D74479C-98E3-4859-B922-23C1C6ACB2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6234" y="2814768"/>
            <a:ext cx="6430027" cy="3245536"/>
          </a:xfrm>
          <a:prstGeom prst="rect">
            <a:avLst/>
          </a:prstGeom>
        </p:spPr>
      </p:pic>
      <p:sp>
        <p:nvSpPr>
          <p:cNvPr id="6" name="직사각형 5">
            <a:extLst>
              <a:ext uri="{FF2B5EF4-FFF2-40B4-BE49-F238E27FC236}">
                <a16:creationId xmlns:a16="http://schemas.microsoft.com/office/drawing/2014/main" id="{983C2793-41FF-47C0-B030-5A0904D48285}"/>
              </a:ext>
            </a:extLst>
          </p:cNvPr>
          <p:cNvSpPr/>
          <p:nvPr/>
        </p:nvSpPr>
        <p:spPr>
          <a:xfrm>
            <a:off x="7893740" y="4831247"/>
            <a:ext cx="37976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i="1" dirty="0"/>
              <a:t>the performance of the PQC-TLS client is similar for the PQC variant as for the ECC variant</a:t>
            </a:r>
            <a:endParaRPr lang="ko-KR" altLang="en-US" b="1" i="1" dirty="0"/>
          </a:p>
        </p:txBody>
      </p:sp>
    </p:spTree>
    <p:extLst>
      <p:ext uri="{BB962C8B-B14F-4D97-AF65-F5344CB8AC3E}">
        <p14:creationId xmlns:p14="http://schemas.microsoft.com/office/powerpoint/2010/main" val="25530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75BB581-1A9E-4ED7-8119-012EF5BA1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 – </a:t>
            </a:r>
            <a:r>
              <a:rPr lang="en-US" altLang="ko-KR" sz="4000" dirty="0"/>
              <a:t>code size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7913EC8-D2B4-48AC-AB91-4A226EB7A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Code sizes of client and server (include the parts of the </a:t>
            </a:r>
            <a:r>
              <a:rPr lang="en-US" altLang="ko-KR" dirty="0" err="1"/>
              <a:t>mbed</a:t>
            </a:r>
            <a:r>
              <a:rPr lang="en-US" altLang="ko-KR" dirty="0"/>
              <a:t> TLS library that are actually used)</a:t>
            </a:r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615BD709-6731-4EBE-B591-D8E53A782F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63980" y="2731550"/>
            <a:ext cx="6352967" cy="335101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FFDC3C4-C74F-4CB5-8072-3D3BDD04F0D7}"/>
              </a:ext>
            </a:extLst>
          </p:cNvPr>
          <p:cNvSpPr txBox="1"/>
          <p:nvPr/>
        </p:nvSpPr>
        <p:spPr>
          <a:xfrm>
            <a:off x="838200" y="6082565"/>
            <a:ext cx="837256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100" dirty="0"/>
              <a:t>TEXT: contains the executable instructions and constant values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100" dirty="0"/>
              <a:t>BSS: contains uninitialized static variables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1100" dirty="0"/>
              <a:t>DATA: holds initialized static variables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278B0DA8-9DBB-4EF5-A382-7D5D269B9EF6}"/>
              </a:ext>
            </a:extLst>
          </p:cNvPr>
          <p:cNvSpPr/>
          <p:nvPr/>
        </p:nvSpPr>
        <p:spPr>
          <a:xfrm rot="20830291">
            <a:off x="7772793" y="2909497"/>
            <a:ext cx="373851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i="1" dirty="0"/>
              <a:t>the client code sizes per platform are quite equal for FOC and Raspberry Pi </a:t>
            </a:r>
            <a:endParaRPr lang="ko-KR" altLang="en-US" b="1" i="1" dirty="0"/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1065AA2-F43E-40AD-8F90-03753302E054}"/>
              </a:ext>
            </a:extLst>
          </p:cNvPr>
          <p:cNvSpPr/>
          <p:nvPr/>
        </p:nvSpPr>
        <p:spPr>
          <a:xfrm rot="20830291">
            <a:off x="7958709" y="4104870"/>
            <a:ext cx="373851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b="1" dirty="0"/>
              <a:t>the ESP32 uses its hardware accelerator for big number operations, which saves some code size for the classical handshake</a:t>
            </a:r>
            <a:endParaRPr lang="ko-KR" altLang="en-US" b="1" i="1" dirty="0"/>
          </a:p>
        </p:txBody>
      </p:sp>
    </p:spTree>
    <p:extLst>
      <p:ext uri="{BB962C8B-B14F-4D97-AF65-F5344CB8AC3E}">
        <p14:creationId xmlns:p14="http://schemas.microsoft.com/office/powerpoint/2010/main" val="15339233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D88B4E2-2D43-4E5E-991A-EEF309BDC8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Evaluation – </a:t>
            </a:r>
            <a:r>
              <a:rPr lang="en-US" altLang="ko-KR" sz="4000" dirty="0"/>
              <a:t>RAM Usage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955D6CB-1DDB-4824-86FB-D2AFB82225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full TLS handshake can be performed with a stack peak of only about 20kB</a:t>
            </a:r>
          </a:p>
          <a:p>
            <a:pPr lvl="1"/>
            <a:r>
              <a:rPr lang="en-US" altLang="ko-KR" dirty="0"/>
              <a:t>Most notable allocations are the incoming and outgoing message buffers as well as a temporary buffer for the handshake fragmentation</a:t>
            </a:r>
          </a:p>
          <a:p>
            <a:pPr lvl="1"/>
            <a:r>
              <a:rPr lang="en-US" altLang="ko-KR" dirty="0"/>
              <a:t>A single self-signed X509 certificate with a SPHINCS</a:t>
            </a:r>
            <a:r>
              <a:rPr lang="en-US" altLang="ko-KR" baseline="30000" dirty="0"/>
              <a:t>+ </a:t>
            </a:r>
            <a:r>
              <a:rPr lang="en-US" altLang="ko-KR" dirty="0"/>
              <a:t>signature and public key is about 17kB big </a:t>
            </a:r>
          </a:p>
          <a:p>
            <a:pPr lvl="1"/>
            <a:r>
              <a:rPr lang="en-US" altLang="ko-KR" dirty="0"/>
              <a:t>A </a:t>
            </a:r>
            <a:r>
              <a:rPr lang="en-US" altLang="ko-KR" dirty="0" err="1"/>
              <a:t>Kyber</a:t>
            </a:r>
            <a:r>
              <a:rPr lang="en-US" altLang="ko-KR" dirty="0"/>
              <a:t> key exchange data with a SPHINCS</a:t>
            </a:r>
            <a:r>
              <a:rPr lang="en-US" altLang="ko-KR" baseline="30000" dirty="0"/>
              <a:t>+ </a:t>
            </a:r>
            <a:r>
              <a:rPr lang="en-US" altLang="ko-KR" dirty="0"/>
              <a:t>signature have a size of about 17.8kB</a:t>
            </a:r>
          </a:p>
          <a:p>
            <a:pPr lvl="1"/>
            <a:r>
              <a:rPr lang="en-US" altLang="ko-KR" dirty="0"/>
              <a:t>From these values, a safe message buffer size of 20kB can be derived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04391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FE24A3-C96A-48E6-8ED6-D0F0AA8AF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8466109-61AA-483B-84CF-9E5A2E7850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The authors evaluated the performance of </a:t>
            </a:r>
          </a:p>
          <a:p>
            <a:pPr lvl="1"/>
            <a:r>
              <a:rPr lang="en-US" altLang="ko-KR" dirty="0"/>
              <a:t>the PQC primitives on four embedded platforms, a Raspberry Pi, an ESP32, a fieldbus option card, and LPC</a:t>
            </a:r>
          </a:p>
          <a:p>
            <a:pPr lvl="1"/>
            <a:r>
              <a:rPr lang="en-US" altLang="ko-KR" dirty="0"/>
              <a:t>a PQC-TLS variant using </a:t>
            </a:r>
            <a:r>
              <a:rPr lang="en-US" altLang="ko-KR" dirty="0" err="1"/>
              <a:t>Kyber</a:t>
            </a:r>
            <a:r>
              <a:rPr lang="en-US" altLang="ko-KR" dirty="0"/>
              <a:t> and SPHINCS</a:t>
            </a:r>
            <a:r>
              <a:rPr lang="en-US" altLang="ko-KR" baseline="30000" dirty="0"/>
              <a:t>+ </a:t>
            </a:r>
            <a:r>
              <a:rPr lang="en-US" altLang="ko-KR" dirty="0"/>
              <a:t>on three embedded platforms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The authors compared the performance to </a:t>
            </a:r>
          </a:p>
          <a:p>
            <a:pPr lvl="1"/>
            <a:r>
              <a:rPr lang="en-US" altLang="ko-KR" dirty="0"/>
              <a:t>classical TLS with corresponding ECC primitives (ECDHE, ECDSA)</a:t>
            </a:r>
          </a:p>
          <a:p>
            <a:pPr lvl="1"/>
            <a:endParaRPr lang="en-US" altLang="ko-KR" sz="2000" dirty="0"/>
          </a:p>
        </p:txBody>
      </p:sp>
    </p:spTree>
    <p:extLst>
      <p:ext uri="{BB962C8B-B14F-4D97-AF65-F5344CB8AC3E}">
        <p14:creationId xmlns:p14="http://schemas.microsoft.com/office/powerpoint/2010/main" val="3468919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773F40B-3178-4A4D-B230-8D13ED9A2A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Contents</a:t>
            </a:r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26C8D13-1F15-4BA7-B318-DB1BCB360A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dirty="0">
                <a:latin typeface="+mj-lt"/>
                <a:cs typeface="Arial" panose="020B0604020202020204" pitchFamily="34" charset="0"/>
              </a:rPr>
              <a:t>Introduction</a:t>
            </a:r>
          </a:p>
          <a:p>
            <a:r>
              <a:rPr lang="en-US" altLang="ko-KR" dirty="0"/>
              <a:t>Background</a:t>
            </a:r>
            <a:endParaRPr lang="en-US" altLang="ko-KR" dirty="0">
              <a:latin typeface="+mj-lt"/>
              <a:cs typeface="Arial" panose="020B0604020202020204" pitchFamily="34" charset="0"/>
            </a:endParaRPr>
          </a:p>
          <a:p>
            <a:r>
              <a:rPr lang="en-US" altLang="ko-KR" dirty="0"/>
              <a:t>Integration of PQC into the </a:t>
            </a:r>
            <a:r>
              <a:rPr lang="en-US" altLang="ko-KR" dirty="0" err="1"/>
              <a:t>mbed</a:t>
            </a:r>
            <a:r>
              <a:rPr lang="en-US" altLang="ko-KR" dirty="0"/>
              <a:t> TLS</a:t>
            </a:r>
          </a:p>
          <a:p>
            <a:r>
              <a:rPr lang="en-US" altLang="ko-KR" dirty="0"/>
              <a:t>Target</a:t>
            </a:r>
            <a:r>
              <a:rPr lang="ko-KR" altLang="en-US" dirty="0"/>
              <a:t> </a:t>
            </a:r>
            <a:r>
              <a:rPr lang="en-US" altLang="ko-KR" dirty="0"/>
              <a:t>Platform</a:t>
            </a:r>
          </a:p>
          <a:p>
            <a:r>
              <a:rPr lang="en-US" altLang="ko-KR" dirty="0"/>
              <a:t>Evaluation </a:t>
            </a:r>
          </a:p>
          <a:p>
            <a:r>
              <a:rPr lang="en-US" altLang="ko-KR" dirty="0">
                <a:latin typeface="+mj-lt"/>
                <a:cs typeface="Arial" panose="020B0604020202020204" pitchFamily="34" charset="0"/>
              </a:rPr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5140784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DA2E550-4007-4512-98EA-65523EEFF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48C9A5A-E31D-4DC3-9F8F-F067DB63B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ko-KR" sz="2400" dirty="0" err="1"/>
              <a:t>Kyber</a:t>
            </a:r>
            <a:r>
              <a:rPr lang="en-US" altLang="ko-KR" sz="2400" dirty="0"/>
              <a:t> performs on all platforms better than the ECDHE key exchange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ko-KR" sz="2400" dirty="0"/>
              <a:t>SPHINCS</a:t>
            </a:r>
            <a:r>
              <a:rPr lang="en-US" altLang="ko-KR" sz="2400" baseline="30000" dirty="0"/>
              <a:t>+ </a:t>
            </a:r>
            <a:r>
              <a:rPr lang="en-US" altLang="ko-KR" sz="2400" dirty="0"/>
              <a:t>is in general slower than ECDSA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sz="2000" dirty="0"/>
              <a:t>Especially signing takes significantly longer using SPHINCS</a:t>
            </a:r>
            <a:r>
              <a:rPr lang="en-US" altLang="ko-KR" sz="2000" baseline="30000" dirty="0"/>
              <a:t>+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ko-KR" sz="2400" dirty="0"/>
              <a:t>The size of all related handshake messages increases significantly in particular if SPHINCS</a:t>
            </a:r>
            <a:r>
              <a:rPr lang="en-US" altLang="ko-KR" sz="2400" baseline="30000" dirty="0"/>
              <a:t>+</a:t>
            </a:r>
            <a:r>
              <a:rPr lang="en-US" altLang="ko-KR" sz="2400" dirty="0"/>
              <a:t> signatures need to be transmitted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ko-KR" sz="2400" dirty="0"/>
              <a:t>The code and RAM size of the integration of PQC schemes on embedded devices showed that it is feasible with relatively low overhead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altLang="ko-KR" sz="2400" dirty="0"/>
              <a:t>The cost of computing signatures with SPHINCS</a:t>
            </a:r>
            <a:r>
              <a:rPr lang="en-US" altLang="ko-KR" sz="2400" baseline="30000" dirty="0"/>
              <a:t>+</a:t>
            </a:r>
            <a:r>
              <a:rPr lang="en-US" altLang="ko-KR" sz="2400" dirty="0"/>
              <a:t> poses the biggest obstacle for using the selected embedded platforms as a TLS server. However, the performance of the PQC-TLS client is similar for the PQC variant as for the ECC variant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9737471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38DB803-9005-4B95-80F4-1A704D3953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Conclusion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283116E-0BC8-43D5-8D55-4B2F621970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Thus, even without dedicated hardware acceleration, PQC can be used in embed TLS as of today in scenarios where the embedded device has the role of the TLS client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1157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A4FA60-B7CD-499F-8C06-EEAAE639A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Appendix</a:t>
            </a:r>
            <a:endParaRPr lang="ko-KR" altLang="en-US" sz="4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351601D-E0D0-4701-AD01-A57347E830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Because of the TCP congestion window, PQ TLS can suffer from poor handshake performance with large SERVER_HELLO</a:t>
            </a:r>
            <a:endParaRPr lang="ko-KR" altLang="en-US" dirty="0"/>
          </a:p>
        </p:txBody>
      </p:sp>
      <p:pic>
        <p:nvPicPr>
          <p:cNvPr id="4098" name="Picture 2" descr="illustration of the gentle slope and cwnd wall with different strengths.">
            <a:extLst>
              <a:ext uri="{FF2B5EF4-FFF2-40B4-BE49-F238E27FC236}">
                <a16:creationId xmlns:a16="http://schemas.microsoft.com/office/drawing/2014/main" id="{A00BC8C3-E526-419A-92D6-C69862B200F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9082"/>
          <a:stretch/>
        </p:blipFill>
        <p:spPr bwMode="auto">
          <a:xfrm>
            <a:off x="2946827" y="2877043"/>
            <a:ext cx="4471327" cy="343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1BB83022-1E77-40D7-B79F-743242F489BD}"/>
              </a:ext>
            </a:extLst>
          </p:cNvPr>
          <p:cNvSpPr txBox="1"/>
          <p:nvPr/>
        </p:nvSpPr>
        <p:spPr>
          <a:xfrm>
            <a:off x="7487392" y="5268123"/>
            <a:ext cx="22622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TCP initial window (</a:t>
            </a:r>
            <a:r>
              <a:rPr lang="en-US" altLang="ko-KR" i="1" dirty="0" err="1"/>
              <a:t>initcwnd</a:t>
            </a:r>
            <a:r>
              <a:rPr lang="en-US" altLang="ko-KR" i="1" dirty="0"/>
              <a:t>) = 10</a:t>
            </a:r>
            <a:endParaRPr lang="ko-KR" altLang="en-US" i="1" dirty="0"/>
          </a:p>
        </p:txBody>
      </p:sp>
      <p:pic>
        <p:nvPicPr>
          <p:cNvPr id="6" name="그래픽 5" descr="클라우드에서 다운로드">
            <a:extLst>
              <a:ext uri="{FF2B5EF4-FFF2-40B4-BE49-F238E27FC236}">
                <a16:creationId xmlns:a16="http://schemas.microsoft.com/office/drawing/2014/main" id="{80A569CA-A447-4673-A709-AA79AB14ED1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90390" y="736029"/>
            <a:ext cx="549057" cy="54905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0DD3104-FB7B-4ED5-9027-2C81BABA2180}"/>
              </a:ext>
            </a:extLst>
          </p:cNvPr>
          <p:cNvSpPr txBox="1"/>
          <p:nvPr/>
        </p:nvSpPr>
        <p:spPr>
          <a:xfrm>
            <a:off x="8923750" y="802156"/>
            <a:ext cx="2430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from external articles</a:t>
            </a:r>
            <a:endParaRPr lang="ko-KR" altLang="en-US" i="1" dirty="0"/>
          </a:p>
        </p:txBody>
      </p:sp>
    </p:spTree>
    <p:extLst>
      <p:ext uri="{BB962C8B-B14F-4D97-AF65-F5344CB8AC3E}">
        <p14:creationId xmlns:p14="http://schemas.microsoft.com/office/powerpoint/2010/main" val="11633366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F05A6E-69ED-4EC7-8351-B6FB4AE52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30002A-754C-48BD-8B0B-36FAF10AD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dirty="0"/>
              <a:t>The interest in post-quantum cryptography (PQC) has been increasing, not only in academia, but also in industry  </a:t>
            </a:r>
          </a:p>
          <a:p>
            <a:endParaRPr lang="en-US" altLang="ko-KR" sz="2000" dirty="0"/>
          </a:p>
          <a:p>
            <a:r>
              <a:rPr lang="en-US" altLang="ko-KR" dirty="0"/>
              <a:t>In</a:t>
            </a:r>
            <a:r>
              <a:rPr lang="ko-KR" altLang="en-US" dirty="0"/>
              <a:t> </a:t>
            </a:r>
            <a:r>
              <a:rPr lang="en-US" altLang="ko-KR" dirty="0"/>
              <a:t>our modern world, security needs to be integrated into small embedded devices that surround us in our daily live</a:t>
            </a:r>
          </a:p>
          <a:p>
            <a:endParaRPr lang="en-US" altLang="ko-KR" sz="2000" dirty="0"/>
          </a:p>
          <a:p>
            <a:r>
              <a:rPr lang="en-US" altLang="ko-KR" dirty="0"/>
              <a:t>It is not easy to replace cryptographic algorithms in productive systems, and software (and cryptographic) updates of embedded devices are even harder to install</a:t>
            </a:r>
          </a:p>
        </p:txBody>
      </p:sp>
    </p:spTree>
    <p:extLst>
      <p:ext uri="{BB962C8B-B14F-4D97-AF65-F5344CB8AC3E}">
        <p14:creationId xmlns:p14="http://schemas.microsoft.com/office/powerpoint/2010/main" val="87287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F05A6E-69ED-4EC7-8351-B6FB4AE52E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Introduction 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E30002A-754C-48BD-8B0B-36FAF10AD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dirty="0"/>
              <a:t>It is required to invest in research for migrating IT systems to post-quantum primitives, especially on embedded systems</a:t>
            </a:r>
          </a:p>
          <a:p>
            <a:endParaRPr lang="en-US" altLang="ko-KR" baseline="30000" dirty="0"/>
          </a:p>
          <a:p>
            <a:r>
              <a:rPr lang="en-US" altLang="ko-KR" dirty="0"/>
              <a:t>In this work, the authors combine all three fields — PQC, TLS, and embedded devices</a:t>
            </a:r>
          </a:p>
          <a:p>
            <a:endParaRPr lang="en-US" altLang="ko-KR" baseline="30000" dirty="0"/>
          </a:p>
          <a:p>
            <a:r>
              <a:rPr lang="en-US" altLang="ko-KR" dirty="0"/>
              <a:t>They enable an embedded TLS library (</a:t>
            </a:r>
            <a:r>
              <a:rPr lang="en-US" altLang="ko-KR" dirty="0" err="1"/>
              <a:t>mbed</a:t>
            </a:r>
            <a:r>
              <a:rPr lang="en-US" altLang="ko-KR" dirty="0"/>
              <a:t> TLS) with post-quantum key exchange and post-quantum digital signatures</a:t>
            </a:r>
            <a:endParaRPr lang="en-US" altLang="ko-KR" baseline="30000" dirty="0"/>
          </a:p>
        </p:txBody>
      </p:sp>
    </p:spTree>
    <p:extLst>
      <p:ext uri="{BB962C8B-B14F-4D97-AF65-F5344CB8AC3E}">
        <p14:creationId xmlns:p14="http://schemas.microsoft.com/office/powerpoint/2010/main" val="2876207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4DDFF9E-FD7D-4F74-BF30-0348EFE1A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Background</a:t>
            </a:r>
            <a:endParaRPr lang="ko-KR" altLang="en-US" sz="48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67D17F8-786E-4473-B223-96CAAD2B4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sz="2400" dirty="0"/>
          </a:p>
          <a:p>
            <a:endParaRPr lang="ko-KR" altLang="en-US" dirty="0"/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EFA329A0-9002-429F-BB44-5A91465AA6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8697" y="1655989"/>
            <a:ext cx="5484641" cy="4433181"/>
          </a:xfrm>
          <a:prstGeom prst="rect">
            <a:avLst/>
          </a:prstGeom>
        </p:spPr>
      </p:pic>
      <p:cxnSp>
        <p:nvCxnSpPr>
          <p:cNvPr id="7" name="직선 화살표 연결선 6">
            <a:extLst>
              <a:ext uri="{FF2B5EF4-FFF2-40B4-BE49-F238E27FC236}">
                <a16:creationId xmlns:a16="http://schemas.microsoft.com/office/drawing/2014/main" id="{6C133E16-14F5-4729-AD71-38BC64144EAB}"/>
              </a:ext>
            </a:extLst>
          </p:cNvPr>
          <p:cNvCxnSpPr>
            <a:cxnSpLocks/>
          </p:cNvCxnSpPr>
          <p:nvPr/>
        </p:nvCxnSpPr>
        <p:spPr>
          <a:xfrm>
            <a:off x="7964830" y="3425893"/>
            <a:ext cx="288000" cy="288000"/>
          </a:xfrm>
          <a:prstGeom prst="straightConnector1">
            <a:avLst/>
          </a:prstGeom>
          <a:ln w="508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직선 화살표 연결선 7">
            <a:extLst>
              <a:ext uri="{FF2B5EF4-FFF2-40B4-BE49-F238E27FC236}">
                <a16:creationId xmlns:a16="http://schemas.microsoft.com/office/drawing/2014/main" id="{8C2F6305-9422-4E49-ABF9-0794720A2F4C}"/>
              </a:ext>
            </a:extLst>
          </p:cNvPr>
          <p:cNvCxnSpPr>
            <a:cxnSpLocks/>
          </p:cNvCxnSpPr>
          <p:nvPr/>
        </p:nvCxnSpPr>
        <p:spPr>
          <a:xfrm>
            <a:off x="7964473" y="3945397"/>
            <a:ext cx="288000" cy="288000"/>
          </a:xfrm>
          <a:prstGeom prst="straightConnector1">
            <a:avLst/>
          </a:prstGeom>
          <a:ln w="508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그래픽 10" descr="클라우드에서 다운로드">
            <a:extLst>
              <a:ext uri="{FF2B5EF4-FFF2-40B4-BE49-F238E27FC236}">
                <a16:creationId xmlns:a16="http://schemas.microsoft.com/office/drawing/2014/main" id="{789927B4-27FE-47C3-A41C-CAB38637A38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90390" y="736029"/>
            <a:ext cx="549057" cy="54905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F1C1162-7161-41BB-A84F-07C9A374CE07}"/>
              </a:ext>
            </a:extLst>
          </p:cNvPr>
          <p:cNvSpPr txBox="1"/>
          <p:nvPr/>
        </p:nvSpPr>
        <p:spPr>
          <a:xfrm>
            <a:off x="8923750" y="802156"/>
            <a:ext cx="2430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from external articles</a:t>
            </a:r>
            <a:endParaRPr lang="ko-KR" altLang="en-US" i="1" dirty="0"/>
          </a:p>
        </p:txBody>
      </p:sp>
      <p:sp>
        <p:nvSpPr>
          <p:cNvPr id="13" name="내용 개체 틀 2">
            <a:extLst>
              <a:ext uri="{FF2B5EF4-FFF2-40B4-BE49-F238E27FC236}">
                <a16:creationId xmlns:a16="http://schemas.microsoft.com/office/drawing/2014/main" id="{15DF8EC0-FDCB-4DC7-98CD-636681241760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dirty="0"/>
              <a:t>TLS 1.3 is independent of </a:t>
            </a:r>
            <a:br>
              <a:rPr lang="en-US" altLang="ko-KR" dirty="0"/>
            </a:br>
            <a:r>
              <a:rPr lang="en-US" altLang="ko-KR" dirty="0"/>
              <a:t>concrete (1) Key Agreements</a:t>
            </a:r>
            <a:br>
              <a:rPr lang="en-US" altLang="ko-KR" dirty="0"/>
            </a:br>
            <a:r>
              <a:rPr lang="en-US" altLang="ko-KR" dirty="0"/>
              <a:t>or (2) Signature Algorithms</a:t>
            </a:r>
          </a:p>
          <a:p>
            <a:endParaRPr lang="en-US" altLang="ko-KR" sz="2000" dirty="0"/>
          </a:p>
          <a:p>
            <a:r>
              <a:rPr lang="en-US" altLang="ko-KR" dirty="0"/>
              <a:t>What's changing in PQ-TLS</a:t>
            </a:r>
          </a:p>
          <a:p>
            <a:pPr lvl="1"/>
            <a:r>
              <a:rPr lang="en-US" altLang="ko-KR" dirty="0"/>
              <a:t>(1) ephemeral key exchange</a:t>
            </a:r>
          </a:p>
          <a:p>
            <a:pPr lvl="1"/>
            <a:r>
              <a:rPr lang="en-US" altLang="ko-KR" dirty="0"/>
              <a:t>(2) authentication </a:t>
            </a:r>
          </a:p>
          <a:p>
            <a:pPr lvl="1"/>
            <a:endParaRPr lang="ko-KR" altLang="en-US" dirty="0"/>
          </a:p>
        </p:txBody>
      </p:sp>
      <p:cxnSp>
        <p:nvCxnSpPr>
          <p:cNvPr id="15" name="직선 화살표 연결선 14">
            <a:extLst>
              <a:ext uri="{FF2B5EF4-FFF2-40B4-BE49-F238E27FC236}">
                <a16:creationId xmlns:a16="http://schemas.microsoft.com/office/drawing/2014/main" id="{70FF0761-72F3-44E2-84CA-A726A42045C2}"/>
              </a:ext>
            </a:extLst>
          </p:cNvPr>
          <p:cNvCxnSpPr>
            <a:cxnSpLocks/>
          </p:cNvCxnSpPr>
          <p:nvPr/>
        </p:nvCxnSpPr>
        <p:spPr>
          <a:xfrm>
            <a:off x="5738885" y="4231262"/>
            <a:ext cx="288000" cy="288000"/>
          </a:xfrm>
          <a:prstGeom prst="straightConnector1">
            <a:avLst/>
          </a:prstGeom>
          <a:ln w="50800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그림 3">
            <a:extLst>
              <a:ext uri="{FF2B5EF4-FFF2-40B4-BE49-F238E27FC236}">
                <a16:creationId xmlns:a16="http://schemas.microsoft.com/office/drawing/2014/main" id="{024DF1EC-DAAF-4737-A341-69D6CA838C6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44605" y="4549504"/>
            <a:ext cx="567063" cy="290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1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970001-3758-4253-9924-0F7BADB211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93F02BE-938C-4EBE-BDAE-6C9E4F9B0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dirty="0"/>
              <a:t>TLS Libraries</a:t>
            </a:r>
          </a:p>
          <a:p>
            <a:pPr lvl="1"/>
            <a:r>
              <a:rPr lang="en-US" altLang="ko-KR" dirty="0"/>
              <a:t>OpenSSL,</a:t>
            </a:r>
            <a:r>
              <a:rPr lang="ko-KR" altLang="en-US" dirty="0"/>
              <a:t> </a:t>
            </a:r>
            <a:r>
              <a:rPr lang="en-US" altLang="ko-KR" dirty="0"/>
              <a:t>LibreSSL, </a:t>
            </a:r>
            <a:r>
              <a:rPr lang="en-US" altLang="ko-KR" dirty="0" err="1"/>
              <a:t>mbed</a:t>
            </a:r>
            <a:r>
              <a:rPr lang="en-US" altLang="ko-KR" dirty="0"/>
              <a:t> TLS, and </a:t>
            </a:r>
            <a:r>
              <a:rPr lang="en-US" altLang="ko-KR" dirty="0" err="1"/>
              <a:t>wolfSSL</a:t>
            </a:r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Suitable for embedded systems</a:t>
            </a:r>
          </a:p>
          <a:p>
            <a:pPr lvl="1"/>
            <a:r>
              <a:rPr lang="en-US" altLang="ko-KR" dirty="0" err="1"/>
              <a:t>mbed</a:t>
            </a:r>
            <a:r>
              <a:rPr lang="en-US" altLang="ko-KR" dirty="0"/>
              <a:t> TLS, and </a:t>
            </a:r>
            <a:r>
              <a:rPr lang="en-US" altLang="ko-KR" dirty="0" err="1"/>
              <a:t>wolfSSL</a:t>
            </a:r>
            <a:endParaRPr lang="en-US" altLang="ko-KR" dirty="0"/>
          </a:p>
          <a:p>
            <a:pPr lvl="1"/>
            <a:endParaRPr lang="en-US" altLang="ko-KR" dirty="0"/>
          </a:p>
          <a:p>
            <a:r>
              <a:rPr lang="en-US" altLang="ko-KR" dirty="0"/>
              <a:t>No problem with the license</a:t>
            </a:r>
          </a:p>
          <a:p>
            <a:pPr lvl="1"/>
            <a:r>
              <a:rPr lang="en-US" altLang="ko-KR" dirty="0" err="1"/>
              <a:t>mbed</a:t>
            </a:r>
            <a:r>
              <a:rPr lang="en-US" altLang="ko-KR" dirty="0"/>
              <a:t> TLS</a:t>
            </a:r>
          </a:p>
          <a:p>
            <a:pPr lvl="1"/>
            <a:endParaRPr lang="en-US" altLang="ko-KR" b="1" dirty="0"/>
          </a:p>
          <a:p>
            <a:r>
              <a:rPr lang="en-US" altLang="ko-KR" dirty="0"/>
              <a:t>The authors chose </a:t>
            </a:r>
            <a:r>
              <a:rPr lang="en-US" altLang="ko-KR" b="1" dirty="0" err="1"/>
              <a:t>mbed</a:t>
            </a:r>
            <a:r>
              <a:rPr lang="en-US" altLang="ko-KR" b="1" dirty="0"/>
              <a:t> TLS </a:t>
            </a:r>
            <a:r>
              <a:rPr lang="en-US" altLang="ko-KR" dirty="0"/>
              <a:t>for their implementation</a:t>
            </a:r>
          </a:p>
          <a:p>
            <a:pPr lvl="1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864261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A67F107-0130-4BD4-A8CD-AC5186CB11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2B1FDC0-7921-4DCC-A293-A2BD86165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ko-KR" dirty="0"/>
              <a:t>Currently popular asymmetric algorithms based on </a:t>
            </a:r>
          </a:p>
          <a:p>
            <a:pPr lvl="1"/>
            <a:r>
              <a:rPr lang="en-US" altLang="ko-KR" dirty="0"/>
              <a:t>the integer factorization problem (e.g., RSA)</a:t>
            </a:r>
          </a:p>
          <a:p>
            <a:pPr lvl="1"/>
            <a:r>
              <a:rPr lang="en-US" altLang="ko-KR" dirty="0"/>
              <a:t>the discrete logarithm problem (e.g., DH)</a:t>
            </a:r>
          </a:p>
          <a:p>
            <a:pPr lvl="1"/>
            <a:r>
              <a:rPr lang="en-US" altLang="ko-KR" dirty="0"/>
              <a:t>the elliptic-curve discrete logarithm problem (e.g., ECDH)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PQC schemes</a:t>
            </a:r>
          </a:p>
          <a:p>
            <a:pPr lvl="1"/>
            <a:r>
              <a:rPr lang="en-US" altLang="ko-KR" dirty="0"/>
              <a:t>Code-based, lattice-based, hash-based, multivariate, and </a:t>
            </a:r>
            <a:r>
              <a:rPr lang="en-US" altLang="ko-KR" dirty="0" err="1"/>
              <a:t>supersingular</a:t>
            </a:r>
            <a:r>
              <a:rPr lang="en-US" altLang="ko-KR" dirty="0"/>
              <a:t> elliptic-curve isogeny cryptography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74119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493233C-5267-44FD-877C-834D5D088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E307AE5-2808-478B-8E1E-34495D119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The authors chose PQC schemes for the evaluation </a:t>
            </a:r>
          </a:p>
          <a:p>
            <a:pPr lvl="1"/>
            <a:r>
              <a:rPr lang="en-US" altLang="ko-KR" dirty="0"/>
              <a:t>Lattice-based </a:t>
            </a:r>
            <a:r>
              <a:rPr lang="en-US" altLang="ko-KR" dirty="0" err="1"/>
              <a:t>Kyber</a:t>
            </a:r>
            <a:r>
              <a:rPr lang="en-US" altLang="ko-KR" dirty="0"/>
              <a:t> for key exchange scheme </a:t>
            </a:r>
          </a:p>
          <a:p>
            <a:pPr lvl="1"/>
            <a:r>
              <a:rPr lang="en-US" altLang="ko-KR" dirty="0"/>
              <a:t>Hash-based SPHINCS</a:t>
            </a:r>
            <a:r>
              <a:rPr lang="en-US" altLang="ko-KR" baseline="30000" dirty="0"/>
              <a:t>+</a:t>
            </a:r>
            <a:r>
              <a:rPr lang="en-US" altLang="ko-KR" dirty="0"/>
              <a:t> as signature scheme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dirty="0"/>
              <a:t>Promising on embedded devices</a:t>
            </a:r>
          </a:p>
          <a:p>
            <a:pPr lvl="1"/>
            <a:endParaRPr lang="en-US" altLang="ko-KR" dirty="0"/>
          </a:p>
          <a:p>
            <a:r>
              <a:rPr lang="en-US" altLang="ko-KR" dirty="0"/>
              <a:t>Security parameter sets for the PQC schemes </a:t>
            </a:r>
          </a:p>
          <a:p>
            <a:pPr lvl="1"/>
            <a:r>
              <a:rPr lang="en-US" altLang="ko-KR" dirty="0"/>
              <a:t>NIST security level 1 corresponding to AES-128 </a:t>
            </a:r>
          </a:p>
          <a:p>
            <a:pPr lvl="1">
              <a:buFont typeface="Wingdings" panose="05000000000000000000" pitchFamily="2" charset="2"/>
              <a:buChar char="ü"/>
            </a:pPr>
            <a:r>
              <a:rPr lang="en-US" altLang="ko-KR" dirty="0"/>
              <a:t>In order to achieve a fairer comparison with classical schemes at 128-bit (classical) security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548218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BA4546F-8C0B-411A-AEE7-B41CC06E86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Background</a:t>
            </a:r>
            <a:endParaRPr lang="ko-KR" altLang="en-US" sz="4000" baseline="30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7C578B3-85FE-4C55-A384-DC8B989AB3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Post-Quantum Cryptography PQC Selected Algorithms 2022</a:t>
            </a:r>
            <a:r>
              <a:rPr lang="en-US" altLang="ko-KR" baseline="30000" dirty="0"/>
              <a:t>1)</a:t>
            </a:r>
            <a:endParaRPr lang="en-US" altLang="ko-KR" dirty="0"/>
          </a:p>
          <a:p>
            <a:pPr lvl="1"/>
            <a:r>
              <a:rPr lang="en-US" altLang="ko-KR" dirty="0"/>
              <a:t>Key Agreement Algorithms (KAs)</a:t>
            </a:r>
          </a:p>
          <a:p>
            <a:pPr lvl="2"/>
            <a:r>
              <a:rPr lang="en-US" altLang="ko-KR" b="1" dirty="0"/>
              <a:t>CRYSTALS-KYBER</a:t>
            </a:r>
          </a:p>
          <a:p>
            <a:pPr lvl="1"/>
            <a:r>
              <a:rPr lang="en-US" altLang="ko-KR" dirty="0"/>
              <a:t>Digital Signature Algorithms (SAs)</a:t>
            </a:r>
          </a:p>
          <a:p>
            <a:pPr lvl="2"/>
            <a:r>
              <a:rPr lang="en-US" altLang="ko-KR" dirty="0"/>
              <a:t>CRYSTALS-DILITHIUM</a:t>
            </a:r>
          </a:p>
          <a:p>
            <a:pPr lvl="2"/>
            <a:r>
              <a:rPr lang="en-US" altLang="ko-KR" dirty="0"/>
              <a:t>FALCON</a:t>
            </a:r>
          </a:p>
          <a:p>
            <a:pPr lvl="2"/>
            <a:r>
              <a:rPr lang="en-US" altLang="ko-KR" b="1" dirty="0"/>
              <a:t>SPHINCS</a:t>
            </a:r>
            <a:r>
              <a:rPr lang="en-US" altLang="ko-KR" b="1" baseline="30000" dirty="0"/>
              <a:t>+</a:t>
            </a:r>
            <a:endParaRPr lang="en-US" altLang="ko-KR" b="1" dirty="0"/>
          </a:p>
          <a:p>
            <a:pPr lvl="1"/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59965FA-1889-4021-BADB-C3826AA559A2}"/>
              </a:ext>
            </a:extLst>
          </p:cNvPr>
          <p:cNvSpPr txBox="1"/>
          <p:nvPr/>
        </p:nvSpPr>
        <p:spPr>
          <a:xfrm>
            <a:off x="274320" y="6262231"/>
            <a:ext cx="105765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/>
              <a:t>1) Post-Quantum Cryptography PQC Selected Algorithms 2022 - </a:t>
            </a:r>
            <a:r>
              <a:rPr lang="en-US" altLang="ko-KR" sz="1200" dirty="0">
                <a:hlinkClick r:id="rId3"/>
              </a:rPr>
              <a:t>https://csrc.nist.gov/Projects/post-quantum-cryptography/selected-algorithms-2022</a:t>
            </a:r>
            <a:endParaRPr lang="ko-KR" altLang="en-US" sz="1200" dirty="0"/>
          </a:p>
        </p:txBody>
      </p:sp>
      <p:pic>
        <p:nvPicPr>
          <p:cNvPr id="5" name="그래픽 4" descr="클라우드에서 다운로드">
            <a:extLst>
              <a:ext uri="{FF2B5EF4-FFF2-40B4-BE49-F238E27FC236}">
                <a16:creationId xmlns:a16="http://schemas.microsoft.com/office/drawing/2014/main" id="{B4BD20A4-3562-403A-B5D9-FB82593B69A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390390" y="736029"/>
            <a:ext cx="549057" cy="54905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416684C-9847-4ED7-9AD5-A6A2F5C38005}"/>
              </a:ext>
            </a:extLst>
          </p:cNvPr>
          <p:cNvSpPr txBox="1"/>
          <p:nvPr/>
        </p:nvSpPr>
        <p:spPr>
          <a:xfrm>
            <a:off x="8923750" y="802156"/>
            <a:ext cx="2430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i="1" dirty="0"/>
              <a:t>from external articles</a:t>
            </a:r>
            <a:endParaRPr lang="ko-KR" altLang="en-US" i="1" dirty="0"/>
          </a:p>
        </p:txBody>
      </p:sp>
    </p:spTree>
    <p:extLst>
      <p:ext uri="{BB962C8B-B14F-4D97-AF65-F5344CB8AC3E}">
        <p14:creationId xmlns:p14="http://schemas.microsoft.com/office/powerpoint/2010/main" val="21891557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3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50522</TotalTime>
  <Words>1100</Words>
  <Application>Microsoft Office PowerPoint</Application>
  <PresentationFormat>와이드스크린</PresentationFormat>
  <Paragraphs>160</Paragraphs>
  <Slides>22</Slides>
  <Notes>22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22</vt:i4>
      </vt:variant>
    </vt:vector>
  </HeadingPairs>
  <TitlesOfParts>
    <vt:vector size="26" baseType="lpstr">
      <vt:lpstr>맑은 고딕</vt:lpstr>
      <vt:lpstr>Arial</vt:lpstr>
      <vt:lpstr>Wingdings</vt:lpstr>
      <vt:lpstr>Office 테마</vt:lpstr>
      <vt:lpstr>Post-Quantum TLS on Embedded Systems (Integrating and Evaluating Kyber and SPHINCS+ with mbed TLS)   Published in: ASIA CCS '20</vt:lpstr>
      <vt:lpstr>Contents</vt:lpstr>
      <vt:lpstr>Introduction </vt:lpstr>
      <vt:lpstr>Introduction </vt:lpstr>
      <vt:lpstr>Background</vt:lpstr>
      <vt:lpstr>Background</vt:lpstr>
      <vt:lpstr>Background</vt:lpstr>
      <vt:lpstr>Background</vt:lpstr>
      <vt:lpstr>Background</vt:lpstr>
      <vt:lpstr>Integration of PQC into the mbed TLS</vt:lpstr>
      <vt:lpstr>Target Platform</vt:lpstr>
      <vt:lpstr>Evaluation</vt:lpstr>
      <vt:lpstr>Evaluation – the Cryptographic Primitives</vt:lpstr>
      <vt:lpstr>Evaluation – the Cryptographic Primitives</vt:lpstr>
      <vt:lpstr>Evaluation – the TLS Handshake</vt:lpstr>
      <vt:lpstr>Evaluation – the TLS Handshake</vt:lpstr>
      <vt:lpstr>Evaluation – code size</vt:lpstr>
      <vt:lpstr>Evaluation – RAM Usage</vt:lpstr>
      <vt:lpstr>Conclusion</vt:lpstr>
      <vt:lpstr>Conclusion</vt:lpstr>
      <vt:lpstr>Conclusion</vt:lpstr>
      <vt:lpstr>Appendix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TCPLS</dc:title>
  <dc:creator>sangwon.lim</dc:creator>
  <cp:lastModifiedBy>LG</cp:lastModifiedBy>
  <cp:revision>1695</cp:revision>
  <cp:lastPrinted>2022-10-30T10:46:21Z</cp:lastPrinted>
  <dcterms:created xsi:type="dcterms:W3CDTF">2021-02-28T12:00:58Z</dcterms:created>
  <dcterms:modified xsi:type="dcterms:W3CDTF">2024-08-27T05:48:18Z</dcterms:modified>
</cp:coreProperties>
</file>