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3" r:id="rId29"/>
    <p:sldId id="284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CC0099"/>
    <a:srgbClr val="740000"/>
    <a:srgbClr val="800080"/>
    <a:srgbClr val="FFEFEF"/>
    <a:srgbClr val="F1E8F8"/>
    <a:srgbClr val="64004A"/>
    <a:srgbClr val="0000FF"/>
    <a:srgbClr val="DCC5ED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80" autoAdjust="0"/>
    <p:restoredTop sz="74742" autoAdjust="0"/>
  </p:normalViewPr>
  <p:slideViewPr>
    <p:cSldViewPr snapToGrid="0">
      <p:cViewPr varScale="1">
        <p:scale>
          <a:sx n="112" d="100"/>
          <a:sy n="112" d="100"/>
        </p:scale>
        <p:origin x="102" y="504"/>
      </p:cViewPr>
      <p:guideLst/>
    </p:cSldViewPr>
  </p:slideViewPr>
  <p:outlineViewPr>
    <p:cViewPr>
      <p:scale>
        <a:sx n="33" d="100"/>
        <a:sy n="33" d="100"/>
      </p:scale>
      <p:origin x="0" y="-30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E5B4F-FB86-4BDB-8C85-74A26A19B0BE}" type="datetimeFigureOut">
              <a:rPr lang="ko-KR" altLang="en-US" smtClean="0"/>
              <a:t>2020-01-08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C5082-4A14-4551-AA1E-D52F6999A8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97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47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7397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931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738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6934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478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576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161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094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221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9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164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821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045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4850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313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2888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877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879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6966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352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471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09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28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283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20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573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298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72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465B-F197-433F-86DD-1DE5FAD2DD20}" type="datetime1">
              <a:rPr lang="ko-KR" altLang="en-US" smtClean="0"/>
              <a:t>2020-01-08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1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E2C1-2F87-474A-90FF-0DEB82B02971}" type="datetime1">
              <a:rPr lang="ko-KR" altLang="en-US" smtClean="0"/>
              <a:t>2020-01-08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1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BC28-9FF0-4C16-A3A9-8B4BBDACAA29}" type="datetime1">
              <a:rPr lang="ko-KR" altLang="en-US" smtClean="0"/>
              <a:t>2020-01-08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47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46FC-D9A9-4689-B96A-CD4EAA24F9D6}" type="datetime1">
              <a:rPr lang="ko-KR" altLang="en-US" smtClean="0"/>
              <a:t>2020-01-08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27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74AF-540B-4C7F-9A78-15EE5329631A}" type="datetime1">
              <a:rPr lang="ko-KR" altLang="en-US" smtClean="0"/>
              <a:t>2020-01-08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28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5855-177C-475B-B54E-FC000E24BED6}" type="datetime1">
              <a:rPr lang="ko-KR" altLang="en-US" smtClean="0"/>
              <a:t>2020-01-08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60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07-C4C8-473A-903B-F3DADC40CB39}" type="datetime1">
              <a:rPr lang="ko-KR" altLang="en-US" smtClean="0"/>
              <a:t>2020-01-08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25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AA6A-DE87-4390-BA88-9107D2A3568C}" type="datetime1">
              <a:rPr lang="ko-KR" altLang="en-US" smtClean="0"/>
              <a:t>2020-01-08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7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18AB-494B-46D5-B4A1-1240904B040C}" type="datetime1">
              <a:rPr lang="ko-KR" altLang="en-US" smtClean="0"/>
              <a:t>2020-01-08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99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BF80-7342-46A3-BBD8-B980BA0D6A37}" type="datetime1">
              <a:rPr lang="ko-KR" altLang="en-US" smtClean="0"/>
              <a:t>2020-01-08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05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ACB4-96EB-4E53-A45C-C6E3946C74B8}" type="datetime1">
              <a:rPr lang="ko-KR" altLang="en-US" smtClean="0"/>
              <a:t>2020-01-08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889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DE283-C440-4475-9EA3-A199DD0E032A}" type="datetime1">
              <a:rPr lang="ko-KR" altLang="en-US" smtClean="0"/>
              <a:t>2020-01-08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89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9447" y="2022763"/>
            <a:ext cx="9953105" cy="1149927"/>
          </a:xfrm>
        </p:spPr>
        <p:txBody>
          <a:bodyPr anchor="ctr">
            <a:normAutofit fontScale="90000"/>
          </a:bodyPr>
          <a:lstStyle/>
          <a:p>
            <a:r>
              <a:rPr lang="en-US" altLang="ko-KR" sz="4000" b="1" dirty="0">
                <a:latin typeface="Calibri" panose="020F0502020204030204" pitchFamily="34" charset="0"/>
                <a:cs typeface="Calibri" panose="020F0502020204030204" pitchFamily="34" charset="0"/>
              </a:rPr>
              <a:t>End-Users Get Maneuvered: Empirical Analysis of Redirection Hijacking in Content Delivery Networks</a:t>
            </a:r>
            <a:endParaRPr lang="ko-KR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356008"/>
            <a:ext cx="9144000" cy="400906"/>
          </a:xfrm>
        </p:spPr>
        <p:txBody>
          <a:bodyPr anchor="ctr">
            <a:normAutofit/>
          </a:bodyPr>
          <a:lstStyle/>
          <a:p>
            <a:pPr>
              <a:lnSpc>
                <a:spcPts val="16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Shuai Hao, </a:t>
            </a:r>
            <a:r>
              <a:rPr lang="en-US" altLang="ko-KR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Yubao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Zhang, </a:t>
            </a:r>
            <a:r>
              <a:rPr lang="en-US" altLang="ko-KR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Haining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Wang, </a:t>
            </a:r>
            <a:r>
              <a:rPr lang="en-US" altLang="ko-KR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Angelos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Stavrou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1524000" y="5222289"/>
            <a:ext cx="9144000" cy="937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2020. 1. 9.</a:t>
            </a:r>
          </a:p>
          <a:p>
            <a:pPr>
              <a:lnSpc>
                <a:spcPts val="1500"/>
              </a:lnSpc>
            </a:pP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Joonhee Lee</a:t>
            </a:r>
          </a:p>
          <a:p>
            <a:pPr>
              <a:lnSpc>
                <a:spcPts val="1500"/>
              </a:lnSpc>
            </a:pP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jhlee2019@mmlab.snu.ac.kr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65D64525-2C5F-6742-BC6C-11133B204CFA}"/>
              </a:ext>
            </a:extLst>
          </p:cNvPr>
          <p:cNvSpPr txBox="1">
            <a:spLocks/>
          </p:cNvSpPr>
          <p:nvPr/>
        </p:nvSpPr>
        <p:spPr>
          <a:xfrm>
            <a:off x="1524000" y="3879274"/>
            <a:ext cx="9144000" cy="789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USENIX Security 2018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5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Redirection Hijacking Attack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586" cy="435133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An adversary can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inject crafted but legitimate records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into a recursive DNS resolver to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manipulate dynamic mapping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inside CDNs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54E2A9C-A69D-40B7-A5EE-309842375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50085"/>
            <a:ext cx="10928757" cy="340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0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How to Inject a DNS Record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586" cy="435133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More than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92%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of current DNS platforms are still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vulnerable to record injection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Off-path adversary: Using insufficient randomization or vulnerable implementations to bypass the challenge-response mechanism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MITM attacker: sniffing random parameters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Directly injecting legitimate records into DNS caches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DNSSEC is vulnerable to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replay attacks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Validity period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of a DNSSEC signature should be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long enough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to avoid query load peaks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(ECDSA-based: 2 days, RSA-based: 1 month)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Validation of the DNSSEC signature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cannot detect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whether a message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forwarded or replayed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8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Detailed Attack Model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Image result for name server icon">
            <a:extLst>
              <a:ext uri="{FF2B5EF4-FFF2-40B4-BE49-F238E27FC236}">
                <a16:creationId xmlns:a16="http://schemas.microsoft.com/office/drawing/2014/main" id="{1F8B964B-7740-45AA-9CAD-7AEB1DACA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443" y="2204362"/>
            <a:ext cx="857826" cy="8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내용 개체 틀 6" descr="사용자">
            <a:extLst>
              <a:ext uri="{FF2B5EF4-FFF2-40B4-BE49-F238E27FC236}">
                <a16:creationId xmlns:a16="http://schemas.microsoft.com/office/drawing/2014/main" id="{84E5ECB4-3387-466E-A733-A097BBE2B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0538" y="2873582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5413B4-A800-42D7-8B09-B8232576EE3B}"/>
              </a:ext>
            </a:extLst>
          </p:cNvPr>
          <p:cNvSpPr txBox="1"/>
          <p:nvPr/>
        </p:nvSpPr>
        <p:spPr>
          <a:xfrm>
            <a:off x="4199037" y="3622515"/>
            <a:ext cx="577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F4F45-6F57-4ED7-9C55-D7F12FED13DC}"/>
              </a:ext>
            </a:extLst>
          </p:cNvPr>
          <p:cNvSpPr txBox="1"/>
          <p:nvPr/>
        </p:nvSpPr>
        <p:spPr>
          <a:xfrm>
            <a:off x="9263009" y="2386108"/>
            <a:ext cx="128419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a.com</a:t>
            </a:r>
          </a:p>
          <a:p>
            <a:pPr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Name Server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590E5F3-B556-4F52-9A65-9868E85D04D0}"/>
              </a:ext>
            </a:extLst>
          </p:cNvPr>
          <p:cNvSpPr/>
          <p:nvPr/>
        </p:nvSpPr>
        <p:spPr>
          <a:xfrm>
            <a:off x="6096000" y="3023368"/>
            <a:ext cx="914400" cy="599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</a:p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DNS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0047D60-4958-4749-8389-48C520765851}"/>
              </a:ext>
            </a:extLst>
          </p:cNvPr>
          <p:cNvCxnSpPr>
            <a:cxnSpLocks/>
          </p:cNvCxnSpPr>
          <p:nvPr/>
        </p:nvCxnSpPr>
        <p:spPr>
          <a:xfrm flipV="1">
            <a:off x="4849055" y="3322942"/>
            <a:ext cx="1187343" cy="784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F8C1A3-F76B-40EB-8591-A4EA878A55F1}"/>
              </a:ext>
            </a:extLst>
          </p:cNvPr>
          <p:cNvSpPr txBox="1"/>
          <p:nvPr/>
        </p:nvSpPr>
        <p:spPr>
          <a:xfrm>
            <a:off x="4849055" y="2987387"/>
            <a:ext cx="1166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img.a.com?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EB17CEDE-13D0-49CE-AD71-422B7C3E68FA}"/>
              </a:ext>
            </a:extLst>
          </p:cNvPr>
          <p:cNvCxnSpPr>
            <a:cxnSpLocks/>
          </p:cNvCxnSpPr>
          <p:nvPr/>
        </p:nvCxnSpPr>
        <p:spPr>
          <a:xfrm flipV="1">
            <a:off x="7046681" y="2584460"/>
            <a:ext cx="1707648" cy="49083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530220A-FCE1-4866-B984-28945EB8C83F}"/>
              </a:ext>
            </a:extLst>
          </p:cNvPr>
          <p:cNvSpPr txBox="1"/>
          <p:nvPr/>
        </p:nvSpPr>
        <p:spPr>
          <a:xfrm rot="20648859">
            <a:off x="7373623" y="2506652"/>
            <a:ext cx="1166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img.a.com?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13AD045-7F70-4DBC-83A6-59DACD414245}"/>
              </a:ext>
            </a:extLst>
          </p:cNvPr>
          <p:cNvCxnSpPr>
            <a:cxnSpLocks/>
          </p:cNvCxnSpPr>
          <p:nvPr/>
        </p:nvCxnSpPr>
        <p:spPr>
          <a:xfrm flipH="1">
            <a:off x="7042172" y="2721102"/>
            <a:ext cx="1695510" cy="48606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Image result for name server icon">
            <a:extLst>
              <a:ext uri="{FF2B5EF4-FFF2-40B4-BE49-F238E27FC236}">
                <a16:creationId xmlns:a16="http://schemas.microsoft.com/office/drawing/2014/main" id="{4AA2127A-A5DA-4839-979C-69B56EB7E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68" y="3712290"/>
            <a:ext cx="857826" cy="8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B7D755-6DBC-4223-8292-78A3BA78B23A}"/>
              </a:ext>
            </a:extLst>
          </p:cNvPr>
          <p:cNvSpPr txBox="1"/>
          <p:nvPr/>
        </p:nvSpPr>
        <p:spPr>
          <a:xfrm>
            <a:off x="9342334" y="3841507"/>
            <a:ext cx="1313373" cy="675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</a:p>
          <a:p>
            <a:pPr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Name Server</a:t>
            </a:r>
          </a:p>
          <a:p>
            <a:pPr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with DNSSEC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5AA48D3E-54EF-4437-BC49-B144F478BDE3}"/>
              </a:ext>
            </a:extLst>
          </p:cNvPr>
          <p:cNvCxnSpPr>
            <a:cxnSpLocks/>
          </p:cNvCxnSpPr>
          <p:nvPr/>
        </p:nvCxnSpPr>
        <p:spPr>
          <a:xfrm>
            <a:off x="7042171" y="3448135"/>
            <a:ext cx="1787167" cy="36860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4980FE86-3D6F-48CE-B669-9F78D4F73EA4}"/>
              </a:ext>
            </a:extLst>
          </p:cNvPr>
          <p:cNvCxnSpPr>
            <a:cxnSpLocks/>
          </p:cNvCxnSpPr>
          <p:nvPr/>
        </p:nvCxnSpPr>
        <p:spPr>
          <a:xfrm>
            <a:off x="7042171" y="3557191"/>
            <a:ext cx="1755396" cy="368915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68EC091-AE09-4A62-9618-91E1DAE8F131}"/>
              </a:ext>
            </a:extLst>
          </p:cNvPr>
          <p:cNvSpPr txBox="1"/>
          <p:nvPr/>
        </p:nvSpPr>
        <p:spPr>
          <a:xfrm rot="19889071">
            <a:off x="6969149" y="4744479"/>
            <a:ext cx="152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img.a.com.cdn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" descr="Image result for name server icon">
            <a:extLst>
              <a:ext uri="{FF2B5EF4-FFF2-40B4-BE49-F238E27FC236}">
                <a16:creationId xmlns:a16="http://schemas.microsoft.com/office/drawing/2014/main" id="{3027FC97-C71A-4529-B84D-98E50F07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67" y="2386108"/>
            <a:ext cx="857826" cy="8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0ACC578-267D-4094-BF19-7A55DF4B2A7C}"/>
              </a:ext>
            </a:extLst>
          </p:cNvPr>
          <p:cNvSpPr txBox="1"/>
          <p:nvPr/>
        </p:nvSpPr>
        <p:spPr>
          <a:xfrm>
            <a:off x="1813960" y="2482757"/>
            <a:ext cx="1184491" cy="675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Near</a:t>
            </a:r>
          </a:p>
          <a:p>
            <a:pPr algn="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</a:p>
          <a:p>
            <a:pPr algn="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Edge Server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CDEFB90A-75F7-4980-BE4D-DE5BAB4BD3A0}"/>
              </a:ext>
            </a:extLst>
          </p:cNvPr>
          <p:cNvCxnSpPr>
            <a:cxnSpLocks/>
          </p:cNvCxnSpPr>
          <p:nvPr/>
        </p:nvCxnSpPr>
        <p:spPr>
          <a:xfrm flipV="1">
            <a:off x="4857177" y="3447993"/>
            <a:ext cx="1187343" cy="784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내용 개체 틀 6" descr="사용자">
            <a:extLst>
              <a:ext uri="{FF2B5EF4-FFF2-40B4-BE49-F238E27FC236}">
                <a16:creationId xmlns:a16="http://schemas.microsoft.com/office/drawing/2014/main" id="{D45A688D-C7E1-4756-99F4-8E282F8263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5141547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2A07513-5F31-454E-B169-6A2755EC01AB}"/>
              </a:ext>
            </a:extLst>
          </p:cNvPr>
          <p:cNvSpPr txBox="1"/>
          <p:nvPr/>
        </p:nvSpPr>
        <p:spPr>
          <a:xfrm>
            <a:off x="6105160" y="5890480"/>
            <a:ext cx="896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Attacker</a:t>
            </a:r>
            <a:endParaRPr lang="ko-KR" altLang="en-US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1534961A-F422-4746-966A-BF17DCD22054}"/>
              </a:ext>
            </a:extLst>
          </p:cNvPr>
          <p:cNvCxnSpPr>
            <a:stCxn id="34" idx="3"/>
          </p:cNvCxnSpPr>
          <p:nvPr/>
        </p:nvCxnSpPr>
        <p:spPr>
          <a:xfrm flipV="1">
            <a:off x="7010400" y="4668533"/>
            <a:ext cx="1743929" cy="93021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898AF5D7-8145-475F-B35C-C92D460F4047}"/>
              </a:ext>
            </a:extLst>
          </p:cNvPr>
          <p:cNvCxnSpPr/>
          <p:nvPr/>
        </p:nvCxnSpPr>
        <p:spPr>
          <a:xfrm flipH="1">
            <a:off x="6967162" y="4517091"/>
            <a:ext cx="1830405" cy="97509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사각형: 잘린 한쪽 모서리 41">
            <a:extLst>
              <a:ext uri="{FF2B5EF4-FFF2-40B4-BE49-F238E27FC236}">
                <a16:creationId xmlns:a16="http://schemas.microsoft.com/office/drawing/2014/main" id="{215F5AE2-B53E-4E32-976B-CBB09A84485A}"/>
              </a:ext>
            </a:extLst>
          </p:cNvPr>
          <p:cNvSpPr/>
          <p:nvPr/>
        </p:nvSpPr>
        <p:spPr>
          <a:xfrm>
            <a:off x="7733428" y="4010481"/>
            <a:ext cx="917893" cy="22225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DNSKEY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C54AF2-16F9-424B-B9A6-D3782894FFDE}"/>
              </a:ext>
            </a:extLst>
          </p:cNvPr>
          <p:cNvSpPr txBox="1"/>
          <p:nvPr/>
        </p:nvSpPr>
        <p:spPr>
          <a:xfrm rot="680750">
            <a:off x="7372761" y="3358015"/>
            <a:ext cx="152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img.a.com.cdn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사각형: 잘린 한쪽 모서리 40">
            <a:extLst>
              <a:ext uri="{FF2B5EF4-FFF2-40B4-BE49-F238E27FC236}">
                <a16:creationId xmlns:a16="http://schemas.microsoft.com/office/drawing/2014/main" id="{A0391EED-F82E-4EEF-BDC6-01AA2E04C8A8}"/>
              </a:ext>
            </a:extLst>
          </p:cNvPr>
          <p:cNvSpPr/>
          <p:nvPr/>
        </p:nvSpPr>
        <p:spPr>
          <a:xfrm>
            <a:off x="7314754" y="3841828"/>
            <a:ext cx="914400" cy="22225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RRSIG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사각형: 잘린 한쪽 모서리 39">
            <a:extLst>
              <a:ext uri="{FF2B5EF4-FFF2-40B4-BE49-F238E27FC236}">
                <a16:creationId xmlns:a16="http://schemas.microsoft.com/office/drawing/2014/main" id="{9C5FD5E3-BB38-4FA5-9128-8E99DD01FAFB}"/>
              </a:ext>
            </a:extLst>
          </p:cNvPr>
          <p:cNvSpPr/>
          <p:nvPr/>
        </p:nvSpPr>
        <p:spPr>
          <a:xfrm>
            <a:off x="6848085" y="3705164"/>
            <a:ext cx="914400" cy="22225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사각형: 잘린 한쪽 모서리 45">
            <a:extLst>
              <a:ext uri="{FF2B5EF4-FFF2-40B4-BE49-F238E27FC236}">
                <a16:creationId xmlns:a16="http://schemas.microsoft.com/office/drawing/2014/main" id="{08CB63F5-8CE5-4F56-8B0C-C6410B0155F6}"/>
              </a:ext>
            </a:extLst>
          </p:cNvPr>
          <p:cNvSpPr/>
          <p:nvPr/>
        </p:nvSpPr>
        <p:spPr>
          <a:xfrm>
            <a:off x="8271335" y="4990442"/>
            <a:ext cx="917893" cy="222259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DNSKEY’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사각형: 잘린 한쪽 모서리 46">
            <a:extLst>
              <a:ext uri="{FF2B5EF4-FFF2-40B4-BE49-F238E27FC236}">
                <a16:creationId xmlns:a16="http://schemas.microsoft.com/office/drawing/2014/main" id="{FEB28E9B-81E5-414B-A2E9-4DF821749FFD}"/>
              </a:ext>
            </a:extLst>
          </p:cNvPr>
          <p:cNvSpPr/>
          <p:nvPr/>
        </p:nvSpPr>
        <p:spPr>
          <a:xfrm>
            <a:off x="7980390" y="5200938"/>
            <a:ext cx="914400" cy="222259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RRSIG’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사각형: 잘린 한쪽 모서리 47">
            <a:extLst>
              <a:ext uri="{FF2B5EF4-FFF2-40B4-BE49-F238E27FC236}">
                <a16:creationId xmlns:a16="http://schemas.microsoft.com/office/drawing/2014/main" id="{56516EC2-68AB-4255-9687-1A505E653457}"/>
              </a:ext>
            </a:extLst>
          </p:cNvPr>
          <p:cNvSpPr/>
          <p:nvPr/>
        </p:nvSpPr>
        <p:spPr>
          <a:xfrm>
            <a:off x="7636976" y="5399895"/>
            <a:ext cx="914400" cy="222259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A’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3AA07812-8505-4615-B580-614FD6995AC5}"/>
              </a:ext>
            </a:extLst>
          </p:cNvPr>
          <p:cNvCxnSpPr>
            <a:stCxn id="34" idx="0"/>
            <a:endCxn id="12" idx="2"/>
          </p:cNvCxnSpPr>
          <p:nvPr/>
        </p:nvCxnSpPr>
        <p:spPr>
          <a:xfrm flipV="1">
            <a:off x="6553200" y="3622515"/>
            <a:ext cx="0" cy="151903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사각형: 잘린 한쪽 모서리 50">
            <a:extLst>
              <a:ext uri="{FF2B5EF4-FFF2-40B4-BE49-F238E27FC236}">
                <a16:creationId xmlns:a16="http://schemas.microsoft.com/office/drawing/2014/main" id="{BD3DAB90-7F28-43FF-86A6-5A01930B4875}"/>
              </a:ext>
            </a:extLst>
          </p:cNvPr>
          <p:cNvSpPr/>
          <p:nvPr/>
        </p:nvSpPr>
        <p:spPr>
          <a:xfrm>
            <a:off x="5577355" y="4687338"/>
            <a:ext cx="917893" cy="222259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DNSKEY’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사각형: 잘린 한쪽 모서리 51">
            <a:extLst>
              <a:ext uri="{FF2B5EF4-FFF2-40B4-BE49-F238E27FC236}">
                <a16:creationId xmlns:a16="http://schemas.microsoft.com/office/drawing/2014/main" id="{52A75F63-2A33-4F0D-82F5-7E0559008682}"/>
              </a:ext>
            </a:extLst>
          </p:cNvPr>
          <p:cNvSpPr/>
          <p:nvPr/>
        </p:nvSpPr>
        <p:spPr>
          <a:xfrm>
            <a:off x="5580848" y="4435236"/>
            <a:ext cx="914400" cy="222259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RRSIG’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사각형: 잘린 한쪽 모서리 52">
            <a:extLst>
              <a:ext uri="{FF2B5EF4-FFF2-40B4-BE49-F238E27FC236}">
                <a16:creationId xmlns:a16="http://schemas.microsoft.com/office/drawing/2014/main" id="{D092E62A-59D5-42AE-8B07-F6FD40BBCC5C}"/>
              </a:ext>
            </a:extLst>
          </p:cNvPr>
          <p:cNvSpPr/>
          <p:nvPr/>
        </p:nvSpPr>
        <p:spPr>
          <a:xfrm>
            <a:off x="5579102" y="4180961"/>
            <a:ext cx="914400" cy="222259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A’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251376-A6DE-4A8C-B269-D29555A53046}"/>
              </a:ext>
            </a:extLst>
          </p:cNvPr>
          <p:cNvSpPr txBox="1"/>
          <p:nvPr/>
        </p:nvSpPr>
        <p:spPr>
          <a:xfrm>
            <a:off x="3722508" y="5658162"/>
            <a:ext cx="1110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Attack</a:t>
            </a:r>
            <a:endParaRPr lang="ko-KR" altLang="en-US"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사각형: 잘린 한쪽 모서리 55">
            <a:extLst>
              <a:ext uri="{FF2B5EF4-FFF2-40B4-BE49-F238E27FC236}">
                <a16:creationId xmlns:a16="http://schemas.microsoft.com/office/drawing/2014/main" id="{111FA6FF-CCC3-4748-849D-A3C31DE7A360}"/>
              </a:ext>
            </a:extLst>
          </p:cNvPr>
          <p:cNvSpPr/>
          <p:nvPr/>
        </p:nvSpPr>
        <p:spPr>
          <a:xfrm>
            <a:off x="5012344" y="3487849"/>
            <a:ext cx="914400" cy="222259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A’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" name="Picture 2" descr="Image result for name server icon">
            <a:extLst>
              <a:ext uri="{FF2B5EF4-FFF2-40B4-BE49-F238E27FC236}">
                <a16:creationId xmlns:a16="http://schemas.microsoft.com/office/drawing/2014/main" id="{C08E0F89-CA2E-4AAB-9FC1-871489F85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50" y="5340887"/>
            <a:ext cx="857826" cy="8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C944556-975B-4B37-9C93-2CC408258007}"/>
              </a:ext>
            </a:extLst>
          </p:cNvPr>
          <p:cNvSpPr txBox="1"/>
          <p:nvPr/>
        </p:nvSpPr>
        <p:spPr>
          <a:xfrm>
            <a:off x="1163143" y="5437536"/>
            <a:ext cx="1184491" cy="675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Far</a:t>
            </a:r>
          </a:p>
          <a:p>
            <a:pPr algn="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</a:p>
          <a:p>
            <a:pPr algn="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Edge Server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533303F4-AECE-4387-BA3D-FA29FD66DF67}"/>
              </a:ext>
            </a:extLst>
          </p:cNvPr>
          <p:cNvCxnSpPr>
            <a:stCxn id="10" idx="1"/>
          </p:cNvCxnSpPr>
          <p:nvPr/>
        </p:nvCxnSpPr>
        <p:spPr>
          <a:xfrm flipH="1">
            <a:off x="2892190" y="3791792"/>
            <a:ext cx="1306847" cy="164574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3E35D8B-FEB5-4102-A149-58A9E0238525}"/>
              </a:ext>
            </a:extLst>
          </p:cNvPr>
          <p:cNvSpPr txBox="1"/>
          <p:nvPr/>
        </p:nvSpPr>
        <p:spPr>
          <a:xfrm rot="18495050">
            <a:off x="2670648" y="4230248"/>
            <a:ext cx="1272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Maneuvered</a:t>
            </a:r>
          </a:p>
          <a:p>
            <a:pPr algn="ctr"/>
            <a:r>
              <a:rPr lang="en-US" altLang="ko-K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endParaRPr lang="ko-KR" altLang="en-US"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사각형: 잘린 한쪽 모서리 61">
            <a:extLst>
              <a:ext uri="{FF2B5EF4-FFF2-40B4-BE49-F238E27FC236}">
                <a16:creationId xmlns:a16="http://schemas.microsoft.com/office/drawing/2014/main" id="{777CC181-D6C3-45A9-A0B9-2E2CA83BE3FE}"/>
              </a:ext>
            </a:extLst>
          </p:cNvPr>
          <p:cNvSpPr/>
          <p:nvPr/>
        </p:nvSpPr>
        <p:spPr>
          <a:xfrm rot="20593343">
            <a:off x="7636951" y="2948256"/>
            <a:ext cx="914400" cy="222259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CNAME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원통형 63">
            <a:extLst>
              <a:ext uri="{FF2B5EF4-FFF2-40B4-BE49-F238E27FC236}">
                <a16:creationId xmlns:a16="http://schemas.microsoft.com/office/drawing/2014/main" id="{716F9ECA-A36D-4FEC-9C9B-C0A1A5E85890}"/>
              </a:ext>
            </a:extLst>
          </p:cNvPr>
          <p:cNvSpPr/>
          <p:nvPr/>
        </p:nvSpPr>
        <p:spPr>
          <a:xfrm>
            <a:off x="6096000" y="1942799"/>
            <a:ext cx="914400" cy="76563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DNS</a:t>
            </a:r>
          </a:p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BD2E3443-D504-41E0-B5D4-DD862B631A55}"/>
              </a:ext>
            </a:extLst>
          </p:cNvPr>
          <p:cNvCxnSpPr>
            <a:stCxn id="12" idx="0"/>
            <a:endCxn id="64" idx="3"/>
          </p:cNvCxnSpPr>
          <p:nvPr/>
        </p:nvCxnSpPr>
        <p:spPr>
          <a:xfrm flipV="1">
            <a:off x="6553200" y="2708434"/>
            <a:ext cx="0" cy="314934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사각형: 잘린 한쪽 모서리 66">
            <a:extLst>
              <a:ext uri="{FF2B5EF4-FFF2-40B4-BE49-F238E27FC236}">
                <a16:creationId xmlns:a16="http://schemas.microsoft.com/office/drawing/2014/main" id="{E42D6E61-06C0-46D5-9919-576E2B7AEB93}"/>
              </a:ext>
            </a:extLst>
          </p:cNvPr>
          <p:cNvSpPr/>
          <p:nvPr/>
        </p:nvSpPr>
        <p:spPr>
          <a:xfrm>
            <a:off x="5308798" y="2312800"/>
            <a:ext cx="917893" cy="22225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DNSKEY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사각형: 잘린 한쪽 모서리 67">
            <a:extLst>
              <a:ext uri="{FF2B5EF4-FFF2-40B4-BE49-F238E27FC236}">
                <a16:creationId xmlns:a16="http://schemas.microsoft.com/office/drawing/2014/main" id="{ACFFF235-A554-4E0A-8B4D-99F15E6B4803}"/>
              </a:ext>
            </a:extLst>
          </p:cNvPr>
          <p:cNvSpPr/>
          <p:nvPr/>
        </p:nvSpPr>
        <p:spPr>
          <a:xfrm>
            <a:off x="5310544" y="2061649"/>
            <a:ext cx="914400" cy="22225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RRSIG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사각형: 잘린 한쪽 모서리 68">
            <a:extLst>
              <a:ext uri="{FF2B5EF4-FFF2-40B4-BE49-F238E27FC236}">
                <a16:creationId xmlns:a16="http://schemas.microsoft.com/office/drawing/2014/main" id="{91736BB0-6485-481F-801F-685DF3010841}"/>
              </a:ext>
            </a:extLst>
          </p:cNvPr>
          <p:cNvSpPr/>
          <p:nvPr/>
        </p:nvSpPr>
        <p:spPr>
          <a:xfrm>
            <a:off x="5310544" y="1818004"/>
            <a:ext cx="914400" cy="22225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사각형: 잘린 한쪽 모서리 69">
            <a:extLst>
              <a:ext uri="{FF2B5EF4-FFF2-40B4-BE49-F238E27FC236}">
                <a16:creationId xmlns:a16="http://schemas.microsoft.com/office/drawing/2014/main" id="{D313D4A2-FEA0-472E-B2C4-C0CA3CA6EA26}"/>
              </a:ext>
            </a:extLst>
          </p:cNvPr>
          <p:cNvSpPr/>
          <p:nvPr/>
        </p:nvSpPr>
        <p:spPr>
          <a:xfrm>
            <a:off x="5355475" y="2342527"/>
            <a:ext cx="917893" cy="222259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DNSKEY’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사각형: 잘린 한쪽 모서리 70">
            <a:extLst>
              <a:ext uri="{FF2B5EF4-FFF2-40B4-BE49-F238E27FC236}">
                <a16:creationId xmlns:a16="http://schemas.microsoft.com/office/drawing/2014/main" id="{B789D9A9-6581-4ACF-9FCA-AED8F9A1CCEA}"/>
              </a:ext>
            </a:extLst>
          </p:cNvPr>
          <p:cNvSpPr/>
          <p:nvPr/>
        </p:nvSpPr>
        <p:spPr>
          <a:xfrm>
            <a:off x="5358966" y="2085583"/>
            <a:ext cx="914400" cy="222259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RRSIG’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사각형: 잘린 한쪽 모서리 71">
            <a:extLst>
              <a:ext uri="{FF2B5EF4-FFF2-40B4-BE49-F238E27FC236}">
                <a16:creationId xmlns:a16="http://schemas.microsoft.com/office/drawing/2014/main" id="{AD0B90AD-AAB2-485F-AA9D-2EDC4554ADB2}"/>
              </a:ext>
            </a:extLst>
          </p:cNvPr>
          <p:cNvSpPr/>
          <p:nvPr/>
        </p:nvSpPr>
        <p:spPr>
          <a:xfrm>
            <a:off x="5357222" y="1851079"/>
            <a:ext cx="914400" cy="222259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A’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ABE40B48-F1F3-4BFE-A137-026CD6BC1601}"/>
              </a:ext>
            </a:extLst>
          </p:cNvPr>
          <p:cNvCxnSpPr/>
          <p:nvPr/>
        </p:nvCxnSpPr>
        <p:spPr>
          <a:xfrm flipH="1">
            <a:off x="2998451" y="5492184"/>
            <a:ext cx="75558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C57A6723-8298-496B-907D-9E1553769C96}"/>
              </a:ext>
            </a:extLst>
          </p:cNvPr>
          <p:cNvCxnSpPr/>
          <p:nvPr/>
        </p:nvCxnSpPr>
        <p:spPr>
          <a:xfrm flipH="1">
            <a:off x="2998451" y="5622154"/>
            <a:ext cx="75558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DC787432-A1F6-4C59-B9B5-31D87B104693}"/>
              </a:ext>
            </a:extLst>
          </p:cNvPr>
          <p:cNvCxnSpPr/>
          <p:nvPr/>
        </p:nvCxnSpPr>
        <p:spPr>
          <a:xfrm flipH="1">
            <a:off x="2998451" y="5770674"/>
            <a:ext cx="75558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>
            <a:extLst>
              <a:ext uri="{FF2B5EF4-FFF2-40B4-BE49-F238E27FC236}">
                <a16:creationId xmlns:a16="http://schemas.microsoft.com/office/drawing/2014/main" id="{1F408189-87A4-43B5-8EAF-78E6B4BEEB60}"/>
              </a:ext>
            </a:extLst>
          </p:cNvPr>
          <p:cNvCxnSpPr/>
          <p:nvPr/>
        </p:nvCxnSpPr>
        <p:spPr>
          <a:xfrm flipH="1">
            <a:off x="2998451" y="5890480"/>
            <a:ext cx="75558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EE039F9E-A6CE-480E-B3B2-51119299A3B9}"/>
              </a:ext>
            </a:extLst>
          </p:cNvPr>
          <p:cNvCxnSpPr/>
          <p:nvPr/>
        </p:nvCxnSpPr>
        <p:spPr>
          <a:xfrm flipH="1">
            <a:off x="2998451" y="6041368"/>
            <a:ext cx="75558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id="{C8F7C44C-C09E-4C86-8811-5E33002EE8ED}"/>
              </a:ext>
            </a:extLst>
          </p:cNvPr>
          <p:cNvCxnSpPr/>
          <p:nvPr/>
        </p:nvCxnSpPr>
        <p:spPr>
          <a:xfrm flipH="1">
            <a:off x="2998451" y="6167493"/>
            <a:ext cx="75558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20" grpId="0"/>
      <p:bldP spid="23" grpId="0"/>
      <p:bldP spid="26" grpId="0"/>
      <p:bldP spid="35" grpId="0"/>
      <p:bldP spid="42" grpId="0" animBg="1"/>
      <p:bldP spid="45" grpId="0"/>
      <p:bldP spid="41" grpId="0" animBg="1"/>
      <p:bldP spid="40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3" grpId="0" animBg="1"/>
      <p:bldP spid="54" grpId="0"/>
      <p:bldP spid="56" grpId="0" animBg="1"/>
      <p:bldP spid="58" grpId="0"/>
      <p:bldP spid="61" grpId="0"/>
      <p:bldP spid="62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Attack Assessment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8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CDN Characterization Measurement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6980943" cy="435133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Content delivery pattern investigation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Search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official documents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to learn the details of content delivery mechanisms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Verify it by studying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resolution results from distributed vantage points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Crosscheck with publicly available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passive DNS databases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16502C8-D031-4FAF-A01E-0BB010E43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143" y="2344663"/>
            <a:ext cx="3534657" cy="1898308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2788E038-4559-42C6-838B-DBAB3DC870C8}"/>
              </a:ext>
            </a:extLst>
          </p:cNvPr>
          <p:cNvSpPr txBox="1">
            <a:spLocks/>
          </p:cNvSpPr>
          <p:nvPr/>
        </p:nvSpPr>
        <p:spPr>
          <a:xfrm>
            <a:off x="838200" y="4762008"/>
            <a:ext cx="10638802" cy="1638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Example case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Anycast routing: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Identical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“A”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RRset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should be fetched from different locations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DNS-based mapping: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Diverse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“A”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RRsets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are observed</a:t>
            </a:r>
          </a:p>
        </p:txBody>
      </p:sp>
    </p:spTree>
    <p:extLst>
      <p:ext uri="{BB962C8B-B14F-4D97-AF65-F5344CB8AC3E}">
        <p14:creationId xmlns:p14="http://schemas.microsoft.com/office/powerpoint/2010/main" val="369771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Two Steps of Request Routing in CDNs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586" cy="435133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Domain Delegation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CNAME Redirection: Pointing the domain provisioned by CDN via CNAME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NS Hosting: Designating CDN-provided nameservers in the NS records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Surrogate Selection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DNS-based Mapping with or without ECS support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Anycast Routing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Hybrid Type: Leveraging both methods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92EE186-6299-423B-9516-36E2C2714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345" y="2795707"/>
            <a:ext cx="8220611" cy="2893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445E046-FB36-4B5E-996D-187198312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345" y="3696685"/>
            <a:ext cx="6106634" cy="3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30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CDN Characterization Overview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7588352-6B69-49F4-8630-C46230B0C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5696"/>
            <a:ext cx="6375163" cy="5006137"/>
          </a:xfrm>
          <a:prstGeom prst="rect">
            <a:avLst/>
          </a:prstGeom>
        </p:spPr>
      </p:pic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5612C8C5-611F-4B9D-BB41-C60548473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786" y="1825625"/>
            <a:ext cx="4670399" cy="4351338"/>
          </a:xfrm>
        </p:spPr>
        <p:txBody>
          <a:bodyPr>
            <a:noAutofit/>
          </a:bodyPr>
          <a:lstStyle/>
          <a:p>
            <a:pPr lvl="1">
              <a:lnSpc>
                <a:spcPts val="2500"/>
              </a:lnSpc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DNSSEC (A)</a:t>
            </a:r>
          </a:p>
          <a:p>
            <a:pPr lvl="2">
              <a:lnSpc>
                <a:spcPts val="2500"/>
              </a:lnSpc>
              <a:spcBef>
                <a:spcPts val="1000"/>
              </a:spcBef>
            </a:pPr>
            <a:r>
              <a:rPr lang="ko-K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: Providing DNSSEC signing</a:t>
            </a:r>
          </a:p>
          <a:p>
            <a:pPr lvl="2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Feasible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: Capable to secure non-dynamic records with DNSSEC</a:t>
            </a:r>
          </a:p>
          <a:p>
            <a:pPr lvl="2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: Vulnerable to replay attacks</a:t>
            </a:r>
          </a:p>
          <a:p>
            <a:pPr lvl="1"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Dynamics</a:t>
            </a:r>
          </a:p>
          <a:p>
            <a:pPr lvl="2">
              <a:lnSpc>
                <a:spcPts val="2500"/>
              </a:lnSpc>
            </a:pP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: Resulting serious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damage</a:t>
            </a:r>
          </a:p>
          <a:p>
            <a:pPr lvl="2">
              <a:lnSpc>
                <a:spcPts val="2500"/>
              </a:lnSpc>
            </a:pP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○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: Limited forms of dynamic vulnerability</a:t>
            </a:r>
          </a:p>
        </p:txBody>
      </p:sp>
    </p:spTree>
    <p:extLst>
      <p:ext uri="{BB962C8B-B14F-4D97-AF65-F5344CB8AC3E}">
        <p14:creationId xmlns:p14="http://schemas.microsoft.com/office/powerpoint/2010/main" val="1773587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Case Studies (1/3)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586" cy="435133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End-User Mapping: </a:t>
            </a:r>
            <a:r>
              <a:rPr lang="en-US" altLang="ko-KR" i="1" dirty="0">
                <a:latin typeface="Calibri" panose="020F0502020204030204" pitchFamily="34" charset="0"/>
                <a:cs typeface="Calibri" panose="020F0502020204030204" pitchFamily="34" charset="0"/>
              </a:rPr>
              <a:t>Akamai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CNAME chain and DNS-based mapping is vulnerable to record injection attack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ECDSA-based dynamic signing can mitigate but still vulnerable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Anycast: </a:t>
            </a:r>
            <a:r>
              <a:rPr lang="en-US" altLang="ko-KR" i="1" dirty="0">
                <a:latin typeface="Calibri" panose="020F0502020204030204" pitchFamily="34" charset="0"/>
                <a:cs typeface="Calibri" panose="020F0502020204030204" pitchFamily="34" charset="0"/>
              </a:rPr>
              <a:t>Cloudflare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Immune to redirection hijacking but one weak point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EC45CE3-7207-4ED4-8CE8-DAC4DED0F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331" y="5244757"/>
            <a:ext cx="5368907" cy="10219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2AFF55-970C-4C5A-8436-0877DDD3EDA1}"/>
              </a:ext>
            </a:extLst>
          </p:cNvPr>
          <p:cNvSpPr txBox="1"/>
          <p:nvPr/>
        </p:nvSpPr>
        <p:spPr>
          <a:xfrm>
            <a:off x="6893238" y="5386375"/>
            <a:ext cx="275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Out of the CDN’s control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5639DF9D-ED8F-40CA-99F8-0250E4CD3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243" y="3201340"/>
            <a:ext cx="9569591" cy="937588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61FC5EF8-1C47-4CDF-81F3-F45B96980728}"/>
              </a:ext>
            </a:extLst>
          </p:cNvPr>
          <p:cNvSpPr/>
          <p:nvPr/>
        </p:nvSpPr>
        <p:spPr>
          <a:xfrm>
            <a:off x="1584152" y="3960555"/>
            <a:ext cx="7423116" cy="2224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E622C4-D204-4E6C-A704-5E7C09291612}"/>
              </a:ext>
            </a:extLst>
          </p:cNvPr>
          <p:cNvSpPr txBox="1"/>
          <p:nvPr/>
        </p:nvSpPr>
        <p:spPr>
          <a:xfrm>
            <a:off x="8952847" y="3860610"/>
            <a:ext cx="298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Record injection </a:t>
            </a:r>
          </a:p>
          <a:p>
            <a:r>
              <a:rPr lang="en-US" altLang="ko-K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Mislead to a different domain</a:t>
            </a:r>
            <a:endParaRPr lang="ko-KR" alt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90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Case Studies (2/3)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586" cy="435133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Hybrid Type I – Regional Anycast: </a:t>
            </a:r>
            <a:r>
              <a:rPr lang="en-US" altLang="ko-KR" i="1" dirty="0">
                <a:latin typeface="Calibri" panose="020F0502020204030204" pitchFamily="34" charset="0"/>
                <a:cs typeface="Calibri" panose="020F0502020204030204" pitchFamily="34" charset="0"/>
              </a:rPr>
              <a:t>Incapsula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DNS-based mapping is used to preliminarily determine the geographic area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Regional anycast address is used to serve a specific region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An adversary can inject a legitimate anycast record from a different region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Hybrid Type II – Separate Anycast and Unicast: </a:t>
            </a:r>
            <a:r>
              <a:rPr lang="en-US" altLang="ko-KR" i="1" dirty="0">
                <a:latin typeface="Calibri" panose="020F0502020204030204" pitchFamily="34" charset="0"/>
                <a:cs typeface="Calibri" panose="020F0502020204030204" pitchFamily="34" charset="0"/>
              </a:rPr>
              <a:t>Fastly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DNS-based mapping without ECS in a normal case (vulnerable)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Anycast address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are used to answer queries from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public DNS resolvers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01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Case Studies (3/3)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710" cy="435133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Dynamic CNAME: </a:t>
            </a:r>
            <a:r>
              <a:rPr lang="en-US" altLang="ko-KR" i="1" dirty="0" err="1">
                <a:latin typeface="Calibri" panose="020F0502020204030204" pitchFamily="34" charset="0"/>
                <a:cs typeface="Calibri" panose="020F0502020204030204" pitchFamily="34" charset="0"/>
              </a:rPr>
              <a:t>KeyCDN</a:t>
            </a:r>
            <a:endParaRPr lang="en-US" altLang="ko-K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CNAME is used to map the domain to a close region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CNAME record injection is possible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All legitimate “A” records are in the same region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Multiple-CDN Deployment: </a:t>
            </a:r>
            <a:r>
              <a:rPr lang="en-US" altLang="ko-KR" i="1" dirty="0" err="1">
                <a:latin typeface="Calibri" panose="020F0502020204030204" pitchFamily="34" charset="0"/>
                <a:cs typeface="Calibri" panose="020F0502020204030204" pitchFamily="34" charset="0"/>
              </a:rPr>
              <a:t>Cedexis</a:t>
            </a:r>
            <a:endParaRPr lang="en-US" altLang="ko-K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Global Traffic Management (GTM) platform directs end-users to a selected appropriate CDN provider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Vulnerable to the CNAME record injection</a:t>
            </a:r>
          </a:p>
          <a:p>
            <a:pPr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176800-1C0B-4007-BFAA-6DD7EA81C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910" y="2027766"/>
            <a:ext cx="4698916" cy="168965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95A081D-BF38-4249-A979-0A525E536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046" y="4391469"/>
            <a:ext cx="4647780" cy="18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3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Threat Model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Attack Assessment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Countermeasures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3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Impact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4278439"/>
            <a:ext cx="10628586" cy="1898523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CDN Performance Degradation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Round-Trip-Tie (RTT): 20ms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300ms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Time-to-First-Byte (TTFB): Similar impacts compared to RTT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Download Speed: Significant decrease in file download performance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FD98DE-DCEE-4C7B-A35A-19F26ABFE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9981488" cy="23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46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CDN Caching Impact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586" cy="435133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CDN Caching</a:t>
            </a:r>
            <a:endParaRPr lang="en-US" altLang="ko-K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Caching system is an important building block of a CDN’s infrastructure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Cache-hit ratio is a critical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metric to the CDN’s performance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End-user Redirection and CDN Caching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The popularity of requested web contents shows strong localization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Redirected end-user groups may be highly likely to have totally different interests in web content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Frequent Cache Update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Manipulated redirection would cause degraded performance and user experience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Increased back-end connections will further slow down server responsiveness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22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  <a:r>
              <a:rPr lang="ko-K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586" cy="435133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Enhanced Security</a:t>
            </a:r>
            <a:r>
              <a:rPr lang="ko-K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Provided by CDN</a:t>
            </a:r>
            <a:endParaRPr lang="en-US" altLang="ko-KR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Acting as reverse proxies to inspect incoming traffic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Performing load balancing and DoS protection by diverting users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Possible Attacks using Redirection Hijacking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Redirecting requests from a large number of clients to a single IP address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DoS Attack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Bypassing the mapping system of CDNs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Load balancing disabled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Redirecting to the unresponsive edge servers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End users cannot access the content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48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Countermeasures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96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ECS Considerations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586" cy="435133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Adversaries can use ECS as information</a:t>
            </a:r>
            <a:endParaRPr lang="en-US" altLang="ko-K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Selectively poisoning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 resolver’s cache to impact only a specific IP range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Targeting a DNS query with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less detailed ECS network prefix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to impact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more clients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Countermeasures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Including ECS data in DNSSEC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when signing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RRsets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Records can be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dynamically signed on demand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using ECDSA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62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DNSSEC Considerations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586" cy="435133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Validity Period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of DNSSEC Signatures</a:t>
            </a:r>
            <a:endParaRPr lang="en-US" altLang="ko-K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Typically long enough to be reused by adversaries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Signature inception/expiration could be fabricated by adversaries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Countermeasures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Including the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validity period when signing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a record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Including a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new extension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representing the validity period in DNS messages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13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CNAME Flattening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586" cy="435133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CNAME Flattening for Security</a:t>
            </a:r>
            <a:endParaRPr lang="en-US" altLang="ko-K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Hide the CNAME chain from resolvers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CDN’s authoritative nameserver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takes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full responsibility for the CNAME resolution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generating an “A” record signed with DNSSEC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Content Providers  can secure the first CNAME delegation by enabling DNSSEC signature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47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Request Re-Mapping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586" cy="435133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High-level Re-mapping Mechanism</a:t>
            </a:r>
            <a:endParaRPr lang="en-US" altLang="ko-K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Reassigning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an optimal edge server by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measuring RTT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at the edge server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High latency penalty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Only suitable for large-file transfers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With the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support of ECS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clients are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rarely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being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assigned to a non-optimal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edge server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More fine-grained performance monitoring and more active re-mapping could mitigate severe performance degradation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Still vulnerable when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unresponsive edge servers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are exploited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00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DNS Encryption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586" cy="435133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DNSCrypt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DNSCurve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b="1" i="1" dirty="0">
                <a:latin typeface="Calibri" panose="020F0502020204030204" pitchFamily="34" charset="0"/>
                <a:cs typeface="Calibri" panose="020F0502020204030204" pitchFamily="34" charset="0"/>
              </a:rPr>
              <a:t>DNS-over-HTTPS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DNSCrypt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ko-KR" b="1" i="1" dirty="0">
                <a:latin typeface="Calibri" panose="020F0502020204030204" pitchFamily="34" charset="0"/>
                <a:cs typeface="Calibri" panose="020F0502020204030204" pitchFamily="34" charset="0"/>
              </a:rPr>
              <a:t>DNS-over-HTTPS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enables the DNS resolution over encrypted connection, but can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only between stubs and recursive resolvers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DNSCurve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aims to authenticate the DNS packets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between recursive resolver and authoritative </a:t>
            </a:r>
            <a:r>
              <a:rPr lang="en-US" altLang="ko-KR" b="1" dirty="0" err="1">
                <a:latin typeface="Calibri" panose="020F0502020204030204" pitchFamily="34" charset="0"/>
                <a:cs typeface="Calibri" panose="020F0502020204030204" pitchFamily="34" charset="0"/>
              </a:rPr>
              <a:t>namesevers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but only supporting by OpenDNS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i="1" dirty="0">
                <a:latin typeface="Calibri" panose="020F0502020204030204" pitchFamily="34" charset="0"/>
                <a:cs typeface="Calibri" panose="020F0502020204030204" pitchFamily="34" charset="0"/>
              </a:rPr>
              <a:t>DNS-over-TLS</a:t>
            </a:r>
            <a:endParaRPr lang="en-US" altLang="ko-K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Channels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between stubs and recursive resolvers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and optionally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between recursive resolvers and authoritative servers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Adoption is limited due to the high performance impact and expensive costs of deployments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46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586" cy="435133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 new vulnerability of CDNs: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Redirection Hijacking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Adversaries can easily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maneuver CDN’s mapping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between end-users and edge servers by injecting crafted but legitimate DNS records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DNSSEC is ineffective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even with the new ECDSA-based signatures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Mainly due to the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reusability of signed legitimate records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Vulnerability Assessment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Characterizing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the operations of the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request routing for popular CDN vendors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Analyzing the threats via multiple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case studies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Quantifying the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practical impacts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of redirection hijacking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Countermeasures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against redirection hijacking from different aspects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29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0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0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Content Delivery Networks (CDNs)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CDNs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are delivering a large fraction of the Internet content to end-users with high availability, performance, and scalability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Large number of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edge servers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(surrogates)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Content caching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Proximal access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for end-users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User requests are served at the “edge” via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redirection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Improving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user-perceived performance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Balancing the load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across server clusters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Protecting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against distributed denial-of-service (DDoS) attacks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akamai">
            <a:extLst>
              <a:ext uri="{FF2B5EF4-FFF2-40B4-BE49-F238E27FC236}">
                <a16:creationId xmlns:a16="http://schemas.microsoft.com/office/drawing/2014/main" id="{AC3D76C7-DDF7-4339-B7BC-C81DD12D2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12" y="3050086"/>
            <a:ext cx="1863630" cy="7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oudflare">
            <a:extLst>
              <a:ext uri="{FF2B5EF4-FFF2-40B4-BE49-F238E27FC236}">
                <a16:creationId xmlns:a16="http://schemas.microsoft.com/office/drawing/2014/main" id="{F571C11E-FD90-421F-9A6A-B6BB08C14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99" y="3050086"/>
            <a:ext cx="1863630" cy="63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9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ame server icon">
            <a:extLst>
              <a:ext uri="{FF2B5EF4-FFF2-40B4-BE49-F238E27FC236}">
                <a16:creationId xmlns:a16="http://schemas.microsoft.com/office/drawing/2014/main" id="{E212F51F-1528-4172-AA5F-D9A565A77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36" y="1995910"/>
            <a:ext cx="857826" cy="8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CDN Mapping System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DNS-based Mapping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3000"/>
              </a:lnSpc>
              <a:spcBef>
                <a:spcPts val="1000"/>
              </a:spcBef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3000"/>
              </a:lnSpc>
              <a:spcBef>
                <a:spcPts val="1000"/>
              </a:spcBef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3000"/>
              </a:lnSpc>
              <a:spcBef>
                <a:spcPts val="1000"/>
              </a:spcBef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Anycast Routing</a:t>
            </a:r>
          </a:p>
          <a:p>
            <a:pPr lvl="1">
              <a:lnSpc>
                <a:spcPts val="3000"/>
              </a:lnSpc>
              <a:spcBef>
                <a:spcPts val="1000"/>
              </a:spcBef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내용 개체 틀 6" descr="사용자">
            <a:extLst>
              <a:ext uri="{FF2B5EF4-FFF2-40B4-BE49-F238E27FC236}">
                <a16:creationId xmlns:a16="http://schemas.microsoft.com/office/drawing/2014/main" id="{4406FF66-8D20-4A5D-A91B-0583D0368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5631" y="2665130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7FDB75-987B-4C73-9B9C-F354DA1DCB54}"/>
              </a:ext>
            </a:extLst>
          </p:cNvPr>
          <p:cNvSpPr txBox="1"/>
          <p:nvPr/>
        </p:nvSpPr>
        <p:spPr>
          <a:xfrm>
            <a:off x="4134130" y="3414063"/>
            <a:ext cx="577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0B2106-B7C8-4BD4-B3F3-22D1FCC568AB}"/>
              </a:ext>
            </a:extLst>
          </p:cNvPr>
          <p:cNvSpPr txBox="1"/>
          <p:nvPr/>
        </p:nvSpPr>
        <p:spPr>
          <a:xfrm>
            <a:off x="9198102" y="2177656"/>
            <a:ext cx="128419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a.com</a:t>
            </a:r>
          </a:p>
          <a:p>
            <a:pPr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Name Server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D4A0A00-A4AE-42C6-848D-C2221BB0DF7D}"/>
              </a:ext>
            </a:extLst>
          </p:cNvPr>
          <p:cNvSpPr/>
          <p:nvPr/>
        </p:nvSpPr>
        <p:spPr>
          <a:xfrm>
            <a:off x="6031093" y="2814916"/>
            <a:ext cx="914400" cy="599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</a:p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DNS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8789A43-9C50-4DD6-9944-91AC32949361}"/>
              </a:ext>
            </a:extLst>
          </p:cNvPr>
          <p:cNvCxnSpPr>
            <a:cxnSpLocks/>
          </p:cNvCxnSpPr>
          <p:nvPr/>
        </p:nvCxnSpPr>
        <p:spPr>
          <a:xfrm flipV="1">
            <a:off x="4784148" y="3114490"/>
            <a:ext cx="1187343" cy="784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B783F3-D7E8-4AA2-8ECD-75519334E763}"/>
              </a:ext>
            </a:extLst>
          </p:cNvPr>
          <p:cNvSpPr txBox="1"/>
          <p:nvPr/>
        </p:nvSpPr>
        <p:spPr>
          <a:xfrm>
            <a:off x="4784148" y="2778935"/>
            <a:ext cx="1166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img.a.com?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99DCD806-A291-4160-9BE9-156920B0893F}"/>
              </a:ext>
            </a:extLst>
          </p:cNvPr>
          <p:cNvCxnSpPr>
            <a:cxnSpLocks/>
          </p:cNvCxnSpPr>
          <p:nvPr/>
        </p:nvCxnSpPr>
        <p:spPr>
          <a:xfrm flipV="1">
            <a:off x="6981774" y="2376008"/>
            <a:ext cx="1707648" cy="49083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7404694-59A6-4720-92B1-A64106734587}"/>
              </a:ext>
            </a:extLst>
          </p:cNvPr>
          <p:cNvSpPr txBox="1"/>
          <p:nvPr/>
        </p:nvSpPr>
        <p:spPr>
          <a:xfrm rot="20648859">
            <a:off x="7308716" y="2298200"/>
            <a:ext cx="1166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img.a.com?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3EF14CE-4E0B-4884-8845-7A9C9DE25D0C}"/>
              </a:ext>
            </a:extLst>
          </p:cNvPr>
          <p:cNvCxnSpPr>
            <a:cxnSpLocks/>
          </p:cNvCxnSpPr>
          <p:nvPr/>
        </p:nvCxnSpPr>
        <p:spPr>
          <a:xfrm flipH="1">
            <a:off x="6977265" y="2512650"/>
            <a:ext cx="1695510" cy="48606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610F749-BD3D-4192-B1A0-64D94BE99319}"/>
              </a:ext>
            </a:extLst>
          </p:cNvPr>
          <p:cNvSpPr txBox="1"/>
          <p:nvPr/>
        </p:nvSpPr>
        <p:spPr>
          <a:xfrm rot="20562148">
            <a:off x="7497651" y="2657805"/>
            <a:ext cx="960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CDN’s NS</a:t>
            </a:r>
            <a:endParaRPr lang="ko-KR" altLang="en-US" sz="1600" b="1" dirty="0">
              <a:solidFill>
                <a:srgbClr val="CC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" descr="Image result for name server icon">
            <a:extLst>
              <a:ext uri="{FF2B5EF4-FFF2-40B4-BE49-F238E27FC236}">
                <a16:creationId xmlns:a16="http://schemas.microsoft.com/office/drawing/2014/main" id="{142E6C11-C184-470C-A90D-C4AC5626E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36" y="3106943"/>
            <a:ext cx="857826" cy="8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B70E587-6A62-453B-8402-B99D0ED3A2F1}"/>
              </a:ext>
            </a:extLst>
          </p:cNvPr>
          <p:cNvSpPr txBox="1"/>
          <p:nvPr/>
        </p:nvSpPr>
        <p:spPr>
          <a:xfrm>
            <a:off x="9198102" y="3324680"/>
            <a:ext cx="128419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</a:p>
          <a:p>
            <a:pPr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Name Server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F99F3254-60F6-430C-835D-C34EB3DD11EB}"/>
              </a:ext>
            </a:extLst>
          </p:cNvPr>
          <p:cNvCxnSpPr>
            <a:cxnSpLocks/>
          </p:cNvCxnSpPr>
          <p:nvPr/>
        </p:nvCxnSpPr>
        <p:spPr>
          <a:xfrm>
            <a:off x="6977264" y="3239683"/>
            <a:ext cx="1712158" cy="29161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53075D74-B76B-45E3-BCDD-9CBA0719F660}"/>
              </a:ext>
            </a:extLst>
          </p:cNvPr>
          <p:cNvCxnSpPr>
            <a:cxnSpLocks/>
          </p:cNvCxnSpPr>
          <p:nvPr/>
        </p:nvCxnSpPr>
        <p:spPr>
          <a:xfrm>
            <a:off x="6977264" y="3348739"/>
            <a:ext cx="1695511" cy="28170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6C83AC9-DF7A-4885-916A-2FF87AB338B7}"/>
              </a:ext>
            </a:extLst>
          </p:cNvPr>
          <p:cNvSpPr txBox="1"/>
          <p:nvPr/>
        </p:nvSpPr>
        <p:spPr>
          <a:xfrm rot="646175">
            <a:off x="7436250" y="3113476"/>
            <a:ext cx="1166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img.a.com?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D3AFD8-1826-454D-9D1A-C3A6D762EDB5}"/>
              </a:ext>
            </a:extLst>
          </p:cNvPr>
          <p:cNvSpPr txBox="1"/>
          <p:nvPr/>
        </p:nvSpPr>
        <p:spPr>
          <a:xfrm rot="615028">
            <a:off x="7382021" y="3443489"/>
            <a:ext cx="922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Edge’s IP</a:t>
            </a:r>
            <a:endParaRPr lang="ko-KR" altLang="en-US" sz="1600" b="1" dirty="0">
              <a:solidFill>
                <a:srgbClr val="CC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2" descr="Image result for name server icon">
            <a:extLst>
              <a:ext uri="{FF2B5EF4-FFF2-40B4-BE49-F238E27FC236}">
                <a16:creationId xmlns:a16="http://schemas.microsoft.com/office/drawing/2014/main" id="{DA939A83-D87B-4944-98CA-57844430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43" y="2755878"/>
            <a:ext cx="857826" cy="8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DAE9F2F-4491-4FF5-B5B2-10C5C9EDCF7A}"/>
              </a:ext>
            </a:extLst>
          </p:cNvPr>
          <p:cNvSpPr txBox="1"/>
          <p:nvPr/>
        </p:nvSpPr>
        <p:spPr>
          <a:xfrm>
            <a:off x="1098300" y="2978776"/>
            <a:ext cx="118442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</a:p>
          <a:p>
            <a:pPr algn="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Edge Server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24F2A1E-5EF1-4B33-A389-39A753DD9A73}"/>
              </a:ext>
            </a:extLst>
          </p:cNvPr>
          <p:cNvCxnSpPr>
            <a:cxnSpLocks/>
          </p:cNvCxnSpPr>
          <p:nvPr/>
        </p:nvCxnSpPr>
        <p:spPr>
          <a:xfrm flipV="1">
            <a:off x="4792270" y="3239541"/>
            <a:ext cx="1187343" cy="784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53ABD84-31C8-4707-AB58-A65858D6CAB3}"/>
              </a:ext>
            </a:extLst>
          </p:cNvPr>
          <p:cNvSpPr txBox="1"/>
          <p:nvPr/>
        </p:nvSpPr>
        <p:spPr>
          <a:xfrm>
            <a:off x="4927789" y="3189414"/>
            <a:ext cx="922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Edge’s IP</a:t>
            </a:r>
            <a:endParaRPr lang="ko-KR" altLang="en-US" sz="1600" b="1" dirty="0">
              <a:solidFill>
                <a:srgbClr val="CC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043127E0-E56C-42E6-8863-DDEC7944645C}"/>
              </a:ext>
            </a:extLst>
          </p:cNvPr>
          <p:cNvCxnSpPr>
            <a:cxnSpLocks/>
          </p:cNvCxnSpPr>
          <p:nvPr/>
        </p:nvCxnSpPr>
        <p:spPr>
          <a:xfrm flipV="1">
            <a:off x="2836049" y="3114490"/>
            <a:ext cx="1187343" cy="784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3F61D20-F1A1-4F3F-8CC4-A996261FD317}"/>
              </a:ext>
            </a:extLst>
          </p:cNvPr>
          <p:cNvSpPr txBox="1"/>
          <p:nvPr/>
        </p:nvSpPr>
        <p:spPr>
          <a:xfrm>
            <a:off x="2987941" y="2680220"/>
            <a:ext cx="873444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  <a:p>
            <a:pPr algn="ct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B77C8670-7DF0-45E2-ADE9-84242052C61D}"/>
              </a:ext>
            </a:extLst>
          </p:cNvPr>
          <p:cNvCxnSpPr>
            <a:cxnSpLocks/>
          </p:cNvCxnSpPr>
          <p:nvPr/>
        </p:nvCxnSpPr>
        <p:spPr>
          <a:xfrm flipV="1">
            <a:off x="2844171" y="3239541"/>
            <a:ext cx="1187343" cy="784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97D331A-C5FC-42C8-8DC9-1FE5F048DF0D}"/>
              </a:ext>
            </a:extLst>
          </p:cNvPr>
          <p:cNvSpPr txBox="1"/>
          <p:nvPr/>
        </p:nvSpPr>
        <p:spPr>
          <a:xfrm>
            <a:off x="2979690" y="3235134"/>
            <a:ext cx="862800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ko-KR" sz="16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Cached</a:t>
            </a:r>
          </a:p>
          <a:p>
            <a:pPr algn="ctr">
              <a:lnSpc>
                <a:spcPts val="1500"/>
              </a:lnSpc>
            </a:pPr>
            <a:r>
              <a:rPr lang="en-US" altLang="ko-KR" sz="16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endParaRPr lang="ko-KR" altLang="en-US" sz="1600" b="1" dirty="0">
              <a:solidFill>
                <a:srgbClr val="CC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746BFFE-A0D0-4412-B6F9-4342CF63A0A8}"/>
              </a:ext>
            </a:extLst>
          </p:cNvPr>
          <p:cNvSpPr/>
          <p:nvPr/>
        </p:nvSpPr>
        <p:spPr>
          <a:xfrm>
            <a:off x="10462266" y="3280615"/>
            <a:ext cx="1153950" cy="572567"/>
          </a:xfrm>
          <a:prstGeom prst="roundRect">
            <a:avLst/>
          </a:prstGeom>
          <a:solidFill>
            <a:srgbClr val="CC0099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</a:t>
            </a:r>
          </a:p>
          <a:p>
            <a:pPr algn="ctr">
              <a:lnSpc>
                <a:spcPts val="15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endParaRPr lang="ko-KR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내용 개체 틀 6" descr="사용자">
            <a:extLst>
              <a:ext uri="{FF2B5EF4-FFF2-40B4-BE49-F238E27FC236}">
                <a16:creationId xmlns:a16="http://schemas.microsoft.com/office/drawing/2014/main" id="{BDB1D157-C7A0-4707-94DD-7D8FBED753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3693" y="4594999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CFCA972-665C-400B-A492-67FD6AFF990A}"/>
              </a:ext>
            </a:extLst>
          </p:cNvPr>
          <p:cNvSpPr txBox="1"/>
          <p:nvPr/>
        </p:nvSpPr>
        <p:spPr>
          <a:xfrm>
            <a:off x="7152192" y="5343932"/>
            <a:ext cx="577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6D79AB05-CBBE-4A51-8D7B-39A88BAF946C}"/>
              </a:ext>
            </a:extLst>
          </p:cNvPr>
          <p:cNvSpPr/>
          <p:nvPr/>
        </p:nvSpPr>
        <p:spPr>
          <a:xfrm>
            <a:off x="9049155" y="4744785"/>
            <a:ext cx="914400" cy="599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</a:p>
          <a:p>
            <a:pPr algn="ct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DNS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B122A522-CCCC-4D6E-AFCF-0BCB7B48C713}"/>
              </a:ext>
            </a:extLst>
          </p:cNvPr>
          <p:cNvCxnSpPr>
            <a:cxnSpLocks/>
          </p:cNvCxnSpPr>
          <p:nvPr/>
        </p:nvCxnSpPr>
        <p:spPr>
          <a:xfrm flipV="1">
            <a:off x="7802210" y="5044359"/>
            <a:ext cx="1187343" cy="784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DC0A0B0-7C36-4386-A5E2-28BBF5B6BE07}"/>
              </a:ext>
            </a:extLst>
          </p:cNvPr>
          <p:cNvSpPr txBox="1"/>
          <p:nvPr/>
        </p:nvSpPr>
        <p:spPr>
          <a:xfrm>
            <a:off x="7802210" y="4708804"/>
            <a:ext cx="1166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img.a.com?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B083FB67-B408-4BDE-B166-7C8B98CF3187}"/>
              </a:ext>
            </a:extLst>
          </p:cNvPr>
          <p:cNvCxnSpPr>
            <a:cxnSpLocks/>
          </p:cNvCxnSpPr>
          <p:nvPr/>
        </p:nvCxnSpPr>
        <p:spPr>
          <a:xfrm flipV="1">
            <a:off x="7810332" y="5169410"/>
            <a:ext cx="1187343" cy="784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854FFDD-DC5A-4603-A24F-F59034C5586D}"/>
              </a:ext>
            </a:extLst>
          </p:cNvPr>
          <p:cNvSpPr txBox="1"/>
          <p:nvPr/>
        </p:nvSpPr>
        <p:spPr>
          <a:xfrm>
            <a:off x="7883114" y="5119283"/>
            <a:ext cx="1058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Anycast IP</a:t>
            </a:r>
            <a:endParaRPr lang="ko-KR" altLang="en-US" sz="1600" b="1" dirty="0">
              <a:solidFill>
                <a:srgbClr val="CC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구름 7">
            <a:extLst>
              <a:ext uri="{FF2B5EF4-FFF2-40B4-BE49-F238E27FC236}">
                <a16:creationId xmlns:a16="http://schemas.microsoft.com/office/drawing/2014/main" id="{AC666829-9AF9-4E4F-AB56-93ADDF57C5A8}"/>
              </a:ext>
            </a:extLst>
          </p:cNvPr>
          <p:cNvSpPr/>
          <p:nvPr/>
        </p:nvSpPr>
        <p:spPr>
          <a:xfrm>
            <a:off x="4022946" y="4763261"/>
            <a:ext cx="1809685" cy="7713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BGP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icture 2" descr="Image result for name server icon">
            <a:extLst>
              <a:ext uri="{FF2B5EF4-FFF2-40B4-BE49-F238E27FC236}">
                <a16:creationId xmlns:a16="http://schemas.microsoft.com/office/drawing/2014/main" id="{4725FBA1-873F-4081-BA4A-5AB546BA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43" y="4564533"/>
            <a:ext cx="857826" cy="8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01384AB-81AF-41C1-8457-207C84C5E25F}"/>
              </a:ext>
            </a:extLst>
          </p:cNvPr>
          <p:cNvSpPr txBox="1"/>
          <p:nvPr/>
        </p:nvSpPr>
        <p:spPr>
          <a:xfrm>
            <a:off x="1066287" y="4661819"/>
            <a:ext cx="1214307" cy="675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Far CDN</a:t>
            </a:r>
          </a:p>
          <a:p>
            <a:pPr algn="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Edge Server</a:t>
            </a:r>
          </a:p>
          <a:p>
            <a:pPr algn="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(Anycast IP)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Picture 2" descr="Image result for name server icon">
            <a:extLst>
              <a:ext uri="{FF2B5EF4-FFF2-40B4-BE49-F238E27FC236}">
                <a16:creationId xmlns:a16="http://schemas.microsoft.com/office/drawing/2014/main" id="{9932CAF1-B41C-4906-9D41-56D4517C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38" y="5898522"/>
            <a:ext cx="857826" cy="8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C8ED7A7-AB68-4250-A985-40FD2A382B54}"/>
              </a:ext>
            </a:extLst>
          </p:cNvPr>
          <p:cNvSpPr txBox="1"/>
          <p:nvPr/>
        </p:nvSpPr>
        <p:spPr>
          <a:xfrm>
            <a:off x="5108077" y="6042214"/>
            <a:ext cx="1226361" cy="675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Near CDN</a:t>
            </a:r>
          </a:p>
          <a:p>
            <a:pPr algn="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Edge Server</a:t>
            </a:r>
          </a:p>
          <a:p>
            <a:pPr algn="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(Anycast IP)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A8D6C85B-0F09-4A20-879D-AEB923BDC860}"/>
              </a:ext>
            </a:extLst>
          </p:cNvPr>
          <p:cNvCxnSpPr>
            <a:cxnSpLocks/>
          </p:cNvCxnSpPr>
          <p:nvPr/>
        </p:nvCxnSpPr>
        <p:spPr>
          <a:xfrm flipV="1">
            <a:off x="5910599" y="5107075"/>
            <a:ext cx="1187343" cy="784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2D06861-7F9C-4FD5-B0A2-E5F2327350AE}"/>
              </a:ext>
            </a:extLst>
          </p:cNvPr>
          <p:cNvSpPr txBox="1"/>
          <p:nvPr/>
        </p:nvSpPr>
        <p:spPr>
          <a:xfrm>
            <a:off x="5950524" y="4650387"/>
            <a:ext cx="1099083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Request to</a:t>
            </a:r>
          </a:p>
          <a:p>
            <a:pPr algn="ct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Anycast IP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669918CE-258A-4A71-8B8A-3D55CEB51008}"/>
              </a:ext>
            </a:extLst>
          </p:cNvPr>
          <p:cNvCxnSpPr>
            <a:cxnSpLocks/>
          </p:cNvCxnSpPr>
          <p:nvPr/>
        </p:nvCxnSpPr>
        <p:spPr>
          <a:xfrm>
            <a:off x="5557723" y="5457837"/>
            <a:ext cx="691898" cy="54568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8F1CA3A-1CE5-824B-ADC4-F5FD2CF30505}"/>
              </a:ext>
            </a:extLst>
          </p:cNvPr>
          <p:cNvSpPr txBox="1"/>
          <p:nvPr/>
        </p:nvSpPr>
        <p:spPr>
          <a:xfrm>
            <a:off x="5818372" y="5499361"/>
            <a:ext cx="873444" cy="290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5043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5" grpId="0"/>
      <p:bldP spid="29" grpId="0"/>
      <p:bldP spid="32" grpId="0"/>
      <p:bldP spid="22" grpId="0"/>
      <p:bldP spid="24" grpId="0"/>
      <p:bldP spid="33" grpId="0"/>
      <p:bldP spid="35" grpId="0"/>
      <p:bldP spid="38" grpId="0"/>
      <p:bldP spid="40" grpId="0"/>
      <p:bldP spid="19" grpId="0" animBg="1"/>
      <p:bldP spid="42" grpId="0"/>
      <p:bldP spid="43" grpId="0" animBg="1"/>
      <p:bldP spid="45" grpId="0"/>
      <p:bldP spid="47" grpId="0"/>
      <p:bldP spid="8" grpId="0" animBg="1"/>
      <p:bldP spid="49" grpId="0"/>
      <p:bldP spid="51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EDNS Client Subnet (ECS)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Inaccurate DNS-based Mapping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Poor location proximity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between clients and their local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DNSes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Increasing usage of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public DNS services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such as Google Public DNS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EDNS-Client-Subnet (ECS) extension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network prefix of a client’s IP address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is included in a DNS query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The DNS-based mapping system uses the direct knowledge of a client’s location rather than its LDNS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771778D-2DEC-D648-8592-552B40048E96}"/>
              </a:ext>
            </a:extLst>
          </p:cNvPr>
          <p:cNvSpPr/>
          <p:nvPr/>
        </p:nvSpPr>
        <p:spPr>
          <a:xfrm>
            <a:off x="1632045" y="5318157"/>
            <a:ext cx="1034321" cy="76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  <a:endParaRPr kumimoji="1"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E08EA90-9C93-9F49-AC4E-CBA4E02DBBFF}"/>
              </a:ext>
            </a:extLst>
          </p:cNvPr>
          <p:cNvSpPr/>
          <p:nvPr/>
        </p:nvSpPr>
        <p:spPr>
          <a:xfrm>
            <a:off x="2666366" y="5318157"/>
            <a:ext cx="1034321" cy="76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Query</a:t>
            </a:r>
            <a:endParaRPr kumimoji="1"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E6439DA-010E-1949-AA21-CC1BA0D73EF5}"/>
              </a:ext>
            </a:extLst>
          </p:cNvPr>
          <p:cNvSpPr/>
          <p:nvPr/>
        </p:nvSpPr>
        <p:spPr>
          <a:xfrm>
            <a:off x="3700687" y="5318157"/>
            <a:ext cx="1034321" cy="76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  <a:endParaRPr kumimoji="1"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2A266CF-79DB-CF41-BD9D-F60D861B8972}"/>
              </a:ext>
            </a:extLst>
          </p:cNvPr>
          <p:cNvSpPr/>
          <p:nvPr/>
        </p:nvSpPr>
        <p:spPr>
          <a:xfrm>
            <a:off x="4735008" y="5318156"/>
            <a:ext cx="1733864" cy="76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Authoritative</a:t>
            </a:r>
            <a:endParaRPr kumimoji="1"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DFD74E3-BEF4-8342-996A-6A0BECBD0CBB}"/>
              </a:ext>
            </a:extLst>
          </p:cNvPr>
          <p:cNvSpPr/>
          <p:nvPr/>
        </p:nvSpPr>
        <p:spPr>
          <a:xfrm>
            <a:off x="6468872" y="5318156"/>
            <a:ext cx="3802506" cy="76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Additional Section</a:t>
            </a:r>
            <a:endParaRPr kumimoji="1"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EAAECF-ED56-894A-B542-94BE765844C1}"/>
              </a:ext>
            </a:extLst>
          </p:cNvPr>
          <p:cNvSpPr/>
          <p:nvPr/>
        </p:nvSpPr>
        <p:spPr>
          <a:xfrm>
            <a:off x="6645003" y="5396971"/>
            <a:ext cx="3156681" cy="6068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ENDS0 OPTRR</a:t>
            </a:r>
            <a:endParaRPr kumimoji="1"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355235D-2436-7A44-A955-78E5EFC15F69}"/>
              </a:ext>
            </a:extLst>
          </p:cNvPr>
          <p:cNvSpPr/>
          <p:nvPr/>
        </p:nvSpPr>
        <p:spPr>
          <a:xfrm>
            <a:off x="6771171" y="5454504"/>
            <a:ext cx="2212301" cy="4918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ECS (</a:t>
            </a:r>
            <a:r>
              <a:rPr kumimoji="1" lang="en-US" altLang="ko-K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x.x.x.x</a:t>
            </a:r>
            <a:r>
              <a:rPr kumimoji="1"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/n)</a:t>
            </a:r>
            <a:endParaRPr kumimoji="1"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D1C1F4-26C0-1D47-A1F6-93AC56FC77C9}"/>
              </a:ext>
            </a:extLst>
          </p:cNvPr>
          <p:cNvSpPr txBox="1"/>
          <p:nvPr/>
        </p:nvSpPr>
        <p:spPr>
          <a:xfrm>
            <a:off x="5141751" y="6050521"/>
            <a:ext cx="1629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DNS Message</a:t>
            </a:r>
            <a:endParaRPr kumimoji="1" lang="ko-KR" altLang="en-US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DNS Record Injection Attack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DNS Record Injection Attack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(DNS Cache Poisoning Attack)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Adversaries trick a resolver to accept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fraudulent DNS records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as legitimate responses from authoritative nameservers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Challenge-Response defenses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 resolver can validate the legitimacy of received responses via the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randomized transaction IDs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within requests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Not effective because of insufficient adoptions and deployment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Man-In-The-Middle attacker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still able to construct a forged DNS response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1914FA0-0872-48C1-9178-163431818042}"/>
              </a:ext>
            </a:extLst>
          </p:cNvPr>
          <p:cNvSpPr/>
          <p:nvPr/>
        </p:nvSpPr>
        <p:spPr>
          <a:xfrm>
            <a:off x="3245714" y="5506264"/>
            <a:ext cx="914400" cy="599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Resolver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Image result for name server icon">
            <a:extLst>
              <a:ext uri="{FF2B5EF4-FFF2-40B4-BE49-F238E27FC236}">
                <a16:creationId xmlns:a16="http://schemas.microsoft.com/office/drawing/2014/main" id="{26D5A7C2-1C38-4BBF-B819-12D881602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94" y="5451141"/>
            <a:ext cx="725822" cy="7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2EDD23-BF07-4D6C-A062-76EA1EF279A2}"/>
              </a:ext>
            </a:extLst>
          </p:cNvPr>
          <p:cNvSpPr txBox="1"/>
          <p:nvPr/>
        </p:nvSpPr>
        <p:spPr>
          <a:xfrm>
            <a:off x="7504017" y="6102730"/>
            <a:ext cx="1284198" cy="290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Name Server</a:t>
            </a:r>
            <a:endParaRPr lang="ko-KR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내용 개체 틀 6" descr="사용자">
            <a:extLst>
              <a:ext uri="{FF2B5EF4-FFF2-40B4-BE49-F238E27FC236}">
                <a16:creationId xmlns:a16="http://schemas.microsoft.com/office/drawing/2014/main" id="{95DB5D15-7802-48F1-82B4-B8FD674AD0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5652" y="5769990"/>
            <a:ext cx="612412" cy="6124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F5D0EC-BECA-47EF-A563-568537A2067E}"/>
              </a:ext>
            </a:extLst>
          </p:cNvPr>
          <p:cNvSpPr txBox="1"/>
          <p:nvPr/>
        </p:nvSpPr>
        <p:spPr>
          <a:xfrm>
            <a:off x="5425254" y="6251898"/>
            <a:ext cx="896079" cy="290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ko-K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Attacker</a:t>
            </a:r>
            <a:endParaRPr lang="ko-KR" altLang="en-US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E6553AD-E045-4965-AB8C-DB613C92FC60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160114" y="5805838"/>
            <a:ext cx="3591980" cy="8214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1032944-17F9-4B30-B491-CCD017540241}"/>
              </a:ext>
            </a:extLst>
          </p:cNvPr>
          <p:cNvSpPr/>
          <p:nvPr/>
        </p:nvSpPr>
        <p:spPr>
          <a:xfrm>
            <a:off x="4185598" y="5506264"/>
            <a:ext cx="2135735" cy="2667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Calibri" panose="020F0502020204030204" pitchFamily="34" charset="0"/>
                <a:cs typeface="Calibri" panose="020F0502020204030204" pitchFamily="34" charset="0"/>
              </a:rPr>
              <a:t>DNS query + Random </a:t>
            </a:r>
            <a:r>
              <a:rPr lang="en-US" altLang="ko-KR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txID</a:t>
            </a:r>
            <a:endParaRPr lang="ko-K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6E07EF1-3631-4F6F-BBF9-C5D98480EDBE}"/>
              </a:ext>
            </a:extLst>
          </p:cNvPr>
          <p:cNvSpPr/>
          <p:nvPr/>
        </p:nvSpPr>
        <p:spPr>
          <a:xfrm>
            <a:off x="6062678" y="5511709"/>
            <a:ext cx="1686517" cy="2667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Calibri" panose="020F0502020204030204" pitchFamily="34" charset="0"/>
                <a:cs typeface="Calibri" panose="020F0502020204030204" pitchFamily="34" charset="0"/>
              </a:rPr>
              <a:t>DNS answer + </a:t>
            </a:r>
            <a:r>
              <a:rPr lang="en-US" altLang="ko-KR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txID</a:t>
            </a:r>
            <a:endParaRPr lang="ko-K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DAE65DA-B422-46C3-BCBF-E8CC42F14DC3}"/>
              </a:ext>
            </a:extLst>
          </p:cNvPr>
          <p:cNvSpPr/>
          <p:nvPr/>
        </p:nvSpPr>
        <p:spPr>
          <a:xfrm>
            <a:off x="4988188" y="5511048"/>
            <a:ext cx="1686517" cy="266718"/>
          </a:xfrm>
          <a:prstGeom prst="rect">
            <a:avLst/>
          </a:prstGeom>
          <a:solidFill>
            <a:srgbClr val="C00000"/>
          </a:solidFill>
          <a:ln>
            <a:solidFill>
              <a:srgbClr val="74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Calibri" panose="020F0502020204030204" pitchFamily="34" charset="0"/>
                <a:cs typeface="Calibri" panose="020F0502020204030204" pitchFamily="34" charset="0"/>
              </a:rPr>
              <a:t>DNS answer + </a:t>
            </a:r>
            <a:r>
              <a:rPr lang="en-US" altLang="ko-KR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txID</a:t>
            </a:r>
            <a:endParaRPr lang="ko-K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1168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15378 -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06576 -0.0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DNSSEC and Zone Enumeration Attack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586" cy="435133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DNSSEC (DNS </a:t>
            </a:r>
            <a:r>
              <a:rPr lang="en-US" altLang="ko-KR" b="1" dirty="0" err="1"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 Extensions)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Securing the process of DNS resolution, especially against the MITM attack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Each resource record (RR) set is signed and verified by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public key cryptography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Zone Enumeration Attack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DNSSEC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Next-</a:t>
            </a:r>
            <a:r>
              <a:rPr lang="en-US" altLang="ko-KR" b="1" dirty="0" err="1"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 (NSEC) record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links the next lexicographic name in the zone for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authenticated denial of existence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Zone Enumeration Attack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: adversaries can learn all of the subdomains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NSEC3/5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: Cryptographically hashed name rather than the real domain name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ECDSA Live Signing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Generating on-demand signature (RRSIG) with reduced computational overhead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29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4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Threat Model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06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12985</TotalTime>
  <Words>1647</Words>
  <Application>Microsoft Office PowerPoint</Application>
  <PresentationFormat>와이드스크린</PresentationFormat>
  <Paragraphs>352</Paragraphs>
  <Slides>29</Slides>
  <Notes>29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3" baseType="lpstr">
      <vt:lpstr>맑은 고딕</vt:lpstr>
      <vt:lpstr>Arial</vt:lpstr>
      <vt:lpstr>Calibri</vt:lpstr>
      <vt:lpstr>Office 테마</vt:lpstr>
      <vt:lpstr>End-Users Get Maneuvered: Empirical Analysis of Redirection Hijacking in Content Delivery Networks</vt:lpstr>
      <vt:lpstr>Outline</vt:lpstr>
      <vt:lpstr>Background</vt:lpstr>
      <vt:lpstr>Content Delivery Networks (CDNs)</vt:lpstr>
      <vt:lpstr>CDN Mapping System</vt:lpstr>
      <vt:lpstr>EDNS Client Subnet (ECS)</vt:lpstr>
      <vt:lpstr>DNS Record Injection Attack</vt:lpstr>
      <vt:lpstr>DNSSEC and Zone Enumeration Attack</vt:lpstr>
      <vt:lpstr>Threat Model</vt:lpstr>
      <vt:lpstr>Redirection Hijacking Attack</vt:lpstr>
      <vt:lpstr>How to Inject a DNS Record</vt:lpstr>
      <vt:lpstr>Detailed Attack Model</vt:lpstr>
      <vt:lpstr>Attack Assessment</vt:lpstr>
      <vt:lpstr>CDN Characterization Measurement</vt:lpstr>
      <vt:lpstr>Two Steps of Request Routing in CDNs</vt:lpstr>
      <vt:lpstr>CDN Characterization Overview</vt:lpstr>
      <vt:lpstr>Case Studies (1/3)</vt:lpstr>
      <vt:lpstr>Case Studies (2/3)</vt:lpstr>
      <vt:lpstr>Case Studies (3/3)</vt:lpstr>
      <vt:lpstr>Performance Impact</vt:lpstr>
      <vt:lpstr>CDN Caching Impact</vt:lpstr>
      <vt:lpstr>Security Impact</vt:lpstr>
      <vt:lpstr>Countermeasures</vt:lpstr>
      <vt:lpstr>ECS Considerations</vt:lpstr>
      <vt:lpstr>DNSSEC Considerations</vt:lpstr>
      <vt:lpstr>CNAME Flattening</vt:lpstr>
      <vt:lpstr>Request Re-Mapping</vt:lpstr>
      <vt:lpstr>DNS Encryption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Switching Packet Switching</dc:title>
  <dc:creator>Lee Joonhee</dc:creator>
  <cp:lastModifiedBy>Lee Joonhee</cp:lastModifiedBy>
  <cp:revision>1903</cp:revision>
  <dcterms:created xsi:type="dcterms:W3CDTF">2019-02-05T12:09:32Z</dcterms:created>
  <dcterms:modified xsi:type="dcterms:W3CDTF">2020-01-08T20:41:37Z</dcterms:modified>
</cp:coreProperties>
</file>