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328" r:id="rId4"/>
    <p:sldId id="338" r:id="rId5"/>
    <p:sldId id="291" r:id="rId6"/>
    <p:sldId id="292" r:id="rId7"/>
    <p:sldId id="332" r:id="rId8"/>
    <p:sldId id="373" r:id="rId9"/>
    <p:sldId id="374" r:id="rId10"/>
    <p:sldId id="334" r:id="rId11"/>
    <p:sldId id="363" r:id="rId12"/>
    <p:sldId id="364" r:id="rId13"/>
    <p:sldId id="372" r:id="rId14"/>
    <p:sldId id="370" r:id="rId15"/>
    <p:sldId id="371" r:id="rId16"/>
    <p:sldId id="348" r:id="rId17"/>
    <p:sldId id="367" r:id="rId18"/>
    <p:sldId id="369" r:id="rId19"/>
    <p:sldId id="282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80D48"/>
    <a:srgbClr val="2B6A6C"/>
    <a:srgbClr val="F29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8204"/>
  </p:normalViewPr>
  <p:slideViewPr>
    <p:cSldViewPr snapToGrid="0" snapToObjects="1">
      <p:cViewPr varScale="1">
        <p:scale>
          <a:sx n="99" d="100"/>
          <a:sy n="99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92303-3EEE-C645-A682-2AFFE8E6E610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3ED69-766E-D544-B0B4-9BF4033B8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70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7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754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32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19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337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60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105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59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823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61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52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02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75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15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87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434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535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131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95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6447-F3D3-9E4D-B3C2-E1CDBE981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3AE5E-975F-0D46-BEA9-CBBAB3F22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75151-182D-ED4F-AD3C-284033AB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C0B8-D005-EC4B-890F-A26ECCAC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88AA-9DD7-A34B-ADC6-48DB48C7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12D9-CB5D-904F-AF54-583FD277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6CD4-21C3-D649-8580-7669ECAAE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787C6-E36F-7644-AF39-ECEB4634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E0FE-C3BD-2242-938C-A739692F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7581-EDA7-ED48-B8D1-4025F3B0F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079FBB-98D9-B74E-825D-C01A4080E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C2330-6659-1D48-9E14-03162C806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8AA9-C5E8-9046-95AC-A273C89F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6AFC-0B3C-114B-8573-28EA18FF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13C0-BDE0-E146-879C-C3B4636D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0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DCEA-6401-6149-BA43-74C93CEF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BC03-8901-064E-953B-A19FD728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E3EDC-A2F1-8040-AE50-ECAF84CE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9BC1-518C-AF44-8277-A38E699D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8618-91D6-3647-BC4C-04747E70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5E42-F150-FF4B-9214-5F242820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F77FD-48E5-CC4E-95D1-6F9D741A0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38C3-EE8E-E54F-81C8-21DB61C0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7D109-8684-6D44-BB61-F73335D94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DB29E-17F5-6843-8AA1-DAFBE157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4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1D8-7559-1149-A035-B9E9A3CA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693C-8F37-204E-99E3-BBF8242FF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E157C-3017-4448-B9CA-61D8EDD07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009C-EBFD-9B43-81D8-44E03A9C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CDEB2-D481-3A41-BB59-B6925C9E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B753C-C80B-374B-B1AB-24A22009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7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F519-3547-8941-9680-1AE76BA2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3321F-9E3A-A740-A7BC-7B894E46A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72A93-1A8B-A241-A91A-0ED7DE88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8B7F6-9BBD-304C-BBA4-E5C4085AE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F91B-7C6D-924A-9C3E-852EB1F96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ABD64-60EA-9E4B-B078-18DC9C25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3AADB9-84F2-024A-91F7-4AB14215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5E6C0-5E4D-994C-A5EA-CE6051F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056A-A142-DF4F-97CF-FAB8CAF4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DC03B-6C9D-4049-8BCF-ADD6BF79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30E70-DA71-C245-94B3-BEC75B9F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61D7B-1423-104B-B3C3-419D84CCB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5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F4E0A-8E56-0443-9501-8A5087B7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EF365-D190-1E44-BB3C-58CDE084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D70E3-F415-1A4E-AEFB-859973FC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D95B-2335-C44E-98F5-C1EA419C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54C9-2736-1D45-AC59-AB090D96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EA6F-D994-B24B-A596-3559889FC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7A7F6-F3DC-624A-8554-8D46232E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E5221-6107-EA46-B996-BD6BB1E9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5EE62-D81C-9C41-BB97-706436AD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7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FFFB-574E-144B-A16A-2569809C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342A9-7FFA-AA42-9EA0-E21F27499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664B3-4DFC-7C4E-9E4A-F2F6D47B0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983A0-E5C9-184E-8217-284DE58A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9C1A0-F322-F441-B656-20EDA6FAE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D2223-7EA7-0B4C-BA9E-02EB2E9D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A9479-0227-0443-9136-B0BF20DC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FFBFA-4927-2241-96AE-F979F208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5A4F-CD29-E54F-8C13-BFA174A0C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39F9-7F4D-F548-A22C-6CC3CCFDDA9C}" type="datetimeFigureOut">
              <a:rPr lang="en-US" smtClean="0"/>
              <a:t>8/24/20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26CC6-4974-A64D-9C2D-5B2DB5D0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D64B-0ADF-A247-AA2F-EA9BB1AF0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4BB2-AC07-DD48-A8FC-6EFE30A82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4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404040"/>
              </a:buClr>
              <a:buSzPts val="3382"/>
            </a:pPr>
            <a:r>
              <a:rPr lang="en-US" sz="3383" b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SmrtFridge</a:t>
            </a:r>
            <a:r>
              <a:rPr lang="en-US" sz="3383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: IoT-based, User Interaction-Driven </a:t>
            </a:r>
            <a:br>
              <a:rPr lang="en-US" sz="3383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</a:br>
            <a:r>
              <a:rPr lang="en-US" sz="3383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Food Item &amp; Quantity Sensing</a:t>
            </a:r>
          </a:p>
          <a:p>
            <a:pPr algn="ctr">
              <a:lnSpc>
                <a:spcPct val="110000"/>
              </a:lnSpc>
              <a:buClr>
                <a:srgbClr val="2B6A6C"/>
              </a:buClr>
              <a:buSzPts val="1732"/>
            </a:pP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Amit Sharma,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Archan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Mistra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,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Vengateswaran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Subramaniam, </a:t>
            </a: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Youngki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Lee</a:t>
            </a:r>
            <a:endParaRPr sz="2805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ctr">
              <a:lnSpc>
                <a:spcPct val="110000"/>
              </a:lnSpc>
              <a:buClr>
                <a:srgbClr val="B80D48"/>
              </a:buClr>
              <a:buSzPts val="1732"/>
            </a:pPr>
            <a:r>
              <a:rPr lang="en-US" sz="1732" i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Sensys</a:t>
            </a:r>
            <a:r>
              <a:rPr lang="en-US" sz="1732" i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‘2019</a:t>
            </a:r>
            <a:endParaRPr sz="1732" i="1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256088" y="4671412"/>
            <a:ext cx="10145339" cy="16557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Chorom</a:t>
            </a:r>
            <a:r>
              <a:rPr lang="en-US" sz="2500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 Hamm </a:t>
            </a:r>
            <a:endParaRPr sz="2500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MMLAB-SNU </a:t>
            </a:r>
            <a:endParaRPr dirty="0">
              <a:cs typeface="Futura Medium" panose="020B0602020204020303" pitchFamily="34" charset="-79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 err="1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crhamm@mmlab.snu.ac.kr</a:t>
            </a:r>
            <a:endParaRPr sz="2000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000"/>
            </a:pPr>
            <a:r>
              <a:rPr lang="en-US" sz="2000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Aug 25, 2020</a:t>
            </a:r>
            <a:endParaRPr dirty="0"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55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Item Recognition Process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Train a multiclass CNN classifier that outputs K+1 labels: each of the </a:t>
            </a:r>
            <a:r>
              <a:rPr lang="en-US" altLang="ko-Kore-KR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K food items + a null class</a:t>
            </a: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for ‘non-food’ classification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Generate a probability/confidence value for each of the K+1 labels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Discard the frame if the highest likelihood class is K+1 ‘non-food’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Cumulative likelihood of K food item classes using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FREQCONF method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: compute frequency of identification and sum of confidence values within the episode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Choose most-frequent class that has highest frequency probability/likelihood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Select the food item label based on the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highest cumulative likelihood value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10</a:t>
            </a:fld>
            <a:r>
              <a:rPr lang="en-US" dirty="0"/>
              <a:t>/20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13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IR-based Quantity Estimation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Estimate quantity as a fraction of the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container volume</a:t>
            </a:r>
            <a:r>
              <a:rPr lang="ko-KR" altLang="en-US" sz="2500" dirty="0">
                <a:solidFill>
                  <a:srgbClr val="404040"/>
                </a:solidFill>
              </a:rPr>
              <a:t> </a:t>
            </a:r>
            <a:r>
              <a:rPr lang="en-US" altLang="ko-KR" sz="2500" dirty="0">
                <a:solidFill>
                  <a:srgbClr val="404040"/>
                </a:solidFill>
              </a:rPr>
              <a:t>(coarse granularity)</a:t>
            </a:r>
            <a:endParaRPr lang="en-US" altLang="ko-Kore-KR" sz="2500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Robust to different </a:t>
            </a: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ambient lighting </a:t>
            </a:r>
            <a:b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</a:b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conditions and the opaqueness of the </a:t>
            </a:r>
            <a:b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</a:b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food container</a:t>
            </a:r>
          </a:p>
          <a:p>
            <a:pPr>
              <a:lnSpc>
                <a:spcPct val="100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differential specific heat properties </a:t>
            </a:r>
            <a:b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of a container and the item</a:t>
            </a:r>
          </a:p>
          <a:p>
            <a:pPr>
              <a:lnSpc>
                <a:spcPct val="100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Show two regions of different pixel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intensities: </a:t>
            </a:r>
            <a:r>
              <a:rPr lang="en-US" altLang="ko-Kore-KR" sz="2500" dirty="0">
                <a:solidFill>
                  <a:srgbClr val="B80D48"/>
                </a:solidFill>
              </a:rPr>
              <a:t>less dark pixels for empty </a:t>
            </a:r>
            <a:br>
              <a:rPr lang="en-US" altLang="ko-Kore-KR" sz="2500" dirty="0">
                <a:solidFill>
                  <a:srgbClr val="B80D48"/>
                </a:solidFill>
              </a:rPr>
            </a:br>
            <a:r>
              <a:rPr lang="en-US" altLang="ko-Kore-KR" sz="2500" dirty="0">
                <a:solidFill>
                  <a:srgbClr val="B80D48"/>
                </a:solidFill>
              </a:rPr>
              <a:t>part and darker pixels for filled region  </a:t>
            </a:r>
            <a:br>
              <a:rPr lang="en-US" altLang="ko-Kore-KR" sz="2500" dirty="0"/>
            </a:b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11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9F028E8-C7CA-DA4F-851B-719FAA2C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32" y="2243139"/>
            <a:ext cx="4088027" cy="15774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84038E5-2AFE-F844-B67D-55F8E7541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92" y="4335540"/>
            <a:ext cx="4530908" cy="17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Process Pipeline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Eliminate partial captured images to obtain a clearer view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clustering and contour detection to remove noise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an interpolation strategy for occlusion removal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Apply clustering on the pixel values of the extended </a:t>
            </a:r>
            <a:b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container contour</a:t>
            </a:r>
          </a:p>
          <a:p>
            <a:pPr lvl="1">
              <a:lnSpc>
                <a:spcPct val="114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Silhouette Coefficient method to resolve between two alternatives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12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3830391-06B6-C443-A378-AA652650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99" y="4986338"/>
            <a:ext cx="7448402" cy="132556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29B15CA-7D45-4A49-AA4F-B4ADFC2F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649" y="2474229"/>
            <a:ext cx="2662151" cy="18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9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Feasibility of Quantity Estimation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How does estimation accuracy vary with different food items?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Experiment with 3 distinct liquids {juice, milk, water}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How long does a container need to be placed outside for the thermal differentiation to be discernible?</a:t>
            </a:r>
          </a:p>
          <a:p>
            <a:pPr lvl="1">
              <a:lnSpc>
                <a:spcPct val="114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Apply varied between {0,5,15,30,60,90,150,</a:t>
            </a:r>
            <a:b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200,450,800,1100,1800} sec. as a duration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Provide good coarse-grained quantity </a:t>
            </a:r>
            <a:b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discrimination between 5 sec. to 15 minutes</a:t>
            </a:r>
          </a:p>
          <a:p>
            <a:pPr>
              <a:lnSpc>
                <a:spcPct val="114000"/>
              </a:lnSpc>
            </a:pP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13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C8080F-5ACF-2948-AD9A-472A1E0DD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55" y="3741317"/>
            <a:ext cx="4370345" cy="24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 err="1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SmrtFridge</a:t>
            </a: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 Prototype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Build a prototype which is costing less than USD 300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Visible Light Camera sensor: Raspberry Pi camera module V2 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IR/Thermal Camera sensor: Thermal imaging </a:t>
            </a:r>
            <a:r>
              <a:rPr lang="en-US" altLang="ko-Kore-KR" sz="2100" dirty="0" err="1">
                <a:solidFill>
                  <a:srgbClr val="404040"/>
                </a:solidFill>
              </a:rPr>
              <a:t>bricklet</a:t>
            </a:r>
            <a:r>
              <a:rPr lang="en-US" altLang="ko-Kore-KR" sz="2100" dirty="0">
                <a:solidFill>
                  <a:srgbClr val="404040"/>
                </a:solidFill>
              </a:rPr>
              <a:t> (80 by 60 pixels)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Door Contact sensor: magnetic reed switch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</a:rPr>
              <a:t>Place sensors to maximize the chances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of correct food item classification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Maximize gesture coverage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Minimize occlusion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</a:rPr>
              <a:t>Maximize visible frames</a:t>
            </a:r>
          </a:p>
          <a:p>
            <a:pPr lvl="1">
              <a:lnSpc>
                <a:spcPct val="114000"/>
              </a:lnSpc>
            </a:pPr>
            <a:endParaRPr lang="en-US" sz="17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14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C413801-BBF7-7243-9C4F-4D62A4DE14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250" y="3787695"/>
            <a:ext cx="5035550" cy="23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5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Object Recognition DNN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Utilize ResNetv2 Model (152 layers) with pre-trained ImageNet weights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Train classifier using TensorFlow (19(objects) + 1(background) class, 2000 images/class)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a camera to record videos of the food items under different conditions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Download corresponding Web images using Google’s Custom Search engine</a:t>
            </a:r>
          </a:p>
          <a:p>
            <a:pPr>
              <a:lnSpc>
                <a:spcPct val="114000"/>
              </a:lnSpc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Utilize 80% for training, 10% for validation and 10% testing, achieving a test accuracy of 97.6%</a:t>
            </a:r>
            <a:endParaRPr lang="en-US" sz="17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15</a:t>
            </a:fld>
            <a:r>
              <a:rPr lang="en-US" dirty="0"/>
              <a:t>/20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844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Experimental Setup</a:t>
            </a:r>
            <a:endParaRPr sz="4000" b="1" dirty="0">
              <a:solidFill>
                <a:srgbClr val="404040"/>
              </a:solidFill>
              <a:latin typeface="+mn-lt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Perform natural fridge-based interactions with 15 food </a:t>
            </a:r>
            <a:br>
              <a:rPr lang="en-US" sz="2500" dirty="0">
                <a:solidFill>
                  <a:srgbClr val="404040"/>
                </a:solidFill>
              </a:rPr>
            </a:br>
            <a:r>
              <a:rPr lang="en-US" sz="2500" dirty="0">
                <a:solidFill>
                  <a:srgbClr val="404040"/>
                </a:solidFill>
              </a:rPr>
              <a:t>items including milk, juice, etc. by 12 different users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</a:rPr>
              <a:t>Insert and remove such items from the fridge multiple </a:t>
            </a:r>
            <a:br>
              <a:rPr lang="en-US" sz="2100" dirty="0">
                <a:solidFill>
                  <a:srgbClr val="404040"/>
                </a:solidFill>
              </a:rPr>
            </a:br>
            <a:r>
              <a:rPr lang="en-US" sz="2100" dirty="0">
                <a:solidFill>
                  <a:srgbClr val="404040"/>
                </a:solidFill>
              </a:rPr>
              <a:t>times without restrictions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Collect data with 4 fruit and vegetable items by 7 users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Execute quasi-controlled micro</a:t>
            </a:r>
            <a:br>
              <a:rPr lang="en-US" sz="2500" dirty="0">
                <a:solidFill>
                  <a:srgbClr val="404040"/>
                </a:solidFill>
              </a:rPr>
            </a:br>
            <a:r>
              <a:rPr lang="en-US" sz="2500" dirty="0">
                <a:solidFill>
                  <a:srgbClr val="404040"/>
                </a:solidFill>
              </a:rPr>
              <a:t>study under specific conditions</a:t>
            </a:r>
            <a:br>
              <a:rPr lang="en-US" sz="2500" dirty="0">
                <a:solidFill>
                  <a:srgbClr val="404040"/>
                </a:solidFill>
              </a:rPr>
            </a:br>
            <a:r>
              <a:rPr lang="en-US" sz="2500" dirty="0">
                <a:solidFill>
                  <a:srgbClr val="404040"/>
                </a:solidFill>
              </a:rPr>
              <a:t>in terms of items and durations</a:t>
            </a:r>
            <a:br>
              <a:rPr lang="en-US" sz="2500" dirty="0">
                <a:solidFill>
                  <a:srgbClr val="404040"/>
                </a:solidFill>
              </a:rPr>
            </a:br>
            <a:r>
              <a:rPr lang="en-US" sz="2500" dirty="0">
                <a:solidFill>
                  <a:srgbClr val="404040"/>
                </a:solidFill>
              </a:rPr>
              <a:t>by 7 users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16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EC4A88-98B8-0B4F-83C8-FD316F37A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654" y="1825624"/>
            <a:ext cx="2568146" cy="220451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8407CE-3AF3-F244-8D60-758F6F0E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758" y="4473146"/>
            <a:ext cx="5845042" cy="17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3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Metrics for Item Extraction</a:t>
            </a: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Intersection Over Union (</a:t>
            </a:r>
            <a:r>
              <a:rPr lang="en-US" sz="2500" dirty="0" err="1">
                <a:solidFill>
                  <a:srgbClr val="404040"/>
                </a:solidFill>
              </a:rPr>
              <a:t>IoU</a:t>
            </a:r>
            <a:r>
              <a:rPr lang="en-US" sz="2500" dirty="0">
                <a:solidFill>
                  <a:srgbClr val="404040"/>
                </a:solidFill>
              </a:rPr>
              <a:t>),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Item Coverage (</a:t>
            </a:r>
            <a:r>
              <a:rPr lang="en-US" sz="2500" dirty="0" err="1">
                <a:solidFill>
                  <a:srgbClr val="404040"/>
                </a:solidFill>
              </a:rPr>
              <a:t>Icov</a:t>
            </a:r>
            <a:r>
              <a:rPr lang="en-US" sz="2500" dirty="0">
                <a:solidFill>
                  <a:srgbClr val="404040"/>
                </a:solidFill>
              </a:rPr>
              <a:t>),</a:t>
            </a: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17</a:t>
            </a:fld>
            <a:r>
              <a:rPr lang="en-US" dirty="0"/>
              <a:t>/20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CCB9C15-75D8-1F4C-9554-E3E391E12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73" y="1942374"/>
            <a:ext cx="1447843" cy="44751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319DF92-A647-3A49-9D23-80E4F4D267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16991"/>
            <a:ext cx="3000632" cy="23028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A24400D-B7C4-3647-B97D-7273531BED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684" y="3788815"/>
            <a:ext cx="3000631" cy="223083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EA571F9-09BE-E248-9CFD-F9028D7656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167" y="3814147"/>
            <a:ext cx="3000630" cy="228536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36D7B61-42E1-A345-83B1-15823901F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159" y="2931083"/>
            <a:ext cx="1342545" cy="4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cs typeface="Futura Medium" panose="020B0602020204020303" pitchFamily="34" charset="-79"/>
                <a:sym typeface="Gill Sans"/>
              </a:rPr>
              <a:t>Item Identification and Quantity Estimation</a:t>
            </a:r>
            <a:endParaRPr sz="4000" b="1" dirty="0">
              <a:solidFill>
                <a:srgbClr val="404040"/>
              </a:solidFill>
              <a:latin typeface="+mn-lt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</a:rPr>
              <a:t>Achieve a classification precision and</a:t>
            </a:r>
            <a:br>
              <a:rPr lang="en-US" sz="2500" dirty="0">
                <a:solidFill>
                  <a:srgbClr val="404040"/>
                </a:solidFill>
              </a:rPr>
            </a:br>
            <a:r>
              <a:rPr lang="en-US" sz="2500" dirty="0">
                <a:solidFill>
                  <a:srgbClr val="404040"/>
                </a:solidFill>
              </a:rPr>
              <a:t>recall of 84% with 19 classes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100" dirty="0">
                <a:solidFill>
                  <a:srgbClr val="404040"/>
                </a:solidFill>
              </a:rPr>
              <a:t>Need more training data to get better</a:t>
            </a:r>
            <a:br>
              <a:rPr lang="en-US" altLang="ko-Kore-KR" sz="2100" dirty="0">
                <a:solidFill>
                  <a:srgbClr val="404040"/>
                </a:solidFill>
              </a:rPr>
            </a:br>
            <a:r>
              <a:rPr lang="en-US" altLang="ko-Kore-KR" sz="2100" dirty="0">
                <a:solidFill>
                  <a:srgbClr val="404040"/>
                </a:solidFill>
              </a:rPr>
              <a:t>classification accuracy</a:t>
            </a:r>
            <a:endParaRPr lang="en-US" sz="2100" dirty="0">
              <a:solidFill>
                <a:srgbClr val="40404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100" dirty="0">
              <a:solidFill>
                <a:srgbClr val="404040"/>
              </a:solidFill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18</a:t>
            </a:fld>
            <a:r>
              <a:rPr lang="en-US" dirty="0"/>
              <a:t>/20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C041C5-2F32-6540-A8B4-B74AE84B3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429000"/>
            <a:ext cx="5091854" cy="292735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B168620-F262-BD48-82FD-C6E6B0441C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40624"/>
            <a:ext cx="5091855" cy="281572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FF5599D-E754-1341-A4C9-6DA2203AAA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593" y="1825625"/>
            <a:ext cx="4627262" cy="157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0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Conclusion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300" name="Google Shape;30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Demonstrate the </a:t>
            </a:r>
            <a:r>
              <a:rPr lang="en-US" sz="2500" dirty="0" err="1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SmrtFridge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prototype using infra-red (IR) and visual (RGB) camera sensors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Provide two capabilities: food item identification and residual quantity estimation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Apply a DNN-based classifier to obtain better accuracy over 84%</a:t>
            </a:r>
          </a:p>
          <a:p>
            <a:pPr>
              <a:lnSpc>
                <a:spcPct val="114000"/>
              </a:lnSpc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Future works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Check product expiration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Recognize unlabeled food items</a:t>
            </a:r>
          </a:p>
          <a:p>
            <a:pPr lvl="1">
              <a:lnSpc>
                <a:spcPct val="114000"/>
              </a:lnSpc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Estimate quantity precisely </a:t>
            </a:r>
          </a:p>
        </p:txBody>
      </p:sp>
      <p:sp>
        <p:nvSpPr>
          <p:cNvPr id="301" name="Google Shape;301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19</a:t>
            </a:fld>
            <a:r>
              <a:rPr lang="en-US" dirty="0"/>
              <a:t>/20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88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Outline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Motivation and Introduction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sz="2500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System Design</a:t>
            </a:r>
            <a:r>
              <a:rPr lang="ko-KR" alt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 </a:t>
            </a:r>
            <a:r>
              <a:rPr lang="en-US" altLang="ko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and d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etails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Evaluation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Conclusion</a:t>
            </a:r>
            <a:endParaRPr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2</a:t>
            </a:fld>
            <a:r>
              <a:rPr lang="en-US" dirty="0"/>
              <a:t>/20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35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/>
          <p:nvPr/>
        </p:nvSpPr>
        <p:spPr>
          <a:xfrm>
            <a:off x="0" y="1358707"/>
            <a:ext cx="12192000" cy="257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40000"/>
              </a:lnSpc>
              <a:buClr>
                <a:srgbClr val="404040"/>
              </a:buClr>
              <a:buSzPts val="3997"/>
            </a:pPr>
            <a:r>
              <a:rPr lang="en-US" sz="3997" b="1" dirty="0">
                <a:solidFill>
                  <a:srgbClr val="404040"/>
                </a:solidFill>
                <a:ea typeface="Gill Sans"/>
                <a:cs typeface="Futura Medium" panose="020B0602020204020303" pitchFamily="34" charset="-79"/>
                <a:sym typeface="Gill Sans"/>
              </a:rPr>
              <a:t>Thank you</a:t>
            </a:r>
            <a:endParaRPr sz="3023" dirty="0">
              <a:solidFill>
                <a:srgbClr val="404040"/>
              </a:solidFill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94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Motivation - Smart Refrigerator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</a:rPr>
              <a:t>Automatically track the identity and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quantity of items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</a:rPr>
              <a:t>Allow a consumer to ascertain items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that need to be replenished or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purchased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404040"/>
                </a:solidFill>
              </a:rPr>
              <a:t>Show alert if the refrigerator is not </a:t>
            </a:r>
            <a:br>
              <a:rPr lang="en-US" altLang="ko-Kore-KR" sz="2500" dirty="0">
                <a:solidFill>
                  <a:srgbClr val="404040"/>
                </a:solidFill>
              </a:rPr>
            </a:br>
            <a:r>
              <a:rPr lang="en-US" altLang="ko-Kore-KR" sz="2500" dirty="0">
                <a:solidFill>
                  <a:srgbClr val="404040"/>
                </a:solidFill>
              </a:rPr>
              <a:t>normal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altLang="ko-Kore-KR" sz="2500" dirty="0">
                <a:solidFill>
                  <a:srgbClr val="B80D48"/>
                </a:solidFill>
              </a:rPr>
              <a:t>Need barcode or RFID scanning</a:t>
            </a: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3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748A3DA-B6D2-204A-8080-23A721CB10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058" y="2208213"/>
            <a:ext cx="5052742" cy="3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7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Related Works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Smart fridge prototypes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RFID tags or interior-mounted camera to classify food items and process voice command by a voice recognition system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B80D48"/>
                </a:solidFill>
                <a:ea typeface="Gill Sans"/>
                <a:cs typeface="Gill Sans"/>
                <a:sym typeface="Gill Sans"/>
              </a:rPr>
              <a:t>Analysis of food and other content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Infer various attributes of container-based food items using CNN or RFID tags with transparent bottles or glasses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Visual analysis of food items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Identify food items using close-up photos captured by smartphone camera or smartwatch-embedded camera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endParaRPr lang="en-US" sz="21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4</a:t>
            </a:fld>
            <a:r>
              <a:rPr lang="en-US" dirty="0"/>
              <a:t>/20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601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Introduction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02D606F-22DF-834C-8258-E719B98E0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ore-KR" sz="2500" b="1" i="1" dirty="0">
                <a:solidFill>
                  <a:srgbClr val="404040"/>
                </a:solidFill>
              </a:rPr>
              <a:t>Functionality of </a:t>
            </a:r>
            <a:r>
              <a:rPr lang="en-US" altLang="ko-Kore-KR" sz="2500" b="1" i="1" dirty="0" err="1">
                <a:solidFill>
                  <a:srgbClr val="404040"/>
                </a:solidFill>
              </a:rPr>
              <a:t>SmrtFridge</a:t>
            </a:r>
            <a:endParaRPr lang="en-US" altLang="ko-Kore-KR" sz="2500" b="1" i="1" dirty="0">
              <a:solidFill>
                <a:srgbClr val="404040"/>
              </a:solidFill>
            </a:endParaRPr>
          </a:p>
          <a:p>
            <a:pPr lvl="1"/>
            <a:r>
              <a:rPr lang="en-US" altLang="ko-Kore-KR" sz="2100" dirty="0">
                <a:solidFill>
                  <a:srgbClr val="404040"/>
                </a:solidFill>
              </a:rPr>
              <a:t>Identify the individual food items that users place in or remove from a fridge</a:t>
            </a:r>
          </a:p>
          <a:p>
            <a:pPr lvl="1"/>
            <a:r>
              <a:rPr lang="en-US" altLang="ko-Kore-KR" sz="2100" dirty="0">
                <a:solidFill>
                  <a:srgbClr val="404040"/>
                </a:solidFill>
              </a:rPr>
              <a:t>Estimate the residual quantity of food items inside a refrigerated container</a:t>
            </a:r>
            <a:endParaRPr lang="en-US" altLang="ko-Kore-KR" sz="2100" dirty="0"/>
          </a:p>
          <a:p>
            <a:r>
              <a:rPr lang="en-US" altLang="ko-Kore-KR" sz="2500" b="1" i="1" dirty="0"/>
              <a:t>Assumption</a:t>
            </a:r>
          </a:p>
          <a:p>
            <a:pPr lvl="1"/>
            <a:r>
              <a:rPr lang="en-US" altLang="ko-Kore-KR" sz="2100" dirty="0"/>
              <a:t>Perform unobtrusively without any explicit user action or tagging of food objects</a:t>
            </a:r>
          </a:p>
          <a:p>
            <a:r>
              <a:rPr lang="en-US" altLang="ko-Kore-KR" sz="2500" b="1" i="1" dirty="0"/>
              <a:t>How it works</a:t>
            </a:r>
          </a:p>
          <a:p>
            <a:pPr lvl="1"/>
            <a:r>
              <a:rPr lang="en-US" altLang="ko-Kore-KR" sz="2100" dirty="0"/>
              <a:t>Use an interaction-driven, multi-modal sensing pipeline</a:t>
            </a:r>
            <a:r>
              <a:rPr lang="ko-KR" altLang="en-US" sz="2100" dirty="0"/>
              <a:t> </a:t>
            </a:r>
            <a:r>
              <a:rPr lang="en-US" altLang="ko-KR" sz="2100" dirty="0"/>
              <a:t>using i</a:t>
            </a:r>
            <a:r>
              <a:rPr lang="en-US" altLang="ko-Kore-KR" sz="2100" dirty="0"/>
              <a:t>nfrared (IR) and RGB video sensing and process to identify food item by the DNN classifier</a:t>
            </a:r>
          </a:p>
          <a:p>
            <a:pPr lvl="1"/>
            <a:r>
              <a:rPr lang="en-US" altLang="ko-Kore-KR" sz="2000" dirty="0"/>
              <a:t>Estimate the residual food quantity by exploiting slight thermal differences, between the empty and filled portions of the container. </a:t>
            </a:r>
            <a:endParaRPr lang="ko-Kore-KR" altLang="en-US" sz="21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5</a:t>
            </a:fld>
            <a:r>
              <a:rPr lang="en-US" dirty="0"/>
              <a:t>/20</a:t>
            </a:r>
            <a:endParaRPr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DA6854-3B07-4041-9F5A-824E2A548CA0}"/>
              </a:ext>
            </a:extLst>
          </p:cNvPr>
          <p:cNvSpPr/>
          <p:nvPr/>
        </p:nvSpPr>
        <p:spPr>
          <a:xfrm>
            <a:off x="838200" y="5551077"/>
            <a:ext cx="81458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ore-KR" sz="2500" i="1" dirty="0">
                <a:solidFill>
                  <a:srgbClr val="B80D48"/>
                </a:solidFill>
              </a:rPr>
              <a:t>#Food item identification #quantity estimation #non-intrusive</a:t>
            </a:r>
            <a:endParaRPr lang="ko-Kore-KR" altLang="en-US" sz="2500" dirty="0">
              <a:solidFill>
                <a:srgbClr val="B80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Key Challenges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Juice Product X, with approximate 40% content remaining, has been in your fridge for the past two weeks</a:t>
            </a:r>
            <a:endParaRPr lang="en-US" sz="2500" i="1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</a:pPr>
            <a:endParaRPr lang="en-US" sz="2500" i="1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</a:pPr>
            <a:endParaRPr lang="en-US" sz="2500" i="1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</a:pPr>
            <a:endParaRPr lang="en-US" sz="2500" i="1" dirty="0">
              <a:solidFill>
                <a:srgbClr val="40404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500" i="1" dirty="0">
              <a:solidFill>
                <a:srgbClr val="40404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500" i="1" dirty="0">
                <a:solidFill>
                  <a:srgbClr val="404040"/>
                </a:solidFill>
              </a:rPr>
              <a:t>How to extract a food item</a:t>
            </a:r>
          </a:p>
          <a:p>
            <a:pPr>
              <a:lnSpc>
                <a:spcPct val="100000"/>
              </a:lnSpc>
            </a:pPr>
            <a:r>
              <a:rPr lang="en-US" sz="2500" i="1" dirty="0">
                <a:solidFill>
                  <a:srgbClr val="404040"/>
                </a:solidFill>
              </a:rPr>
              <a:t>How to overcome varying levels of object occlusion</a:t>
            </a:r>
          </a:p>
          <a:p>
            <a:pPr>
              <a:lnSpc>
                <a:spcPct val="100000"/>
              </a:lnSpc>
            </a:pPr>
            <a:r>
              <a:rPr lang="en-US" sz="2500" i="1" dirty="0">
                <a:solidFill>
                  <a:srgbClr val="404040"/>
                </a:solidFill>
              </a:rPr>
              <a:t>How to estimate the content of a container</a:t>
            </a:r>
            <a:endParaRPr lang="en-US" sz="2500" dirty="0">
              <a:solidFill>
                <a:srgbClr val="404040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6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FC9DBF-2CEF-7F4C-A449-B111C851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137" y="2679691"/>
            <a:ext cx="7751726" cy="1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8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System Overview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7</a:t>
            </a:fld>
            <a:r>
              <a:rPr lang="en-US" dirty="0"/>
              <a:t>/20</a:t>
            </a:r>
            <a:endParaRPr dirty="0"/>
          </a:p>
        </p:txBody>
      </p:sp>
      <p:sp>
        <p:nvSpPr>
          <p:cNvPr id="8" name="Google Shape;169;p23">
            <a:extLst>
              <a:ext uri="{FF2B5EF4-FFF2-40B4-BE49-F238E27FC236}">
                <a16:creationId xmlns:a16="http://schemas.microsoft.com/office/drawing/2014/main" id="{A153AF3F-0D48-9242-BDA6-7F545ECC0808}"/>
              </a:ext>
            </a:extLst>
          </p:cNvPr>
          <p:cNvSpPr/>
          <p:nvPr/>
        </p:nvSpPr>
        <p:spPr>
          <a:xfrm>
            <a:off x="838200" y="3129524"/>
            <a:ext cx="10515602" cy="58639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ü"/>
            </a:pPr>
            <a:endParaRPr lang="en-US" sz="2500" i="1" dirty="0">
              <a:solidFill>
                <a:srgbClr val="404040"/>
              </a:solidFill>
              <a:latin typeface="Rockwell" panose="02060603020205020403" pitchFamily="18" charset="77"/>
              <a:ea typeface="Gill Sans"/>
              <a:cs typeface="Gill Sans"/>
              <a:sym typeface="Gill San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868704-24A9-534C-9A6A-F5DADABB13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12" y="1690690"/>
            <a:ext cx="10446175" cy="4602591"/>
          </a:xfrm>
          <a:prstGeom prst="rect">
            <a:avLst/>
          </a:prstGeom>
        </p:spPr>
      </p:pic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9BD2210D-5678-C74D-9EE9-6E14A5B0EE9E}"/>
              </a:ext>
            </a:extLst>
          </p:cNvPr>
          <p:cNvSpPr/>
          <p:nvPr/>
        </p:nvSpPr>
        <p:spPr>
          <a:xfrm>
            <a:off x="1303020" y="2800350"/>
            <a:ext cx="617220" cy="754380"/>
          </a:xfrm>
          <a:prstGeom prst="roundRect">
            <a:avLst/>
          </a:prstGeom>
          <a:noFill/>
          <a:ln w="38100">
            <a:solidFill>
              <a:srgbClr val="B80D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FC3E4072-FAE4-8745-B38F-F945F431E008}"/>
              </a:ext>
            </a:extLst>
          </p:cNvPr>
          <p:cNvSpPr/>
          <p:nvPr/>
        </p:nvSpPr>
        <p:spPr>
          <a:xfrm>
            <a:off x="2375062" y="2805323"/>
            <a:ext cx="710832" cy="377190"/>
          </a:xfrm>
          <a:prstGeom prst="roundRect">
            <a:avLst/>
          </a:prstGeom>
          <a:noFill/>
          <a:ln w="38100">
            <a:solidFill>
              <a:srgbClr val="B80D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B65DDBA7-0F15-B848-B309-4270E7055A0A}"/>
              </a:ext>
            </a:extLst>
          </p:cNvPr>
          <p:cNvSpPr/>
          <p:nvPr/>
        </p:nvSpPr>
        <p:spPr>
          <a:xfrm>
            <a:off x="2330269" y="4080768"/>
            <a:ext cx="710832" cy="377190"/>
          </a:xfrm>
          <a:prstGeom prst="roundRect">
            <a:avLst/>
          </a:prstGeom>
          <a:noFill/>
          <a:ln w="38100">
            <a:solidFill>
              <a:srgbClr val="B80D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1529FA82-1FA6-204E-B9E1-0A6F2AB1B12A}"/>
              </a:ext>
            </a:extLst>
          </p:cNvPr>
          <p:cNvSpPr/>
          <p:nvPr/>
        </p:nvSpPr>
        <p:spPr>
          <a:xfrm>
            <a:off x="3818238" y="1826295"/>
            <a:ext cx="4792361" cy="2918699"/>
          </a:xfrm>
          <a:prstGeom prst="roundRect">
            <a:avLst/>
          </a:prstGeom>
          <a:noFill/>
          <a:ln w="38100">
            <a:solidFill>
              <a:srgbClr val="F2972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모서리가 둥근 직사각형 10">
            <a:extLst>
              <a:ext uri="{FF2B5EF4-FFF2-40B4-BE49-F238E27FC236}">
                <a16:creationId xmlns:a16="http://schemas.microsoft.com/office/drawing/2014/main" id="{E89FE564-E102-5148-9D40-551161F3478C}"/>
              </a:ext>
            </a:extLst>
          </p:cNvPr>
          <p:cNvSpPr/>
          <p:nvPr/>
        </p:nvSpPr>
        <p:spPr>
          <a:xfrm>
            <a:off x="4102443" y="4892956"/>
            <a:ext cx="3212757" cy="1375611"/>
          </a:xfrm>
          <a:prstGeom prst="roundRect">
            <a:avLst/>
          </a:prstGeom>
          <a:noFill/>
          <a:ln w="38100">
            <a:solidFill>
              <a:srgbClr val="F2972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5112691C-7251-9142-897F-F7CACBD20D9D}"/>
              </a:ext>
            </a:extLst>
          </p:cNvPr>
          <p:cNvSpPr/>
          <p:nvPr/>
        </p:nvSpPr>
        <p:spPr>
          <a:xfrm>
            <a:off x="10268465" y="2275257"/>
            <a:ext cx="1107692" cy="1981730"/>
          </a:xfrm>
          <a:prstGeom prst="roundRect">
            <a:avLst/>
          </a:prstGeom>
          <a:noFill/>
          <a:ln w="38100">
            <a:solidFill>
              <a:srgbClr val="2B6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모서리가 둥근 직사각형 12">
            <a:extLst>
              <a:ext uri="{FF2B5EF4-FFF2-40B4-BE49-F238E27FC236}">
                <a16:creationId xmlns:a16="http://schemas.microsoft.com/office/drawing/2014/main" id="{2D0A3C2A-AA8A-9940-AE55-76B6532ACD21}"/>
              </a:ext>
            </a:extLst>
          </p:cNvPr>
          <p:cNvSpPr/>
          <p:nvPr/>
        </p:nvSpPr>
        <p:spPr>
          <a:xfrm>
            <a:off x="7887730" y="5148124"/>
            <a:ext cx="1046205" cy="922433"/>
          </a:xfrm>
          <a:prstGeom prst="roundRect">
            <a:avLst/>
          </a:prstGeom>
          <a:noFill/>
          <a:ln w="38100">
            <a:solidFill>
              <a:srgbClr val="2B6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753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System Workflow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8</a:t>
            </a:fld>
            <a:r>
              <a:rPr lang="en-US" dirty="0"/>
              <a:t>/20</a:t>
            </a:r>
            <a:endParaRPr dirty="0"/>
          </a:p>
        </p:txBody>
      </p:sp>
      <p:sp>
        <p:nvSpPr>
          <p:cNvPr id="6" name="Google Shape;96;p14">
            <a:extLst>
              <a:ext uri="{FF2B5EF4-FFF2-40B4-BE49-F238E27FC236}">
                <a16:creationId xmlns:a16="http://schemas.microsoft.com/office/drawing/2014/main" id="{B5B73856-545F-9B43-B191-1A2AFF83385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Episode Segmentation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. Identify the start and end of a single interaction episode by the door contact sensor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Item Image Extraction. 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Find the item using difference of temperature by IR camera and overlap the segment on the RGB photos</a:t>
            </a:r>
            <a:endParaRPr lang="en-US" sz="2500" b="1" i="1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Image-based Food Item Recognition. 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Execute food item classification using a CNN-based recognizer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404040"/>
              </a:buClr>
              <a:buSzPts val="2500"/>
            </a:pPr>
            <a:r>
              <a:rPr lang="en-US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Residual Food Quantity Estimation. 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Recognize two spatially contiguous clusters of a container (empty or filled parts)</a:t>
            </a:r>
          </a:p>
        </p:txBody>
      </p:sp>
    </p:spTree>
    <p:extLst>
      <p:ext uri="{BB962C8B-B14F-4D97-AF65-F5344CB8AC3E}">
        <p14:creationId xmlns:p14="http://schemas.microsoft.com/office/powerpoint/2010/main" val="141284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404040"/>
              </a:buClr>
              <a:buSzPts val="3500"/>
            </a:pPr>
            <a:r>
              <a:rPr lang="en-US" sz="4000" b="1" dirty="0">
                <a:solidFill>
                  <a:srgbClr val="404040"/>
                </a:solidFill>
                <a:latin typeface="+mn-lt"/>
                <a:ea typeface="Gill Sans"/>
                <a:cs typeface="Futura Medium" panose="020B0602020204020303" pitchFamily="34" charset="-79"/>
                <a:sym typeface="Gill Sans"/>
              </a:rPr>
              <a:t>Image Segmentation</a:t>
            </a:r>
            <a:endParaRPr sz="4000" b="1" dirty="0">
              <a:solidFill>
                <a:srgbClr val="404040"/>
              </a:solidFill>
              <a:latin typeface="+mn-lt"/>
              <a:ea typeface="Gill Sans"/>
              <a:cs typeface="Futura Medium" panose="020B0602020204020303" pitchFamily="34" charset="-79"/>
              <a:sym typeface="Gill Sans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ore-KR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Fusion of IR and visual images</a:t>
            </a:r>
            <a:r>
              <a:rPr lang="en-US" altLang="ko-Kore-KR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. Use temperature difference</a:t>
            </a:r>
          </a:p>
          <a:p>
            <a:pPr lvl="1">
              <a:lnSpc>
                <a:spcPct val="100000"/>
              </a:lnSpc>
            </a:pPr>
            <a:r>
              <a:rPr lang="en-US" altLang="ko-Kore-KR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Calculate a bounding box using a pixel intensity-based segmentation approach </a:t>
            </a:r>
            <a:endParaRPr lang="en-US" sz="2500" dirty="0">
              <a:solidFill>
                <a:srgbClr val="404040"/>
              </a:solidFill>
              <a:ea typeface="Gill Sans"/>
              <a:cs typeface="Gill Sans"/>
              <a:sym typeface="Gill Sans"/>
            </a:endParaRPr>
          </a:p>
          <a:p>
            <a:pPr>
              <a:lnSpc>
                <a:spcPct val="100000"/>
              </a:lnSpc>
            </a:pPr>
            <a:r>
              <a:rPr lang="en-US" sz="2500" b="1" i="1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RGB-based approach. </a:t>
            </a:r>
            <a:r>
              <a:rPr lang="en-US" sz="25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Use motion vector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Identify motion vector (direction and displacement) using optical flow estimation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Remove static background portions using background subtraction techniques</a:t>
            </a:r>
          </a:p>
          <a:p>
            <a:pPr lvl="1">
              <a:lnSpc>
                <a:spcPct val="100000"/>
              </a:lnSpc>
            </a:pP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Employ the K-Means </a:t>
            </a:r>
            <a:b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clustering and pick the </a:t>
            </a:r>
            <a:b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cluster with the highest </a:t>
            </a:r>
            <a:b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average motion </a:t>
            </a:r>
            <a:b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</a:br>
            <a:r>
              <a:rPr lang="en-US" sz="2100" dirty="0">
                <a:solidFill>
                  <a:srgbClr val="404040"/>
                </a:solidFill>
                <a:ea typeface="Gill Sans"/>
                <a:cs typeface="Gill Sans"/>
                <a:sym typeface="Gill Sans"/>
              </a:rPr>
              <a:t>magnitude (AMM) value</a:t>
            </a: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 smtClean="0"/>
              <a:pPr/>
              <a:t>9</a:t>
            </a:fld>
            <a:r>
              <a:rPr lang="en-US" dirty="0"/>
              <a:t>/20</a:t>
            </a:r>
            <a:endParaRPr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629C15A-EF2A-B346-AEFF-9954DFD4E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504" y="4291540"/>
            <a:ext cx="6755296" cy="16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1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48454</TotalTime>
  <Words>1064</Words>
  <Application>Microsoft Macintosh PowerPoint</Application>
  <PresentationFormat>와이드스크린</PresentationFormat>
  <Paragraphs>139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Wingdings</vt:lpstr>
      <vt:lpstr>Office Theme</vt:lpstr>
      <vt:lpstr>PowerPoint 프레젠테이션</vt:lpstr>
      <vt:lpstr>Outline</vt:lpstr>
      <vt:lpstr>Motivation - Smart Refrigerator</vt:lpstr>
      <vt:lpstr>Related Works</vt:lpstr>
      <vt:lpstr>Introduction</vt:lpstr>
      <vt:lpstr>Key Challenges</vt:lpstr>
      <vt:lpstr>System Overview</vt:lpstr>
      <vt:lpstr>System Workflow</vt:lpstr>
      <vt:lpstr>Image Segmentation</vt:lpstr>
      <vt:lpstr>Item Recognition Process</vt:lpstr>
      <vt:lpstr>IR-based Quantity Estimation</vt:lpstr>
      <vt:lpstr>Process Pipeline</vt:lpstr>
      <vt:lpstr>Feasibility of Quantity Estimation</vt:lpstr>
      <vt:lpstr>SmrtFridge Prototype</vt:lpstr>
      <vt:lpstr>Object Recognition DNN</vt:lpstr>
      <vt:lpstr>Experimental Setup</vt:lpstr>
      <vt:lpstr>Metrics for Item Extraction</vt:lpstr>
      <vt:lpstr>Item Identification and Quantity Estimation</vt:lpstr>
      <vt:lpstr>Conclusion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함초롬</dc:creator>
  <cp:keywords/>
  <dc:description/>
  <cp:lastModifiedBy>함초롬</cp:lastModifiedBy>
  <cp:revision>703</cp:revision>
  <dcterms:created xsi:type="dcterms:W3CDTF">2019-03-28T07:45:25Z</dcterms:created>
  <dcterms:modified xsi:type="dcterms:W3CDTF">2020-08-24T12:50:02Z</dcterms:modified>
  <cp:category/>
</cp:coreProperties>
</file>