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439" r:id="rId3"/>
    <p:sldId id="684" r:id="rId4"/>
    <p:sldId id="735" r:id="rId5"/>
    <p:sldId id="784" r:id="rId6"/>
    <p:sldId id="786" r:id="rId7"/>
    <p:sldId id="785" r:id="rId8"/>
    <p:sldId id="788" r:id="rId9"/>
    <p:sldId id="787" r:id="rId10"/>
    <p:sldId id="789" r:id="rId11"/>
    <p:sldId id="790" r:id="rId12"/>
    <p:sldId id="794" r:id="rId13"/>
    <p:sldId id="791" r:id="rId14"/>
    <p:sldId id="795" r:id="rId15"/>
    <p:sldId id="796" r:id="rId16"/>
    <p:sldId id="797" r:id="rId17"/>
    <p:sldId id="798" r:id="rId18"/>
    <p:sldId id="799" r:id="rId19"/>
    <p:sldId id="800" r:id="rId20"/>
    <p:sldId id="801" r:id="rId21"/>
    <p:sldId id="792" r:id="rId22"/>
    <p:sldId id="783" r:id="rId23"/>
  </p:sldIdLst>
  <p:sldSz cx="12192000" cy="6858000"/>
  <p:notesSz cx="10234613" cy="70993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84" autoAdjust="0"/>
    <p:restoredTop sz="88898" autoAdjust="0"/>
  </p:normalViewPr>
  <p:slideViewPr>
    <p:cSldViewPr snapToGrid="0">
      <p:cViewPr varScale="1">
        <p:scale>
          <a:sx n="74" d="100"/>
          <a:sy n="74" d="100"/>
        </p:scale>
        <p:origin x="84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4999" cy="35619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797248" y="1"/>
            <a:ext cx="4434999" cy="35619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9E1B6210-3074-4F1E-8685-A17732EED1AE}" type="datetimeFigureOut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89263" y="889000"/>
            <a:ext cx="4256087" cy="2393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023463" y="3416539"/>
            <a:ext cx="8187690" cy="2795350"/>
          </a:xfrm>
          <a:prstGeom prst="rect">
            <a:avLst/>
          </a:prstGeom>
        </p:spPr>
        <p:txBody>
          <a:bodyPr vert="horz" lIns="94787" tIns="47393" rIns="94787" bIns="47393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6743104"/>
            <a:ext cx="4434999" cy="356198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797248" y="6743104"/>
            <a:ext cx="4434999" cy="356198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C18C7828-7532-499B-8CDB-7BDB066C0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5500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8396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379FFC-8DB8-5E2D-5EB7-F0DE1B725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22F258FD-B695-CA2E-65E0-3241EC23E1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418EABD-F001-F863-98B6-B364B27024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5B725B4-B522-89D8-E031-58B7448AEE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1672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19416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0717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35812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070F59-1644-941B-F095-5CC215403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E97254F-CF52-F7FF-9428-A22E6228B9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14E3D9A7-9D7E-4196-B876-1E12FE75CA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3521EFB-797C-D9EA-E500-95AF19441F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1570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489875-BE90-8AFC-62D0-E36E969149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99BA668-A0EC-8BD2-9EC4-92367FDC6F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BF5F162-FD1B-B05F-5979-6E4F36025D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F7B16A2-B4B2-7A6E-D5E8-5B37135AAF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9922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63436B-CF2E-86A9-2BB9-4B4808964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C1B75D7-F48C-A5B1-42BF-0CF3EBA007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86F0312-B3DE-8649-2892-005B854BB0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8EBABC5-B4E6-8D1B-9969-EFA61F4906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82056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7F545-50F4-C3D9-D848-6C4BDFC55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DC285D55-98E3-6CBA-E7BE-5C7177226B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A1C82731-9589-BB6B-2A91-5819105D79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4BED667-1CB7-27B4-636F-C2F071FAD4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616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46AE0E-46D1-1545-6911-CB050114C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F6744459-25C9-2F76-D6A6-C4EBFC2408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D781B9AD-17FA-3F6C-E773-7C2BEF647B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b="1" dirty="0"/>
              <a:t> 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b="1" dirty="0"/>
          </a:p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9C74AF2-C842-F1EC-0442-F4C3C78CCA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37324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96B0FF-F8DD-896B-77DD-316356F36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3206D34B-E382-AD08-5DDE-96FA71200C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1A5919EF-FEB9-1557-4710-D3B3FA1187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3189D1E-22EE-EF07-DE57-7A94CDE77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977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00712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CD38D5-DA03-6F88-0EA2-F3C3AE28B7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543E776-4C69-DBF5-FE36-BBEAA4B434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03324697-4543-527D-7E00-54555732F0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BEA64B-4DF6-5AE2-1F88-A7BFB8B07C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75258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5803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2000" baseline="30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721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9636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9463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61BC3-0E97-0CE2-99B1-315D889BA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441AD0E-1514-1698-D8C5-D46A15D6FA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59535568-917C-7C6E-35A7-8E101536E7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8F60E0A-8846-E19B-DE67-8691541592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0057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1945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BCBC8-C839-994C-CF63-672BE8D02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32611D67-0667-8C4B-95F4-72F1EBDD0B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FD888464-DE20-3213-EE9B-6B37AEADBA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F8001FB-2C83-8D69-6ABB-DDADE43CA5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9166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566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2CE7D6-EC6A-433A-930F-7A4DE59850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DD5882B-CBCC-472E-86D5-7DEEBE88DE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8EB12A-564D-4FDE-A459-814A33E91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8D8A-C45E-4BD3-A207-C5F1472328BC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C09235D-D834-487E-B1D7-52C765BC3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5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81273E-F4AA-4CF8-AE05-203E6C1CB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82268FA-B582-4836-8771-A3329AC66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A8520A-5CF5-48A2-80E4-A7AEC68F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322-4115-4FA5-AAC0-676914275A1A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19DF126-FD45-4E1E-814C-63EFD387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82149A1-246C-4001-B44F-7DB722C63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480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134FF2B-08A8-4CB1-B440-D1A84EE5B8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8E72D5F-E933-4B0C-AA3B-163F30427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F7AA83-35E0-4D4F-B476-CD368BE42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ED9C-38AD-4025-9945-AE0CA7C639FA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F534C6-5E3D-443B-86DA-AE2D326B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91E840B-B465-48AB-91FE-FC475231F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25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778595-BE1B-4FA7-B796-1572F16C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AD65786-522A-4E08-A317-DB9F31AA8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9664B06-61E9-4BF7-8B9B-0D7BFE7D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6E725-DD00-4D9B-8E5E-FEC750403408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78A45A-B7DD-4829-AF3F-9F0C6177F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4D48F8-02BC-474A-A888-738024A6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27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330B51-E4E7-4D72-8818-D34D8011D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5091690-3824-4654-B48C-BEEC07C7F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ED8BC9A-BC34-4BBB-86F7-5F7265EEC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9AD8-A6CE-45D2-8C66-3D0C695FE76B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B53A6C3-5DA4-4CE1-B4EF-8DA1DBA26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A9062D-89B8-4536-9FB1-FB0245BC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367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311860-291C-4917-823D-9EFB324E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E79E4E9-6539-41F1-B84D-756D884508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7DE6EBB-710A-44C1-BDCE-1C5D4D782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9B41949-37BE-417C-839E-E42C7093C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3834-886F-42F3-88CA-1498362C2A7D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F4B1D9-E261-4560-AB87-C2FE8767A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7F568B8-BAA4-4E49-91E1-35EB19619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34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69166D-3291-42A2-A24F-C047CD4CC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733F927-108F-4E5A-BC05-EB6B26470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6E23BF8-4BD0-4CE1-AC76-EA659D295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C8AFC55-9396-4738-BCAC-B468B2769D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76D12B3-4BEA-4BEA-B41C-523F91009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C50A071-3CB4-4FBC-B6CD-2E9BA1400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56621-DD0D-477E-A0CA-809067BAFD1B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FFFC42A-EA33-4407-870F-CF0153D17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4039EA-1114-4BC3-ACBC-A210ED71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15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7513A1-3E1C-40B2-BAD0-9A8CE5BEE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63A559F-9256-4074-BD7F-48156DEC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9ECE-3713-4892-BF3D-1B32525B096D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DB56775-3058-4A61-BE57-0A98CC229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2D13021-651B-49E6-BC34-D1362BBDC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056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97ABBF5-7C3E-479C-9C69-85631C245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4E420-E8C1-4AED-9D4D-46861FAA9355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6ED2BA-8067-4BD5-B4D3-5EE003661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F7A474E-764A-4EB8-B141-A0693DFC3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262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B71A72-A3E3-465F-B3AF-5A8C4BF68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DC601C-9959-46E9-A65E-A476465F2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E6781CB-15CB-4B7C-872D-1178CA5E2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8DC509C-D4CC-41C0-98AB-ECA8BD70D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193A-994B-462B-B2AD-82D75BE4E330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FCF9647-7CFD-4338-86B1-C511DE65F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C95186F-C0F9-419E-95C2-4CC38D574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978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689FE3-536D-4B6B-938E-E4A6E87CD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01EFEC0-65FA-4EA8-84B6-EBFE859C71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B440DD-CEB9-48DF-9910-0A670BEF4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6B3E038-3F93-4717-B8E4-8E2ED66C4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40B4-8B6C-4A2D-BD33-82CDC9F0F504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5064935-99AE-440C-BAA5-65317E62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71C0F18-CE4F-4FFB-A0FD-12934A688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982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EA0993C-65D1-437E-AD95-0836ABFB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45F65A-46AB-4986-91EB-F3978C5A7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9289A4-8B65-479E-8BBB-626B356DD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17402-AF57-48DE-AEDA-D87FF6D6F4D7}" type="datetime1">
              <a:rPr lang="ko-KR" altLang="en-US" smtClean="0"/>
              <a:t>2025-05-14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1B3A95F-AC07-4DBF-9649-1F42F37D0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71DBA0-37A2-461B-BA1C-78178D6B090A}"/>
              </a:ext>
            </a:extLst>
          </p:cNvPr>
          <p:cNvSpPr txBox="1"/>
          <p:nvPr userDrawn="1"/>
        </p:nvSpPr>
        <p:spPr>
          <a:xfrm>
            <a:off x="11067414" y="6408107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01FF0FD-FCD3-4D1B-B17E-D1491B569BF4}" type="slidenum">
              <a:rPr lang="ko-KR" alt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r>
              <a:rPr lang="ko-KR" alt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 22</a:t>
            </a:r>
            <a:endParaRPr lang="ko-KR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17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ngwonlim@snu.ac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B955A9-0351-46A7-9773-86C93E36D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625" y="1245124"/>
            <a:ext cx="10572750" cy="2658608"/>
          </a:xfrm>
        </p:spPr>
        <p:txBody>
          <a:bodyPr>
            <a:noAutofit/>
          </a:bodyPr>
          <a:lstStyle/>
          <a:p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3600" dirty="0"/>
              <a:t>Vulnerabilities of smart contracts and mitigation schemes: A Comprehensive Survey</a:t>
            </a:r>
            <a:br>
              <a:rPr lang="en-US" altLang="ko-K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ko-K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Published</a:t>
            </a:r>
            <a:r>
              <a:rPr lang="ko-K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in: Cornell University Library, arXiv.org 2024.4.8</a:t>
            </a:r>
            <a:endParaRPr lang="ko-K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8C62807-5210-4000-9435-2B5C43857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11638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Summarized by</a:t>
            </a: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Sangwon Lim (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sangwonlim@snu.ac.kr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2025-5-13</a:t>
            </a:r>
          </a:p>
        </p:txBody>
      </p:sp>
    </p:spTree>
    <p:extLst>
      <p:ext uri="{BB962C8B-B14F-4D97-AF65-F5344CB8AC3E}">
        <p14:creationId xmlns:p14="http://schemas.microsoft.com/office/powerpoint/2010/main" val="83120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2AED37-3BF3-C5DD-4C58-9F410FE24F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0633C4-88B1-3350-0A63-002232751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Front Running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1D086D-8CDA-BEC0-B7C7-8E4CD0C4F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Description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3F003C1-FB4A-C3E9-2188-C083D3DCBD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8054" y="2467508"/>
            <a:ext cx="8815891" cy="319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909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647F72-11BA-467A-1B93-9E29AEBB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Front Running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4CE65BA-1AC1-A293-2788-796648F019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0275" y="2709264"/>
            <a:ext cx="7951449" cy="3602636"/>
          </a:xfrm>
          <a:prstGeom prst="rect">
            <a:avLst/>
          </a:prstGeom>
        </p:spPr>
      </p:pic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F0A475D-368A-20DE-156A-70E752DBC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ko-KR" dirty="0"/>
              <a:t>Protection Measures</a:t>
            </a:r>
          </a:p>
          <a:p>
            <a:pPr lvl="1"/>
            <a:r>
              <a:rPr lang="en-US" altLang="ko-KR" dirty="0"/>
              <a:t>commit-reveal scheme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48429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3017EA-B9F8-6F45-BB96-40C4EF8F9E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2C68DF-3160-6CC6-C160-6B4D465CC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Arithmetic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701B9F1-C12E-36C9-63E6-4B8DC3AE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Description</a:t>
            </a:r>
          </a:p>
          <a:p>
            <a:pPr lvl="1"/>
            <a:r>
              <a:rPr lang="en-US" altLang="ko-KR" dirty="0"/>
              <a:t>arithmetic operations that result in values outside these permissible ranges lead to integer overflow (exceeding the maximum value) or underflow (dropping below zero)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EB36F7F-EC36-4C13-039A-91E6AFC48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558" y="3447008"/>
            <a:ext cx="6532393" cy="2729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797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492BC0-566E-25B7-1F4C-2D48E838D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Arithmetic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E887D02-6DB8-7B89-B807-6896F65CA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Protection Measures</a:t>
            </a:r>
          </a:p>
          <a:p>
            <a:pPr lvl="1"/>
            <a:r>
              <a:rPr lang="en-US" altLang="ko-KR" dirty="0"/>
              <a:t>since Solidity 0.8.0, </a:t>
            </a:r>
            <a:r>
              <a:rPr lang="en-US" altLang="ko-KR" dirty="0" err="1"/>
              <a:t>SafeMath</a:t>
            </a:r>
            <a:r>
              <a:rPr lang="en-US" altLang="ko-KR" dirty="0"/>
              <a:t> functionality is built-in, making arithmetic operations safe by default</a:t>
            </a:r>
          </a:p>
          <a:p>
            <a:pPr lvl="1"/>
            <a:r>
              <a:rPr lang="en-US" altLang="ko-KR" dirty="0"/>
              <a:t>using </a:t>
            </a:r>
            <a:r>
              <a:rPr lang="en-US" altLang="ko-KR" dirty="0" err="1"/>
              <a:t>OpenZeppelin's</a:t>
            </a:r>
            <a:r>
              <a:rPr lang="en-US" altLang="ko-KR" dirty="0"/>
              <a:t> </a:t>
            </a:r>
            <a:r>
              <a:rPr lang="en-US" altLang="ko-KR" dirty="0" err="1"/>
              <a:t>SafeMath</a:t>
            </a:r>
            <a:r>
              <a:rPr lang="en-US" altLang="ko-KR" dirty="0"/>
              <a:t> (for older versions)</a:t>
            </a:r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9001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604FF-A6CB-3F87-C232-EFD7DA18E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F33DC8-A7AF-4731-EA5F-B6994D280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Mishandled Exceptions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3D5237-5A10-E5A7-096B-6D219A5C8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Description</a:t>
            </a:r>
          </a:p>
          <a:p>
            <a:pPr lvl="1"/>
            <a:r>
              <a:rPr lang="en-US" altLang="ko-KR" dirty="0"/>
              <a:t>direct contract calls automatically revert on failure</a:t>
            </a:r>
          </a:p>
          <a:p>
            <a:pPr lvl="1"/>
            <a:r>
              <a:rPr lang="en-US" altLang="ko-KR" dirty="0"/>
              <a:t>low-level calls (call(), </a:t>
            </a:r>
            <a:r>
              <a:rPr lang="en-US" altLang="ko-KR" dirty="0" err="1"/>
              <a:t>delegatecall</a:t>
            </a:r>
            <a:r>
              <a:rPr lang="en-US" altLang="ko-KR" dirty="0"/>
              <a:t>(), </a:t>
            </a:r>
            <a:r>
              <a:rPr lang="en-US" altLang="ko-KR" dirty="0" err="1"/>
              <a:t>callcode</a:t>
            </a:r>
            <a:r>
              <a:rPr lang="en-US" altLang="ko-KR" dirty="0"/>
              <a:t>()) return a </a:t>
            </a:r>
            <a:r>
              <a:rPr lang="en-US" altLang="ko-KR" dirty="0" err="1"/>
              <a:t>boolean</a:t>
            </a:r>
            <a:r>
              <a:rPr lang="en-US" altLang="ko-KR" dirty="0"/>
              <a:t> instead of reverting, requiring explicit error handling</a:t>
            </a:r>
          </a:p>
          <a:p>
            <a:pPr lvl="1"/>
            <a:r>
              <a:rPr lang="en-US" altLang="ko-KR" dirty="0"/>
              <a:t>failure to adequately check the result of a low-level call can lead to unintended execution continuation, potentially compromising contract logic and security</a:t>
            </a:r>
          </a:p>
        </p:txBody>
      </p:sp>
    </p:spTree>
    <p:extLst>
      <p:ext uri="{BB962C8B-B14F-4D97-AF65-F5344CB8AC3E}">
        <p14:creationId xmlns:p14="http://schemas.microsoft.com/office/powerpoint/2010/main" val="1758382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346BC-3998-54AD-F992-524CE6C8A9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3F2056-264C-43CC-79AA-989C561FB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Mishandled Exceptions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4C6176-A4F3-41FD-0649-829EC8C15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Protection Measures</a:t>
            </a:r>
          </a:p>
          <a:p>
            <a:pPr lvl="1"/>
            <a:r>
              <a:rPr lang="en-US" altLang="ko-KR" dirty="0"/>
              <a:t>checks of low-level call’s return value to ensure the intended execution 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414A01C-725C-2FD4-4F74-884E05E39B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8371" y="2846717"/>
            <a:ext cx="8055257" cy="346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432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DF5C3-97B4-2B02-72C3-2D0283E70C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7C4162-AE76-FE4B-9B4A-DEC3B7791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</a:t>
            </a:r>
            <a:r>
              <a:rPr lang="en-US" altLang="ko-KR" sz="3600" dirty="0"/>
              <a:t>Code Injection via </a:t>
            </a:r>
            <a:r>
              <a:rPr lang="en-US" altLang="ko-KR" sz="3600" dirty="0" err="1"/>
              <a:t>delegatecall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859580-98FA-D370-606D-ABC240FDD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Description</a:t>
            </a:r>
          </a:p>
          <a:p>
            <a:pPr lvl="1"/>
            <a:r>
              <a:rPr lang="en-US" altLang="ko-KR" dirty="0"/>
              <a:t>the DELEGATECALL opcode is similar to a conventional message call, except that the code performed at the target address is executed in the context of the calling contract</a:t>
            </a:r>
          </a:p>
          <a:p>
            <a:pPr lvl="1"/>
            <a:r>
              <a:rPr lang="en-US" altLang="ko-KR" dirty="0"/>
              <a:t>this can allow malicious contracts to execute arbitrary code in the context of the calling contract, modifying its state unexpectedly</a:t>
            </a:r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59659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956581-BD8E-FF22-A381-700AD1FA3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AE4662-F0EF-E82F-3AF7-5ABCB91A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</a:t>
            </a:r>
            <a:r>
              <a:rPr lang="en-US" altLang="ko-KR" sz="3600" dirty="0"/>
              <a:t>Code Injection via </a:t>
            </a:r>
            <a:r>
              <a:rPr lang="en-US" altLang="ko-KR" sz="3600" dirty="0" err="1"/>
              <a:t>delegatecall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3A123E8-D108-93C4-1FE2-6E7156DD1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Description (example)</a:t>
            </a:r>
          </a:p>
          <a:p>
            <a:pPr lvl="1"/>
            <a:r>
              <a:rPr lang="en-US" altLang="ko-KR" dirty="0"/>
              <a:t>a contract that blindly uses </a:t>
            </a:r>
            <a:r>
              <a:rPr lang="en-US" altLang="ko-KR" dirty="0" err="1"/>
              <a:t>delegatecall</a:t>
            </a:r>
            <a:r>
              <a:rPr lang="en-US" altLang="ko-KR" dirty="0"/>
              <a:t> to execute functions from another contract (left)</a:t>
            </a:r>
          </a:p>
          <a:p>
            <a:pPr lvl="1"/>
            <a:r>
              <a:rPr lang="en-US" altLang="ko-KR" dirty="0"/>
              <a:t>a malicious contract with harmful functionality (right)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30D2F2B-17D2-DFC0-CBC1-AA149C714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571" y="3500919"/>
            <a:ext cx="5763429" cy="1952898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9E2F01CD-8696-980B-FF89-5E1295FFCD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500919"/>
            <a:ext cx="5839640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183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AE3B52-8432-F4B3-95DE-5F590AAA2A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0C2698-D002-344C-6B5A-3E84689DA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</a:t>
            </a:r>
            <a:r>
              <a:rPr lang="en-US" altLang="ko-KR" sz="3600" dirty="0"/>
              <a:t>Code Injection via </a:t>
            </a:r>
            <a:r>
              <a:rPr lang="en-US" altLang="ko-KR" sz="3600" dirty="0" err="1"/>
              <a:t>delegatecall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4875C15-3D60-81FF-B3C8-BF29271B4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Protection Measures</a:t>
            </a:r>
          </a:p>
          <a:p>
            <a:pPr lvl="1"/>
            <a:r>
              <a:rPr lang="en-US" altLang="ko-KR" dirty="0"/>
              <a:t>restrict </a:t>
            </a:r>
            <a:r>
              <a:rPr lang="en-US" altLang="ko-KR" dirty="0" err="1"/>
              <a:t>logicContract</a:t>
            </a:r>
            <a:r>
              <a:rPr lang="en-US" altLang="ko-KR" dirty="0"/>
              <a:t> assignments (only allow trusted contracts)</a:t>
            </a:r>
          </a:p>
          <a:p>
            <a:pPr lvl="1"/>
            <a:r>
              <a:rPr lang="en-US" altLang="ko-KR" dirty="0"/>
              <a:t>use immutable contracts for logic execution</a:t>
            </a:r>
          </a:p>
          <a:p>
            <a:pPr lvl="1"/>
            <a:r>
              <a:rPr lang="en-US" altLang="ko-KR" dirty="0"/>
              <a:t>perform access control checks before executing </a:t>
            </a:r>
            <a:r>
              <a:rPr lang="en-US" altLang="ko-KR" dirty="0" err="1"/>
              <a:t>delegatecall</a:t>
            </a:r>
            <a:endParaRPr lang="en-US" altLang="ko-KR" dirty="0"/>
          </a:p>
          <a:p>
            <a:pPr lvl="1"/>
            <a:r>
              <a:rPr lang="en-US" altLang="ko-KR" dirty="0"/>
              <a:t>validate input data to prevent arbitrary function execution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67975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EB97F2-3113-1163-9F0C-9C55C2218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F404D7-F43E-9CAA-F688-DC4AD365B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 </a:t>
            </a:r>
            <a:r>
              <a:rPr lang="en-US" altLang="ko-KR" sz="2800" dirty="0"/>
              <a:t>Randomness Using Block Information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B1C4A01-1D6C-A739-4418-931E9B1A5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Description</a:t>
            </a:r>
          </a:p>
          <a:p>
            <a:pPr lvl="1"/>
            <a:r>
              <a:rPr lang="en-US" altLang="ko-KR" dirty="0"/>
              <a:t>using block information (such as block timestamps or hashes) to generate randomness in Solidity can be highly insecure, as miners can manipulate these values to influence outcomes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14625340-28F3-4117-B6DC-CF43E54ED4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8655" y="3592778"/>
            <a:ext cx="9761306" cy="226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95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73F40B-3178-4A4D-B230-8D13ED9A2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26C8D13-1F15-4BA7-B318-DB1BCB360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dirty="0">
                <a:latin typeface="+mj-lt"/>
                <a:cs typeface="Arial" panose="020B0604020202020204" pitchFamily="34" charset="0"/>
              </a:rPr>
              <a:t>Introduction</a:t>
            </a:r>
          </a:p>
          <a:p>
            <a:r>
              <a:rPr lang="en-US" altLang="ko-KR" sz="2800" dirty="0"/>
              <a:t>Vulnerabilities of smart contracts and mitigation schemes</a:t>
            </a:r>
            <a:r>
              <a:rPr lang="en-US" altLang="ko-KR" dirty="0"/>
              <a:t> </a:t>
            </a:r>
          </a:p>
          <a:p>
            <a:r>
              <a:rPr lang="en-US" altLang="ko-KR" dirty="0"/>
              <a:t>Vulnerability detection tools</a:t>
            </a:r>
            <a:endParaRPr lang="en-US" altLang="ko-KR" dirty="0">
              <a:latin typeface="+mj-lt"/>
              <a:cs typeface="Arial" panose="020B0604020202020204" pitchFamily="34" charset="0"/>
            </a:endParaRPr>
          </a:p>
          <a:p>
            <a:r>
              <a:rPr lang="en-US" altLang="ko-KR" dirty="0">
                <a:latin typeface="+mj-lt"/>
                <a:cs typeface="Arial" panose="020B0604020202020204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514078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671374-97D1-813D-5E22-314C721AC7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C3F7CD-D4E3-B6F5-3DBF-59D6170A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 </a:t>
            </a:r>
            <a:r>
              <a:rPr lang="en-US" altLang="ko-KR" sz="2800" dirty="0"/>
              <a:t>Randomness Using Block Information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8C4FAE6-C37C-D9E5-195F-6E448AD54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Protection Measures</a:t>
            </a:r>
          </a:p>
          <a:p>
            <a:pPr lvl="1"/>
            <a:r>
              <a:rPr lang="en-US" altLang="ko-KR" dirty="0"/>
              <a:t>to implement true randomness, developers should use </a:t>
            </a:r>
            <a:r>
              <a:rPr lang="en-US" altLang="ko-KR" dirty="0" err="1"/>
              <a:t>Chainlink</a:t>
            </a:r>
            <a:r>
              <a:rPr lang="en-US" altLang="ko-KR" dirty="0"/>
              <a:t> VRF (Verifiable Random Function)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A430EF3-AE5F-355A-FA28-9D9548429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661" y="3189611"/>
            <a:ext cx="7542677" cy="330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203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C06693-5D07-381C-EA1B-D12D6DB5F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Vulnerability Detection Tools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EDECB9-8B34-A27A-501F-3FFD12798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Various tools that can be used to test smart contracts and identify a wide range of vulnerabilities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A6C5E20A-BF68-0041-34CB-4994D299F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661" y="2722050"/>
            <a:ext cx="8878678" cy="295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4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14D22C-0005-41FA-AB00-552BA2C1A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AEDFBA-FF12-4C94-A86E-88EFA1405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authors presented detailed common vulnerabilities in Ethereum smart contracts and mitigation solutions based on patterns and standards</a:t>
            </a:r>
          </a:p>
          <a:p>
            <a:endParaRPr lang="en-US" altLang="ko-KR" dirty="0"/>
          </a:p>
          <a:p>
            <a:r>
              <a:rPr lang="en-US" altLang="ko-KR" dirty="0"/>
              <a:t>They provided community-recommended vulnerability detection tools, an execution sample, and detailed feedback for each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17995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F05A6E-69ED-4EC7-8351-B6FB4AE52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30002A-754C-48BD-8B0B-36FAF10AD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dirty="0"/>
              <a:t>Blockchain technology has exploded in popularity over the years due to its immutability, security, and transparency in a permissionless and decentralized environment</a:t>
            </a:r>
          </a:p>
          <a:p>
            <a:endParaRPr lang="en-US" altLang="ko-KR" dirty="0"/>
          </a:p>
          <a:p>
            <a:r>
              <a:rPr lang="en-US" altLang="ko-KR" dirty="0"/>
              <a:t>The Ethereum blockchain is the foundation for numerous financial projects</a:t>
            </a:r>
          </a:p>
          <a:p>
            <a:endParaRPr lang="en-US" altLang="ko-KR" dirty="0"/>
          </a:p>
          <a:p>
            <a:r>
              <a:rPr lang="en-US" altLang="ko-KR" dirty="0"/>
              <a:t>Given that vulnerabilities in smart contracts can lead to substantial financial losses, various tools have been developed to detect vulnerabilities in Solidity smart contracts</a:t>
            </a:r>
          </a:p>
        </p:txBody>
      </p:sp>
    </p:spTree>
    <p:extLst>
      <p:ext uri="{BB962C8B-B14F-4D97-AF65-F5344CB8AC3E}">
        <p14:creationId xmlns:p14="http://schemas.microsoft.com/office/powerpoint/2010/main" val="87287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F05A6E-69ED-4EC7-8351-B6FB4AE52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30002A-754C-48BD-8B0B-36FAF10AD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dirty="0"/>
              <a:t> The authors present </a:t>
            </a:r>
          </a:p>
          <a:p>
            <a:pPr lvl="1"/>
            <a:r>
              <a:rPr lang="en-US" altLang="ko-KR" dirty="0"/>
              <a:t>the most common vulnerabilities in Solidity smart contracts, along with corresponding mitigation schemes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an overview and comparison of the most popular tools used to detect smart contract vulnerabilities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a set of guidelines for auditing smart contracts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76207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C994CE-2A1F-53D8-69DD-9C922E022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Reentrancy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F346D4D-FADB-87F9-EB75-2C2053AD7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Description</a:t>
            </a:r>
          </a:p>
          <a:p>
            <a:pPr lvl="1"/>
            <a:r>
              <a:rPr lang="en-US" altLang="ko-KR" dirty="0"/>
              <a:t>also known as a recursive call attack</a:t>
            </a:r>
          </a:p>
          <a:p>
            <a:pPr lvl="1"/>
            <a:r>
              <a:rPr lang="en-US" altLang="ko-KR" dirty="0"/>
              <a:t>similar to the TOC-TOU (Time-of-Check to Time-of-Use) vulnerability</a:t>
            </a:r>
            <a:endParaRPr lang="ko-KR" altLang="en-US" dirty="0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CD9EAC18-5960-8AD2-DF31-AE4BF76812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53" y="3331396"/>
            <a:ext cx="6015523" cy="2612354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A2BDC188-D44F-E40E-E851-C6358EDBF7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9454" y="3331394"/>
            <a:ext cx="5868000" cy="264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6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85BCA2-E641-810D-4265-A809569632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658E89-4BE7-A726-091D-D799AF1F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Reentrancy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097C0B-C767-352E-86E2-2304989D7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Protection Measures</a:t>
            </a:r>
          </a:p>
          <a:p>
            <a:pPr lvl="1"/>
            <a:r>
              <a:rPr lang="en-US" altLang="ko-KR" dirty="0"/>
              <a:t>checks-effects-interactions pattern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BE1FBEF-E3D0-402F-A81C-FA63C6CB2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5840" y="2840753"/>
            <a:ext cx="7553892" cy="333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48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7A99C3-8286-80EE-D411-771176D4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Reentrancy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1842D79-D98B-1B02-9A1C-71B747452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Protection Measures</a:t>
            </a:r>
          </a:p>
          <a:p>
            <a:pPr lvl="1"/>
            <a:r>
              <a:rPr lang="en-US" altLang="ko-KR" dirty="0"/>
              <a:t>use of mutex</a:t>
            </a:r>
          </a:p>
          <a:p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4FF7CD4-98C3-3972-6D21-7CADB89C0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211" y="2794565"/>
            <a:ext cx="7710045" cy="338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514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E4EAB1-8B1C-43BF-DD9C-820A0A224A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001404-D971-124E-89FD-251A0B6A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Reentrancy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D99A7A0-00BF-C3B6-1514-DF38BC3D1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Protection Measures</a:t>
            </a:r>
          </a:p>
          <a:p>
            <a:pPr lvl="1"/>
            <a:r>
              <a:rPr lang="en-US" altLang="ko-KR" dirty="0"/>
              <a:t>use </a:t>
            </a:r>
            <a:r>
              <a:rPr lang="en-US" altLang="ko-KR" dirty="0" err="1"/>
              <a:t>OpenZeppelin’s</a:t>
            </a:r>
            <a:r>
              <a:rPr lang="en-US" altLang="ko-KR" dirty="0"/>
              <a:t> </a:t>
            </a:r>
            <a:r>
              <a:rPr lang="en-US" altLang="ko-KR" dirty="0" err="1"/>
              <a:t>ReentrancyGuard</a:t>
            </a:r>
            <a:endParaRPr lang="en-US" altLang="ko-KR" dirty="0"/>
          </a:p>
          <a:p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2D905BC-5FF4-CD37-8EEB-7B4CE379F5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8806" y="2801434"/>
            <a:ext cx="7507805" cy="335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483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78B755-96F9-1FF2-9F6D-1C93AE205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Vulnerabilities – Front Running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A8749F-4839-0454-F694-7AC8936D0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Description</a:t>
            </a:r>
          </a:p>
          <a:p>
            <a:pPr lvl="1"/>
            <a:r>
              <a:rPr lang="en-US" altLang="ko-KR" dirty="0"/>
              <a:t>front-running, also known as transaction ordering dependency, occurs when the execution logic depends on the order of the submitted transactions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the transaction is visible to the network before being executed. The participants can exploit this visibility by sending transactions with a higher gas price to be included first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73567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3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51776</TotalTime>
  <Words>666</Words>
  <Application>Microsoft Office PowerPoint</Application>
  <PresentationFormat>와이드스크린</PresentationFormat>
  <Paragraphs>115</Paragraphs>
  <Slides>22</Slides>
  <Notes>21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5" baseType="lpstr">
      <vt:lpstr>맑은 고딕</vt:lpstr>
      <vt:lpstr>Arial</vt:lpstr>
      <vt:lpstr>Office 테마</vt:lpstr>
      <vt:lpstr> Vulnerabilities of smart contracts and mitigation schemes: A Comprehensive Survey   Published in: Cornell University Library, arXiv.org 2024.4.8</vt:lpstr>
      <vt:lpstr>Contents</vt:lpstr>
      <vt:lpstr>Introduction </vt:lpstr>
      <vt:lpstr>Introduction </vt:lpstr>
      <vt:lpstr>Vulnerabilities – Reentrancy</vt:lpstr>
      <vt:lpstr>Vulnerabilities – Reentrancy</vt:lpstr>
      <vt:lpstr>Vulnerabilities – Reentrancy</vt:lpstr>
      <vt:lpstr>Vulnerabilities – Reentrancy</vt:lpstr>
      <vt:lpstr>Vulnerabilities – Front Running</vt:lpstr>
      <vt:lpstr>Vulnerabilities – Front Running</vt:lpstr>
      <vt:lpstr>Vulnerabilities – Front Running</vt:lpstr>
      <vt:lpstr>Vulnerabilities – Arithmetic</vt:lpstr>
      <vt:lpstr>Vulnerabilities – Arithmetic</vt:lpstr>
      <vt:lpstr>Vulnerabilities – Mishandled Exceptions</vt:lpstr>
      <vt:lpstr>Vulnerabilities – Mishandled Exceptions</vt:lpstr>
      <vt:lpstr>Vulnerabilities – Code Injection via delegatecall</vt:lpstr>
      <vt:lpstr>Vulnerabilities – Code Injection via delegatecall</vt:lpstr>
      <vt:lpstr>Vulnerabilities – Code Injection via delegatecall</vt:lpstr>
      <vt:lpstr>Vulnerabilities –  Randomness Using Block Information</vt:lpstr>
      <vt:lpstr>Vulnerabilities –  Randomness Using Block Information</vt:lpstr>
      <vt:lpstr>Vulnerability Detection Tools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TCPLS</dc:title>
  <dc:creator>sangwon.lim</dc:creator>
  <cp:lastModifiedBy>Sang L</cp:lastModifiedBy>
  <cp:revision>1749</cp:revision>
  <cp:lastPrinted>2022-10-30T10:46:21Z</cp:lastPrinted>
  <dcterms:created xsi:type="dcterms:W3CDTF">2021-02-28T12:00:58Z</dcterms:created>
  <dcterms:modified xsi:type="dcterms:W3CDTF">2025-05-14T02:15:23Z</dcterms:modified>
</cp:coreProperties>
</file>