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2"/>
  </p:notesMasterIdLst>
  <p:sldIdLst>
    <p:sldId id="311" r:id="rId2"/>
    <p:sldId id="258" r:id="rId3"/>
    <p:sldId id="372" r:id="rId4"/>
    <p:sldId id="392" r:id="rId5"/>
    <p:sldId id="394" r:id="rId6"/>
    <p:sldId id="403" r:id="rId7"/>
    <p:sldId id="396" r:id="rId8"/>
    <p:sldId id="422" r:id="rId9"/>
    <p:sldId id="397" r:id="rId10"/>
    <p:sldId id="399" r:id="rId11"/>
    <p:sldId id="407" r:id="rId12"/>
    <p:sldId id="404" r:id="rId13"/>
    <p:sldId id="398" r:id="rId14"/>
    <p:sldId id="423" r:id="rId15"/>
    <p:sldId id="402" r:id="rId16"/>
    <p:sldId id="408" r:id="rId17"/>
    <p:sldId id="409" r:id="rId18"/>
    <p:sldId id="393" r:id="rId19"/>
    <p:sldId id="414" r:id="rId20"/>
    <p:sldId id="415" r:id="rId21"/>
    <p:sldId id="416" r:id="rId22"/>
    <p:sldId id="410" r:id="rId23"/>
    <p:sldId id="411" r:id="rId24"/>
    <p:sldId id="420" r:id="rId25"/>
    <p:sldId id="421" r:id="rId26"/>
    <p:sldId id="424" r:id="rId27"/>
    <p:sldId id="413" r:id="rId28"/>
    <p:sldId id="417" r:id="rId29"/>
    <p:sldId id="391" r:id="rId30"/>
    <p:sldId id="370" r:id="rId3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이현민" initials="이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8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69454" autoAdjust="0"/>
  </p:normalViewPr>
  <p:slideViewPr>
    <p:cSldViewPr snapToGrid="0">
      <p:cViewPr varScale="1">
        <p:scale>
          <a:sx n="80" d="100"/>
          <a:sy n="80" d="100"/>
        </p:scale>
        <p:origin x="2436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1157C-782E-4144-A763-444C19988B4E}" type="datetimeFigureOut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76FAD-B882-4567-B6DE-FBCCDC2DA074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0554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8759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097247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11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12128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12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082801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960113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76FAD-B882-4567-B6DE-FBCCDC2DA074}" type="slidenum">
              <a:rPr lang="ko-KR" altLang="en-US" smtClean="0"/>
              <a:t>14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35397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15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279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16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25070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400979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18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123955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19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20198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857632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20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9645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21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04577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22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450040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23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8873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24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22585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25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742669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76FAD-B882-4567-B6DE-FBCCDC2DA074}" type="slidenum">
              <a:rPr lang="ko-KR" altLang="en-US" smtClean="0"/>
              <a:t>26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959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TCP 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used when the response data size exceeds 512 bytes</a:t>
            </a:r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27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90641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28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84963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29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7446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35519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6656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4062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27451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974340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76FAD-B882-4567-B6DE-FBCCDC2DA074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58745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C13BB-405A-4224-907C-043FAE93B0A1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59456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15D7-017B-4229-B355-F00F99FBDD21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fld id="{9C5D53B0-887D-445A-934B-51441AD43EF1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/ 27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1685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1CF9-9D21-41D5-9DAE-E7AE1DEF5B27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780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7791-F42C-4307-9992-E8620D97EFAB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1425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9B935-B142-44DB-A325-FD6C77C7E246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fld id="{9C5D53B0-887D-445A-934B-51441AD43EF1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379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D2978-5C3B-42A9-89E3-7938E860FDFC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fld id="{9C5D53B0-887D-445A-934B-51441AD43EF1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/ 27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98356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3DC-01A7-4617-B9B1-377911F3F437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23306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E797-0AAF-4E97-A2EC-EF3DB8E3533B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843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AD4D-7727-4AD0-A54E-AAB6D39FB0BA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fld id="{9C5D53B0-887D-445A-934B-51441AD43E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38551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04DD-D02E-4986-A331-0F6C49E8ADC5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015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7A640-2227-4BBE-AFDF-2FF0D15FC0B0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4324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B4B2-5317-40EA-8988-9862C11CF275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542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339CF-92A9-493A-985C-0E7CC834E587}" type="datetime1">
              <a:rPr lang="ko-KR" altLang="en-US" smtClean="0"/>
              <a:t>2020-04-28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D53B0-887D-445A-934B-51441AD43E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4023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43000" y="1837932"/>
            <a:ext cx="6972300" cy="1790700"/>
          </a:xfrm>
        </p:spPr>
        <p:txBody>
          <a:bodyPr>
            <a:noAutofit/>
          </a:bodyPr>
          <a:lstStyle/>
          <a:p>
            <a:r>
              <a:rPr lang="en-US" altLang="ko-KR" sz="2800" b="1" dirty="0" smtClean="0">
                <a:latin typeface="Calibri" pitchFamily="34" charset="0"/>
              </a:rPr>
              <a:t>An End-to-End, Large-Scale Measurement of</a:t>
            </a:r>
            <a:br>
              <a:rPr lang="en-US" altLang="ko-KR" sz="2800" b="1" dirty="0" smtClean="0">
                <a:latin typeface="Calibri" pitchFamily="34" charset="0"/>
              </a:rPr>
            </a:br>
            <a:r>
              <a:rPr lang="en-US" altLang="ko-KR" sz="2800" b="1" dirty="0" smtClean="0">
                <a:latin typeface="Calibri" pitchFamily="34" charset="0"/>
              </a:rPr>
              <a:t>DNS-over-Encryption: </a:t>
            </a:r>
            <a:br>
              <a:rPr lang="en-US" altLang="ko-KR" sz="2800" b="1" dirty="0" smtClean="0">
                <a:latin typeface="Calibri" pitchFamily="34" charset="0"/>
              </a:rPr>
            </a:br>
            <a:r>
              <a:rPr lang="en-US" altLang="ko-KR" sz="2800" b="1" dirty="0" smtClean="0">
                <a:latin typeface="Calibri" pitchFamily="34" charset="0"/>
              </a:rPr>
              <a:t>How Far Have We Come?</a:t>
            </a:r>
            <a:r>
              <a:rPr lang="en-US" altLang="ko-KR" sz="2800" b="1" dirty="0">
                <a:latin typeface="Calibri" pitchFamily="34" charset="0"/>
              </a:rPr>
              <a:t/>
            </a:r>
            <a:br>
              <a:rPr lang="en-US" altLang="ko-KR" sz="2800" b="1" dirty="0">
                <a:latin typeface="Calibri" pitchFamily="34" charset="0"/>
              </a:rPr>
            </a:br>
            <a:r>
              <a:rPr lang="en-US" altLang="ko-KR" sz="2000" b="1" dirty="0">
                <a:latin typeface="Calibri" pitchFamily="34" charset="0"/>
              </a:rPr>
              <a:t/>
            </a:r>
            <a:br>
              <a:rPr lang="en-US" altLang="ko-KR" sz="2000" b="1" dirty="0">
                <a:latin typeface="Calibri" pitchFamily="34" charset="0"/>
              </a:rPr>
            </a:br>
            <a:r>
              <a:rPr lang="en-US" altLang="ko-KR" sz="2800" b="1" dirty="0">
                <a:latin typeface="Calibri" pitchFamily="34" charset="0"/>
              </a:rPr>
              <a:t/>
            </a:r>
            <a:br>
              <a:rPr lang="en-US" altLang="ko-KR" sz="2800" b="1" dirty="0">
                <a:latin typeface="Calibri" pitchFamily="34" charset="0"/>
              </a:rPr>
            </a:br>
            <a:endParaRPr lang="ko-KR" altLang="en-US" sz="1600" dirty="0">
              <a:latin typeface="Calibri" panose="020F0502020204030204" pitchFamily="34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43000" y="4369942"/>
            <a:ext cx="6858000" cy="1241822"/>
          </a:xfrm>
        </p:spPr>
        <p:txBody>
          <a:bodyPr>
            <a:noAutofit/>
          </a:bodyPr>
          <a:lstStyle/>
          <a:p>
            <a:r>
              <a:rPr lang="en-US" altLang="ko-KR" dirty="0" smtClean="0">
                <a:latin typeface="Calibri" panose="020F0502020204030204" pitchFamily="34" charset="0"/>
              </a:rPr>
              <a:t>2020. 04. 29</a:t>
            </a:r>
            <a:endParaRPr lang="en-US" altLang="ko-KR" dirty="0">
              <a:latin typeface="Calibri" panose="020F0502020204030204" pitchFamily="34" charset="0"/>
            </a:endParaRPr>
          </a:p>
          <a:p>
            <a:r>
              <a:rPr lang="en-US" altLang="ko-KR" dirty="0">
                <a:latin typeface="Calibri" panose="020F0502020204030204" pitchFamily="34" charset="0"/>
              </a:rPr>
              <a:t>Hyeonmin Lee</a:t>
            </a:r>
          </a:p>
          <a:p>
            <a:endParaRPr lang="en-US" altLang="ko-KR" sz="900" dirty="0">
              <a:latin typeface="Calibri" panose="020F0502020204030204" pitchFamily="34" charset="0"/>
            </a:endParaRPr>
          </a:p>
          <a:p>
            <a:r>
              <a:rPr lang="en-US" altLang="ko-KR" sz="1600" dirty="0">
                <a:latin typeface="Calibri" panose="020F0502020204030204" pitchFamily="34" charset="0"/>
              </a:rPr>
              <a:t>Network Convergence and Security Laboratory</a:t>
            </a:r>
          </a:p>
          <a:p>
            <a:r>
              <a:rPr lang="en-US" altLang="ko-KR" sz="1600" dirty="0">
                <a:latin typeface="Calibri" panose="020F0502020204030204" pitchFamily="34" charset="0"/>
              </a:rPr>
              <a:t>hmlee@mmlab.snu.ac.kr</a:t>
            </a:r>
          </a:p>
          <a:p>
            <a:endParaRPr lang="en-US" altLang="ko-KR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151923" y="2619735"/>
            <a:ext cx="69723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Chaoyi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Lu,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Baojun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Liu, Zhou Li,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Shuang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Hao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Haixin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Duan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/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Mingming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Zhang,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Chunying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Leng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Ying Liu,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Zaifeng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Zhang,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Jianping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Wu</a:t>
            </a:r>
          </a:p>
          <a:p>
            <a:pPr algn="ctr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(Tsinghua Univ. / University of California / University of Texas at Dallas /</a:t>
            </a:r>
          </a:p>
          <a:p>
            <a:pPr algn="ctr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Qi An Xin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Techgnology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Research Institute / 360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Netlab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n-US" altLang="ko-KR" sz="5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altLang="ko-KR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IMC 2019</a:t>
            </a:r>
            <a:endParaRPr lang="en-US" altLang="ko-KR" sz="2000" i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67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Calibri" panose="020F0502020204030204" pitchFamily="34" charset="0"/>
              </a:rPr>
              <a:t>Q1-1. How Many DoT Servers Are There?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endParaRPr lang="en-US" altLang="ko-KR" sz="20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0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0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DoT resolvers have increased in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Ireland, Brazil and Russia (doubled) / USA (four times)</a:t>
            </a:r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Significant drop in China (-84%)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Belong to a cloud hosting platform (</a:t>
            </a:r>
            <a:r>
              <a:rPr lang="en-US" altLang="ko-KR" sz="2000" i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the paper does not have analysis about this result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165" y="1672787"/>
            <a:ext cx="6014484" cy="219005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0755" y="3795022"/>
            <a:ext cx="4997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&lt; Top 10 countries of open DoT resolvers &gt;</a:t>
            </a:r>
            <a:endParaRPr lang="ko-KR" altLang="en-US" dirty="0"/>
          </a:p>
        </p:txBody>
      </p:sp>
      <p:sp>
        <p:nvSpPr>
          <p:cNvPr id="6" name="타원 5"/>
          <p:cNvSpPr/>
          <p:nvPr/>
        </p:nvSpPr>
        <p:spPr>
          <a:xfrm>
            <a:off x="3714044" y="2731911"/>
            <a:ext cx="609600" cy="282222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3714044" y="2485593"/>
            <a:ext cx="609600" cy="282222"/>
          </a:xfrm>
          <a:prstGeom prst="ellipse">
            <a:avLst/>
          </a:prstGeom>
          <a:noFill/>
          <a:ln w="317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3714044" y="2949967"/>
            <a:ext cx="609600" cy="282222"/>
          </a:xfrm>
          <a:prstGeom prst="ellipse">
            <a:avLst/>
          </a:prstGeom>
          <a:noFill/>
          <a:ln w="317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6756399" y="3211290"/>
            <a:ext cx="609600" cy="282222"/>
          </a:xfrm>
          <a:prstGeom prst="ellipse">
            <a:avLst/>
          </a:prstGeom>
          <a:noFill/>
          <a:ln w="317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6756399" y="3466357"/>
            <a:ext cx="609600" cy="282222"/>
          </a:xfrm>
          <a:prstGeom prst="ellipse">
            <a:avLst/>
          </a:prstGeom>
          <a:noFill/>
          <a:ln w="317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10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03920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9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Calibri" panose="020F0502020204030204" pitchFamily="34" charset="0"/>
              </a:rPr>
              <a:t>Q1-1. How Many DoT Servers Are There?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dirty="0">
              <a:latin typeface="Calibri" panose="020F0502020204030204" pitchFamily="34" charset="0"/>
            </a:endParaRPr>
          </a:p>
          <a:p>
            <a:endParaRPr lang="en-US" altLang="ko-KR" sz="1600" dirty="0" smtClean="0">
              <a:latin typeface="Calibri" panose="020F0502020204030204" pitchFamily="34" charset="0"/>
            </a:endParaRPr>
          </a:p>
          <a:p>
            <a:endParaRPr lang="en-US" altLang="ko-KR" sz="20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Over 1.5K open DoT resolvers are discovered</a:t>
            </a: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Several large providers account for more than 75% resolvers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8437" y="1519411"/>
            <a:ext cx="6653948" cy="302959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83746" y="4610743"/>
            <a:ext cx="4997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&lt; Open DoT resolvers identified by each scan &gt;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11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650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Calibri" panose="020F0502020204030204" pitchFamily="34" charset="0"/>
              </a:rPr>
              <a:t>Q1-1. How Many DoT Servers Are There?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1800" dirty="0">
              <a:latin typeface="Calibri" panose="020F0502020204030204" pitchFamily="34" charset="0"/>
            </a:endParaRPr>
          </a:p>
          <a:p>
            <a:endParaRPr lang="en-US" altLang="ko-KR" sz="16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Small DoT providers account for the long tail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70% of providers only operate one single resolver (</a:t>
            </a:r>
            <a:r>
              <a:rPr lang="en-US" altLang="ko-KR" sz="2000" i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yellow line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25% of DoT providers have invalid SSL certificates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On at least one of their resolvers</a:t>
            </a:r>
          </a:p>
          <a:p>
            <a:pPr lvl="1">
              <a:buFontTx/>
              <a:buChar char="-"/>
            </a:pPr>
            <a:endParaRPr lang="en-US" altLang="ko-KR" sz="16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373" y="1390603"/>
            <a:ext cx="6474420" cy="272372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73348" y="4118001"/>
            <a:ext cx="4997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&lt; Providers of open DoT resolvers &gt;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12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2150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3600" b="1" dirty="0" smtClean="0">
                <a:latin typeface="Calibri" panose="020F0502020204030204" pitchFamily="34" charset="0"/>
              </a:rPr>
              <a:t>Q1-2. </a:t>
            </a:r>
            <a:r>
              <a:rPr lang="en-US" altLang="ko-KR" sz="3600" b="1" dirty="0">
                <a:latin typeface="Calibri" panose="020F0502020204030204" pitchFamily="34" charset="0"/>
              </a:rPr>
              <a:t>How Many </a:t>
            </a:r>
            <a:r>
              <a:rPr lang="en-US" altLang="ko-KR" sz="3600" b="1" dirty="0" err="1" smtClean="0">
                <a:latin typeface="Calibri" panose="020F0502020204030204" pitchFamily="34" charset="0"/>
              </a:rPr>
              <a:t>DoH</a:t>
            </a:r>
            <a:r>
              <a:rPr lang="en-US" altLang="ko-KR" sz="3600" b="1" dirty="0" smtClean="0">
                <a:latin typeface="Calibri" panose="020F0502020204030204" pitchFamily="34" charset="0"/>
              </a:rPr>
              <a:t> </a:t>
            </a:r>
            <a:r>
              <a:rPr lang="en-US" altLang="ko-KR" sz="3600" b="1" dirty="0">
                <a:latin typeface="Calibri" panose="020F0502020204030204" pitchFamily="34" charset="0"/>
              </a:rPr>
              <a:t>Servers Are There?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</a:rPr>
              <a:t>Data</a:t>
            </a:r>
          </a:p>
          <a:p>
            <a:pPr lvl="1">
              <a:buFontTx/>
              <a:buChar char="-"/>
            </a:pPr>
            <a:r>
              <a:rPr lang="en-US" altLang="ko-KR" sz="20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DoH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 runs over </a:t>
            </a:r>
            <a:r>
              <a:rPr lang="en-US" altLang="ko-KR" sz="2000" dirty="0">
                <a:latin typeface="Calibri" panose="020F0502020204030204" pitchFamily="34" charset="0"/>
                <a:sym typeface="Wingdings" panose="05000000000000000000" pitchFamily="2" charset="2"/>
              </a:rPr>
              <a:t>port 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443 (shared with HTTPS traffic)</a:t>
            </a:r>
            <a:endParaRPr lang="en-US" altLang="ko-KR" sz="16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Cannot distinguish it just using port number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altLang="ko-KR" sz="2000" dirty="0"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Instead, i</a:t>
            </a:r>
            <a:r>
              <a:rPr lang="en-US" altLang="ko-KR" sz="2000" dirty="0" smtClean="0"/>
              <a:t>nspect </a:t>
            </a:r>
            <a:r>
              <a:rPr lang="en-US" altLang="ko-KR" sz="2000" dirty="0"/>
              <a:t>a </a:t>
            </a:r>
            <a:r>
              <a:rPr lang="en-US" altLang="ko-KR" sz="2000" b="1" dirty="0"/>
              <a:t>large-scale</a:t>
            </a:r>
            <a:r>
              <a:rPr lang="en-US" altLang="ko-KR" sz="2000" dirty="0"/>
              <a:t> </a:t>
            </a:r>
            <a:r>
              <a:rPr lang="en-US" altLang="ko-KR" sz="2000" b="1" dirty="0"/>
              <a:t>URL dataset </a:t>
            </a:r>
            <a:r>
              <a:rPr lang="en-US" altLang="ko-KR" sz="2000" dirty="0"/>
              <a:t>provided by industrial </a:t>
            </a:r>
            <a:r>
              <a:rPr lang="en-US" altLang="ko-KR" sz="2000" dirty="0" smtClean="0"/>
              <a:t>partner (include billions of URLs)</a:t>
            </a:r>
          </a:p>
          <a:p>
            <a:pPr lvl="1">
              <a:buFont typeface="Wingdings" panose="05000000000000000000" pitchFamily="2" charset="2"/>
              <a:buChar char="à"/>
            </a:pPr>
            <a:endParaRPr lang="en-US" altLang="ko-KR" sz="700" dirty="0"/>
          </a:p>
          <a:p>
            <a:r>
              <a:rPr lang="en-US" altLang="ko-KR" sz="2400" dirty="0" smtClean="0"/>
              <a:t>Methodology</a:t>
            </a:r>
          </a:p>
          <a:p>
            <a:pPr marL="914400" lvl="1" indent="-457200">
              <a:buAutoNum type="arabicPeriod"/>
            </a:pPr>
            <a:r>
              <a:rPr lang="en-US" altLang="ko-KR" sz="2000" dirty="0" smtClean="0"/>
              <a:t>Specify common URI patterns of </a:t>
            </a:r>
            <a:r>
              <a:rPr lang="en-US" altLang="ko-KR" sz="2000" dirty="0" err="1" smtClean="0"/>
              <a:t>DoH</a:t>
            </a:r>
            <a:r>
              <a:rPr lang="en-US" altLang="ko-KR" sz="2000" dirty="0" smtClean="0"/>
              <a:t> query (</a:t>
            </a:r>
            <a:r>
              <a:rPr lang="en-US" altLang="ko-KR" sz="2000" b="1" dirty="0" smtClean="0"/>
              <a:t>/</a:t>
            </a:r>
            <a:r>
              <a:rPr lang="en-US" altLang="ko-KR" sz="2000" b="1" dirty="0" err="1" smtClean="0"/>
              <a:t>dns</a:t>
            </a:r>
            <a:r>
              <a:rPr lang="en-US" altLang="ko-KR" sz="2000" b="1" dirty="0" smtClean="0"/>
              <a:t>-query</a:t>
            </a:r>
            <a:r>
              <a:rPr lang="en-US" altLang="ko-KR" sz="2000" dirty="0" smtClean="0"/>
              <a:t>, </a:t>
            </a:r>
            <a:r>
              <a:rPr lang="en-US" altLang="ko-KR" sz="2000" b="1" dirty="0" smtClean="0"/>
              <a:t>/resolve</a:t>
            </a:r>
            <a:r>
              <a:rPr lang="en-US" altLang="ko-KR" sz="2000" dirty="0" smtClean="0"/>
              <a:t>)</a:t>
            </a:r>
          </a:p>
          <a:p>
            <a:pPr marL="914400" lvl="1" indent="-457200">
              <a:buAutoNum type="arabicPeriod"/>
            </a:pPr>
            <a:endParaRPr lang="en-US" altLang="ko-KR" sz="1800" dirty="0"/>
          </a:p>
          <a:p>
            <a:pPr marL="914400" lvl="1" indent="-457200">
              <a:buAutoNum type="arabicPeriod"/>
            </a:pPr>
            <a:r>
              <a:rPr lang="en-US" altLang="ko-KR" sz="2000" dirty="0" smtClean="0"/>
              <a:t>Scan whole URL dataset using these patterns</a:t>
            </a:r>
          </a:p>
          <a:p>
            <a:pPr marL="914400" lvl="1" indent="-457200">
              <a:buAutoNum type="arabicPeriod"/>
            </a:pPr>
            <a:endParaRPr lang="en-US" altLang="ko-KR" sz="700" dirty="0"/>
          </a:p>
          <a:p>
            <a:r>
              <a:rPr lang="en-US" altLang="ko-KR" sz="2400" dirty="0" smtClean="0"/>
              <a:t>Results</a:t>
            </a:r>
          </a:p>
          <a:p>
            <a:pPr lvl="1">
              <a:buFontTx/>
              <a:buChar char="-"/>
            </a:pPr>
            <a:r>
              <a:rPr lang="en-US" altLang="ko-KR" sz="2000" dirty="0" smtClean="0"/>
              <a:t>Find 17 public </a:t>
            </a:r>
            <a:r>
              <a:rPr lang="en-US" altLang="ko-KR" sz="2000" dirty="0" err="1" smtClean="0"/>
              <a:t>DoH</a:t>
            </a:r>
            <a:r>
              <a:rPr lang="en-US" altLang="ko-KR" sz="2000" dirty="0" smtClean="0"/>
              <a:t> resolvers (15 is known, find 2 new resolvers)</a:t>
            </a:r>
          </a:p>
          <a:p>
            <a:pPr lvl="1">
              <a:buFontTx/>
              <a:buChar char="-"/>
            </a:pPr>
            <a:r>
              <a:rPr lang="en-US" altLang="ko-KR" sz="2000" dirty="0" smtClean="0"/>
              <a:t>Find no invalid certificates for </a:t>
            </a:r>
            <a:r>
              <a:rPr lang="en-US" altLang="ko-KR" sz="2000" dirty="0" err="1" smtClean="0"/>
              <a:t>DoH</a:t>
            </a:r>
            <a:r>
              <a:rPr lang="en-US" altLang="ko-KR" sz="2000" dirty="0" smtClean="0"/>
              <a:t> resolvers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90579" y="4221119"/>
            <a:ext cx="7215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Ex) </a:t>
            </a:r>
            <a:r>
              <a:rPr lang="en-US" altLang="ko-KR" dirty="0"/>
              <a:t>https://</a:t>
            </a:r>
            <a:r>
              <a:rPr lang="en-US" altLang="ko-KR" u="sng" dirty="0">
                <a:solidFill>
                  <a:schemeClr val="accent5"/>
                </a:solidFill>
              </a:rPr>
              <a:t>dns.google.com</a:t>
            </a:r>
            <a:r>
              <a:rPr lang="en-US" altLang="ko-KR" b="1" dirty="0">
                <a:solidFill>
                  <a:srgbClr val="FF0000"/>
                </a:solidFill>
              </a:rPr>
              <a:t>/resolve?</a:t>
            </a:r>
            <a:r>
              <a:rPr lang="en-US" altLang="ko-KR" dirty="0"/>
              <a:t>name=example.com&amp;type=A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13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6286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4000" b="1" dirty="0">
                <a:latin typeface="Calibri" panose="020F0502020204030204" pitchFamily="34" charset="0"/>
                <a:sym typeface="Wingdings" panose="05000000000000000000" pitchFamily="2" charset="2"/>
              </a:rPr>
              <a:t>How </a:t>
            </a:r>
            <a:r>
              <a:rPr lang="en-US" altLang="ko-KR" sz="40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Are </a:t>
            </a:r>
            <a:br>
              <a:rPr lang="en-US" altLang="ko-KR" sz="4000" b="1" dirty="0" smtClean="0">
                <a:latin typeface="Calibri" panose="020F0502020204030204" pitchFamily="34" charset="0"/>
                <a:sym typeface="Wingdings" panose="05000000000000000000" pitchFamily="2" charset="2"/>
              </a:rPr>
            </a:br>
            <a:r>
              <a:rPr lang="en-US" altLang="ko-KR" sz="40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the Reachability &amp; Performance </a:t>
            </a:r>
            <a:r>
              <a:rPr lang="en-US" altLang="ko-KR" sz="4000" b="1" dirty="0">
                <a:latin typeface="Calibri" panose="020F0502020204030204" pitchFamily="34" charset="0"/>
                <a:sym typeface="Wingdings" panose="05000000000000000000" pitchFamily="2" charset="2"/>
              </a:rPr>
              <a:t>of DoE </a:t>
            </a:r>
            <a:r>
              <a:rPr lang="en-US" altLang="ko-KR" sz="40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Servers?</a:t>
            </a:r>
            <a:br>
              <a:rPr lang="en-US" altLang="ko-KR" sz="4000" b="1" dirty="0" smtClean="0">
                <a:latin typeface="Calibri" panose="020F0502020204030204" pitchFamily="34" charset="0"/>
                <a:sym typeface="Wingdings" panose="05000000000000000000" pitchFamily="2" charset="2"/>
              </a:rPr>
            </a:br>
            <a:endParaRPr lang="en-US" altLang="ko-KR" sz="2800" b="1" dirty="0"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Network Convergence &amp; Security Lab.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14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960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latin typeface="Calibri" panose="020F0502020204030204" pitchFamily="34" charset="0"/>
              </a:rPr>
              <a:t>Q2-1. How Is the Reachability?</a:t>
            </a:r>
            <a:endParaRPr lang="en-US" altLang="ko-KR" sz="4000" b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</a:rPr>
              <a:t>Challenge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Vantage point should be able to send DoT &amp; </a:t>
            </a:r>
            <a:r>
              <a:rPr lang="en-US" altLang="ko-KR" sz="20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DoH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 queries directly to public resolvers, instead of their local DNS resolver</a:t>
            </a:r>
            <a:endParaRPr lang="en-US" altLang="ko-KR" sz="16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r>
              <a:rPr lang="en-US" altLang="ko-KR" sz="2000" dirty="0"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Solution? Proxy networks!</a:t>
            </a:r>
          </a:p>
          <a:p>
            <a:pPr lvl="1">
              <a:buFont typeface="Wingdings" panose="05000000000000000000" pitchFamily="2" charset="2"/>
              <a:buChar char="à"/>
            </a:pPr>
            <a:endParaRPr lang="en-US" altLang="ko-KR" sz="5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What is a proxy network?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The proxy network accepts traffic generated by a client, and forwards it to various proxy nodes</a:t>
            </a:r>
          </a:p>
          <a:p>
            <a:pPr lvl="1">
              <a:buFontTx/>
              <a:buChar char="-"/>
            </a:pPr>
            <a:endParaRPr lang="en-US" altLang="ko-KR" sz="20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6" y="4243071"/>
            <a:ext cx="6800920" cy="2113280"/>
          </a:xfrm>
          <a:prstGeom prst="rect">
            <a:avLst/>
          </a:prstGeom>
        </p:spPr>
      </p:pic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15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74047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latin typeface="Calibri" panose="020F0502020204030204" pitchFamily="34" charset="0"/>
              </a:rPr>
              <a:t>Q2-1. How Is the Reachability?</a:t>
            </a:r>
            <a:endParaRPr lang="en-US" altLang="ko-KR" sz="4000" b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Use two </a:t>
            </a:r>
            <a:r>
              <a:rPr lang="en-US" altLang="ko-KR" sz="2400" dirty="0">
                <a:latin typeface="Calibri" panose="020F0502020204030204" pitchFamily="34" charset="0"/>
                <a:sym typeface="Wingdings" panose="05000000000000000000" pitchFamily="2" charset="2"/>
              </a:rPr>
              <a:t>residential</a:t>
            </a:r>
            <a:r>
              <a:rPr lang="ko-KR" altLang="en-US" sz="2400" dirty="0"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ko-KR" sz="2400" dirty="0">
                <a:latin typeface="Calibri" panose="020F0502020204030204" pitchFamily="34" charset="0"/>
                <a:sym typeface="Wingdings" panose="05000000000000000000" pitchFamily="2" charset="2"/>
              </a:rPr>
              <a:t>proxy</a:t>
            </a:r>
            <a:r>
              <a:rPr lang="ko-KR" altLang="en-US" sz="2400" dirty="0"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networks</a:t>
            </a:r>
          </a:p>
          <a:p>
            <a:endParaRPr lang="en-US" altLang="ko-KR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4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32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Collected vantage points statistics</a:t>
            </a:r>
            <a:endParaRPr lang="en-US" altLang="ko-KR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173370"/>
              </p:ext>
            </p:extLst>
          </p:nvPr>
        </p:nvGraphicFramePr>
        <p:xfrm>
          <a:off x="907606" y="4437796"/>
          <a:ext cx="7352856" cy="1663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8214">
                  <a:extLst>
                    <a:ext uri="{9D8B030D-6E8A-4147-A177-3AD203B41FA5}">
                      <a16:colId xmlns:a16="http://schemas.microsoft.com/office/drawing/2014/main" val="4060541241"/>
                    </a:ext>
                  </a:extLst>
                </a:gridCol>
                <a:gridCol w="1838214">
                  <a:extLst>
                    <a:ext uri="{9D8B030D-6E8A-4147-A177-3AD203B41FA5}">
                      <a16:colId xmlns:a16="http://schemas.microsoft.com/office/drawing/2014/main" val="3267152641"/>
                    </a:ext>
                  </a:extLst>
                </a:gridCol>
                <a:gridCol w="1838214">
                  <a:extLst>
                    <a:ext uri="{9D8B030D-6E8A-4147-A177-3AD203B41FA5}">
                      <a16:colId xmlns:a16="http://schemas.microsoft.com/office/drawing/2014/main" val="992408839"/>
                    </a:ext>
                  </a:extLst>
                </a:gridCol>
                <a:gridCol w="1838214">
                  <a:extLst>
                    <a:ext uri="{9D8B030D-6E8A-4147-A177-3AD203B41FA5}">
                      <a16:colId xmlns:a16="http://schemas.microsoft.com/office/drawing/2014/main" val="3122737587"/>
                    </a:ext>
                  </a:extLst>
                </a:gridCol>
              </a:tblGrid>
              <a:tr h="41587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Platform</a:t>
                      </a:r>
                      <a:endParaRPr lang="ko-KR" altLang="en-US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# of</a:t>
                      </a:r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231775"/>
                  </a:ext>
                </a:extLst>
              </a:tr>
              <a:tr h="41587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IP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Country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AS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2233970"/>
                  </a:ext>
                </a:extLst>
              </a:tr>
              <a:tr h="4158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err="1" smtClean="0"/>
                        <a:t>ProxyRack</a:t>
                      </a:r>
                      <a:endParaRPr lang="ko-KR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29,622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166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2,597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2565521"/>
                  </a:ext>
                </a:extLst>
              </a:tr>
              <a:tr h="4158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err="1" smtClean="0"/>
                        <a:t>Zhima</a:t>
                      </a:r>
                      <a:endParaRPr lang="ko-KR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85,122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 (China)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56766"/>
                  </a:ext>
                </a:extLst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483446"/>
              </p:ext>
            </p:extLst>
          </p:nvPr>
        </p:nvGraphicFramePr>
        <p:xfrm>
          <a:off x="896973" y="2124467"/>
          <a:ext cx="7618377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953">
                  <a:extLst>
                    <a:ext uri="{9D8B030D-6E8A-4147-A177-3AD203B41FA5}">
                      <a16:colId xmlns:a16="http://schemas.microsoft.com/office/drawing/2014/main" val="2389369336"/>
                    </a:ext>
                  </a:extLst>
                </a:gridCol>
                <a:gridCol w="3392896">
                  <a:extLst>
                    <a:ext uri="{9D8B030D-6E8A-4147-A177-3AD203B41FA5}">
                      <a16:colId xmlns:a16="http://schemas.microsoft.com/office/drawing/2014/main" val="2866342033"/>
                    </a:ext>
                  </a:extLst>
                </a:gridCol>
                <a:gridCol w="2630528">
                  <a:extLst>
                    <a:ext uri="{9D8B030D-6E8A-4147-A177-3AD203B41FA5}">
                      <a16:colId xmlns:a16="http://schemas.microsoft.com/office/drawing/2014/main" val="37228619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Platform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Characteristics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Description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3810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 smtClean="0"/>
                        <a:t>ProxyRack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More than 600K endpoints in over 150 countries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Gain a global view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4650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 smtClean="0"/>
                        <a:t>Zhima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Endpoints are all located in two Chinese ISPs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Gain a usability </a:t>
                      </a:r>
                    </a:p>
                    <a:p>
                      <a:pPr latinLnBrk="1"/>
                      <a:r>
                        <a:rPr lang="en-US" altLang="ko-KR" dirty="0" smtClean="0"/>
                        <a:t>in </a:t>
                      </a:r>
                      <a:r>
                        <a:rPr lang="en-US" altLang="ko-KR" i="1" dirty="0" smtClean="0"/>
                        <a:t>censored networks</a:t>
                      </a:r>
                      <a:endParaRPr lang="ko-KR" altLang="en-US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9354264"/>
                  </a:ext>
                </a:extLst>
              </a:tr>
            </a:tbl>
          </a:graphicData>
        </a:graphic>
      </p:graphicFrame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16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54931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latin typeface="Calibri" panose="020F0502020204030204" pitchFamily="34" charset="0"/>
              </a:rPr>
              <a:t>Q2-1. How Is the Reachability?</a:t>
            </a:r>
            <a:endParaRPr lang="en-US" altLang="ko-KR" sz="4000" b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endParaRPr lang="en-US" altLang="ko-KR" sz="1400" dirty="0" smtClean="0">
              <a:latin typeface="Calibri" panose="020F0502020204030204" pitchFamily="34" charset="0"/>
            </a:endParaRPr>
          </a:p>
          <a:p>
            <a:pPr marL="228600" lvl="1">
              <a:spcBef>
                <a:spcPts val="1000"/>
              </a:spcBef>
            </a:pPr>
            <a:r>
              <a:rPr lang="en-US" altLang="ko-KR" dirty="0" smtClean="0">
                <a:latin typeface="Calibri" panose="020F0502020204030204" pitchFamily="34" charset="0"/>
              </a:rPr>
              <a:t>Test the reachability of popular DoE resolvers</a:t>
            </a:r>
            <a:endParaRPr lang="en-US" altLang="ko-KR" sz="700" dirty="0">
              <a:latin typeface="Calibri" panose="020F0502020204030204" pitchFamily="34" charset="0"/>
            </a:endParaRPr>
          </a:p>
          <a:p>
            <a:endParaRPr lang="en-US" altLang="ko-KR" sz="1400" dirty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Methodology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Perform DNS lookups on each proxy client</a:t>
            </a:r>
          </a:p>
          <a:p>
            <a:pPr lvl="1">
              <a:buFontTx/>
              <a:buChar char="-"/>
            </a:pPr>
            <a:endParaRPr lang="en-US" altLang="ko-KR" sz="18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endParaRPr lang="en-US" altLang="ko-KR" sz="18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endParaRPr lang="en-US" altLang="ko-KR" sz="12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endParaRPr lang="en-US" altLang="ko-KR" sz="12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endParaRPr lang="en-US" altLang="ko-KR" sz="12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endParaRPr lang="en-US" altLang="ko-KR" sz="11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Check the response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If lookup fails, try to find the reason</a:t>
            </a:r>
            <a:endParaRPr lang="en-US" altLang="ko-KR" sz="16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070309"/>
              </p:ext>
            </p:extLst>
          </p:nvPr>
        </p:nvGraphicFramePr>
        <p:xfrm>
          <a:off x="1769878" y="3512888"/>
          <a:ext cx="571677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386">
                  <a:extLst>
                    <a:ext uri="{9D8B030D-6E8A-4147-A177-3AD203B41FA5}">
                      <a16:colId xmlns:a16="http://schemas.microsoft.com/office/drawing/2014/main" val="3404838924"/>
                    </a:ext>
                  </a:extLst>
                </a:gridCol>
                <a:gridCol w="2858386">
                  <a:extLst>
                    <a:ext uri="{9D8B030D-6E8A-4147-A177-3AD203B41FA5}">
                      <a16:colId xmlns:a16="http://schemas.microsoft.com/office/drawing/2014/main" val="2813742702"/>
                    </a:ext>
                  </a:extLst>
                </a:gridCol>
              </a:tblGrid>
              <a:tr h="2988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Target protocols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Target resolvers</a:t>
                      </a:r>
                      <a:endParaRPr lang="ko-KR" alt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6544778"/>
                  </a:ext>
                </a:extLst>
              </a:tr>
              <a:tr h="8965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DNS/TCP</a:t>
                      </a:r>
                    </a:p>
                    <a:p>
                      <a:pPr algn="ctr" latinLnBrk="1"/>
                      <a:r>
                        <a:rPr lang="en-US" altLang="ko-KR" dirty="0" smtClean="0"/>
                        <a:t>DoT</a:t>
                      </a:r>
                    </a:p>
                    <a:p>
                      <a:pPr algn="ctr" latinLnBrk="1"/>
                      <a:r>
                        <a:rPr lang="en-US" altLang="ko-KR" dirty="0" err="1" smtClean="0"/>
                        <a:t>DoH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 smtClean="0"/>
                        <a:t>Cloudflare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Google</a:t>
                      </a:r>
                    </a:p>
                    <a:p>
                      <a:pPr algn="ctr" latinLnBrk="1"/>
                      <a:r>
                        <a:rPr lang="en-US" altLang="ko-KR" dirty="0" smtClean="0"/>
                        <a:t>Quad9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400595"/>
                  </a:ext>
                </a:extLst>
              </a:tr>
            </a:tbl>
          </a:graphicData>
        </a:graphic>
      </p:graphicFrame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17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3907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latin typeface="Calibri" panose="020F0502020204030204" pitchFamily="34" charset="0"/>
              </a:rPr>
              <a:t>Q2-1. How Is the Reachability?</a:t>
            </a:r>
            <a:endParaRPr lang="en-US" altLang="ko-KR" sz="4000" b="1" i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1800" dirty="0" smtClean="0">
              <a:latin typeface="Calibri" panose="020F0502020204030204" pitchFamily="34" charset="0"/>
            </a:endParaRPr>
          </a:p>
          <a:p>
            <a:endParaRPr lang="en-US" altLang="ko-KR" sz="16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Overall, about 99% of global users can access DoE servers</a:t>
            </a:r>
          </a:p>
          <a:p>
            <a:endParaRPr lang="en-US" altLang="ko-KR" sz="4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Failure rate of DNS is higher than DoT or </a:t>
            </a:r>
            <a:r>
              <a:rPr lang="en-US" altLang="ko-KR" sz="2400" dirty="0" err="1" smtClean="0">
                <a:latin typeface="Calibri" panose="020F0502020204030204" pitchFamily="34" charset="0"/>
              </a:rPr>
              <a:t>DoH</a:t>
            </a:r>
            <a:endParaRPr lang="en-US" altLang="ko-KR" sz="2400" dirty="0" smtClean="0">
              <a:latin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Suppose that filtering on the regular DNS port (e.g. 53) is common than DoE port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28" y="1556128"/>
            <a:ext cx="8887600" cy="21561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89275" y="1274858"/>
            <a:ext cx="5720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*</a:t>
            </a:r>
            <a:r>
              <a:rPr lang="en-US" altLang="ko-KR" dirty="0" smtClean="0"/>
              <a:t>Google DoT was not announced at the time of experiment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83323" y="3712291"/>
            <a:ext cx="7707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Calibri" panose="020F0502020204030204" pitchFamily="34" charset="0"/>
                <a:sym typeface="Wingdings" panose="05000000000000000000" pitchFamily="2" charset="2"/>
              </a:rPr>
              <a:t>※ </a:t>
            </a:r>
            <a:r>
              <a:rPr lang="en-US" altLang="ko-KR" dirty="0" smtClean="0"/>
              <a:t>Failed: no DNS response</a:t>
            </a:r>
            <a:r>
              <a:rPr lang="ko-KR" altLang="en-US" dirty="0" smtClean="0"/>
              <a:t> </a:t>
            </a:r>
            <a:r>
              <a:rPr lang="en-US" altLang="ko-KR" dirty="0" smtClean="0"/>
              <a:t>/ Incorrect: received a response but SERVFAIL</a:t>
            </a:r>
          </a:p>
        </p:txBody>
      </p:sp>
      <p:sp>
        <p:nvSpPr>
          <p:cNvPr id="9" name="타원 8"/>
          <p:cNvSpPr/>
          <p:nvPr/>
        </p:nvSpPr>
        <p:spPr>
          <a:xfrm>
            <a:off x="3530008" y="2137145"/>
            <a:ext cx="754912" cy="3189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5947142" y="2137145"/>
            <a:ext cx="754912" cy="3189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18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6934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latin typeface="Calibri" panose="020F0502020204030204" pitchFamily="34" charset="0"/>
              </a:rPr>
              <a:t>Q2-1. How Is the Reachability?</a:t>
            </a:r>
            <a:endParaRPr lang="en-US" altLang="ko-KR" sz="4000" b="1" i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1800" dirty="0" smtClean="0">
              <a:latin typeface="Calibri" panose="020F0502020204030204" pitchFamily="34" charset="0"/>
            </a:endParaRPr>
          </a:p>
          <a:p>
            <a:endParaRPr lang="en-US" altLang="ko-KR" sz="16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Failure rate of </a:t>
            </a:r>
            <a:r>
              <a:rPr lang="en-US" altLang="ko-KR" sz="2400" dirty="0" err="1" smtClean="0">
                <a:latin typeface="Calibri" panose="020F0502020204030204" pitchFamily="34" charset="0"/>
              </a:rPr>
              <a:t>Cloudflare</a:t>
            </a:r>
            <a:r>
              <a:rPr lang="en-US" altLang="ko-KR" sz="2400" dirty="0" smtClean="0">
                <a:latin typeface="Calibri" panose="020F0502020204030204" pitchFamily="34" charset="0"/>
              </a:rPr>
              <a:t> DoT is higher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Address 1.1.1.1 conflicted by residential</a:t>
            </a:r>
            <a:r>
              <a:rPr lang="ko-KR" altLang="en-US" sz="2000" dirty="0" smtClean="0">
                <a:latin typeface="Calibri" panose="020F0502020204030204" pitchFamily="34" charset="0"/>
              </a:rPr>
              <a:t> </a:t>
            </a:r>
            <a:r>
              <a:rPr lang="en-US" altLang="ko-KR" sz="2000" dirty="0" smtClean="0">
                <a:latin typeface="Calibri" panose="020F0502020204030204" pitchFamily="34" charset="0"/>
              </a:rPr>
              <a:t>network devices</a:t>
            </a:r>
          </a:p>
          <a:p>
            <a:pPr marL="0" indent="0">
              <a:buNone/>
            </a:pPr>
            <a:r>
              <a:rPr lang="en-US" altLang="ko-KR" sz="2400" dirty="0" smtClean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28" y="1556128"/>
            <a:ext cx="8887600" cy="21561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89275" y="1274858"/>
            <a:ext cx="5720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*</a:t>
            </a:r>
            <a:r>
              <a:rPr lang="en-US" altLang="ko-KR" dirty="0" smtClean="0"/>
              <a:t>Google DoT was not announced at the time of experiment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83323" y="3712291"/>
            <a:ext cx="7707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Calibri" panose="020F0502020204030204" pitchFamily="34" charset="0"/>
                <a:sym typeface="Wingdings" panose="05000000000000000000" pitchFamily="2" charset="2"/>
              </a:rPr>
              <a:t>※ </a:t>
            </a:r>
            <a:r>
              <a:rPr lang="en-US" altLang="ko-KR" dirty="0" smtClean="0"/>
              <a:t>Failed: no DNS response</a:t>
            </a:r>
            <a:r>
              <a:rPr lang="ko-KR" altLang="en-US" dirty="0" smtClean="0"/>
              <a:t> </a:t>
            </a:r>
            <a:r>
              <a:rPr lang="en-US" altLang="ko-KR" dirty="0" smtClean="0"/>
              <a:t>/ Incorrect: received a response but SERVFAIL</a:t>
            </a:r>
          </a:p>
        </p:txBody>
      </p:sp>
      <p:sp>
        <p:nvSpPr>
          <p:cNvPr id="9" name="타원 8"/>
          <p:cNvSpPr/>
          <p:nvPr/>
        </p:nvSpPr>
        <p:spPr>
          <a:xfrm>
            <a:off x="3530008" y="2357764"/>
            <a:ext cx="754912" cy="3189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19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1173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>
                <a:latin typeface="Calibri" panose="020F0502020204030204" pitchFamily="34" charset="0"/>
              </a:rPr>
              <a:t>Outline</a:t>
            </a:r>
            <a:endParaRPr lang="ko-KR" altLang="en-US" sz="4000" b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28650" y="1669597"/>
            <a:ext cx="7886700" cy="4351338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latin typeface="Calibri" panose="020F0502020204030204" pitchFamily="34" charset="0"/>
              </a:rPr>
              <a:t>Introduction</a:t>
            </a:r>
          </a:p>
          <a:p>
            <a:r>
              <a:rPr lang="en-US" altLang="ko-KR" dirty="0" smtClean="0">
                <a:latin typeface="Calibri" panose="020F0502020204030204" pitchFamily="34" charset="0"/>
              </a:rPr>
              <a:t>Background</a:t>
            </a:r>
          </a:p>
          <a:p>
            <a:pPr lvl="1">
              <a:buFontTx/>
              <a:buChar char="-"/>
            </a:pPr>
            <a:r>
              <a:rPr lang="en-US" altLang="ko-KR" dirty="0" smtClean="0">
                <a:latin typeface="Calibri" panose="020F0502020204030204" pitchFamily="34" charset="0"/>
              </a:rPr>
              <a:t>DNS-over-Encryption (DoE) protocols</a:t>
            </a:r>
            <a:endParaRPr lang="en-US" altLang="ko-KR" dirty="0">
              <a:latin typeface="Calibri" panose="020F0502020204030204" pitchFamily="34" charset="0"/>
            </a:endParaRPr>
          </a:p>
          <a:p>
            <a:r>
              <a:rPr lang="en-US" altLang="ko-KR" dirty="0" smtClean="0">
                <a:latin typeface="Calibri" panose="020F0502020204030204" pitchFamily="34" charset="0"/>
              </a:rPr>
              <a:t>Measurement study</a:t>
            </a:r>
          </a:p>
          <a:p>
            <a:pPr lvl="1">
              <a:buFontTx/>
              <a:buChar char="-"/>
            </a:pPr>
            <a:r>
              <a:rPr lang="en-US" altLang="ko-KR" dirty="0" smtClean="0">
                <a:latin typeface="Calibri" panose="020F0502020204030204" pitchFamily="34" charset="0"/>
              </a:rPr>
              <a:t>How many DoE servers are there?</a:t>
            </a:r>
          </a:p>
          <a:p>
            <a:pPr lvl="1">
              <a:buFontTx/>
              <a:buChar char="-"/>
            </a:pPr>
            <a:r>
              <a:rPr lang="en-US" altLang="ko-KR" dirty="0" smtClean="0">
                <a:latin typeface="Calibri" panose="020F0502020204030204" pitchFamily="34" charset="0"/>
                <a:sym typeface="Wingdings" panose="05000000000000000000" pitchFamily="2" charset="2"/>
              </a:rPr>
              <a:t>How </a:t>
            </a:r>
            <a:r>
              <a:rPr lang="en-US" altLang="ko-KR" dirty="0">
                <a:latin typeface="Calibri" panose="020F0502020204030204" pitchFamily="34" charset="0"/>
                <a:sym typeface="Wingdings" panose="05000000000000000000" pitchFamily="2" charset="2"/>
              </a:rPr>
              <a:t>are the reachability and performance of DoE servers?</a:t>
            </a:r>
            <a:endParaRPr lang="en-US" altLang="ko-KR" sz="18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r>
              <a:rPr lang="en-US" altLang="ko-KR" sz="2200" dirty="0">
                <a:latin typeface="Calibri" panose="020F0502020204030204" pitchFamily="34" charset="0"/>
                <a:sym typeface="Wingdings" panose="05000000000000000000" pitchFamily="2" charset="2"/>
              </a:rPr>
              <a:t>What does the real-world usage of DoE look like</a:t>
            </a:r>
            <a:r>
              <a:rPr lang="en-US" altLang="ko-KR" sz="2200" dirty="0" smtClean="0">
                <a:latin typeface="Calibri" panose="020F0502020204030204" pitchFamily="34" charset="0"/>
                <a:sym typeface="Wingdings" panose="05000000000000000000" pitchFamily="2" charset="2"/>
              </a:rPr>
              <a:t>?</a:t>
            </a:r>
            <a:endParaRPr lang="en-US" altLang="ko-KR" sz="2200" dirty="0" smtClean="0">
              <a:latin typeface="Calibri" panose="020F0502020204030204" pitchFamily="34" charset="0"/>
            </a:endParaRPr>
          </a:p>
          <a:p>
            <a:r>
              <a:rPr lang="en-US" altLang="ko-KR" dirty="0" smtClean="0">
                <a:latin typeface="Calibri" panose="020F0502020204030204" pitchFamily="34" charset="0"/>
              </a:rPr>
              <a:t>Conclusion</a:t>
            </a:r>
            <a:endParaRPr lang="en-US" altLang="ko-KR" dirty="0">
              <a:latin typeface="Calibri" panose="020F0502020204030204" pitchFamily="34" charset="0"/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2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86265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latin typeface="Calibri" panose="020F0502020204030204" pitchFamily="34" charset="0"/>
              </a:rPr>
              <a:t>Q2-1. How Is the Reachability?</a:t>
            </a:r>
            <a:endParaRPr lang="en-US" altLang="ko-KR" sz="4000" b="1" i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1800" dirty="0" smtClean="0">
              <a:latin typeface="Calibri" panose="020F0502020204030204" pitchFamily="34" charset="0"/>
            </a:endParaRPr>
          </a:p>
          <a:p>
            <a:endParaRPr lang="en-US" altLang="ko-KR" sz="16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Failure rate of </a:t>
            </a:r>
            <a:r>
              <a:rPr lang="en-US" altLang="ko-KR" sz="2400" dirty="0" err="1" smtClean="0">
                <a:latin typeface="Calibri" panose="020F0502020204030204" pitchFamily="34" charset="0"/>
              </a:rPr>
              <a:t>Cloudflare</a:t>
            </a:r>
            <a:r>
              <a:rPr lang="en-US" altLang="ko-KR" sz="2400" dirty="0" smtClean="0">
                <a:latin typeface="Calibri" panose="020F0502020204030204" pitchFamily="34" charset="0"/>
              </a:rPr>
              <a:t> DoT is higher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Address 1.1.1.1 conflicted by residential</a:t>
            </a:r>
            <a:r>
              <a:rPr lang="ko-KR" altLang="en-US" sz="2000" dirty="0" smtClean="0">
                <a:latin typeface="Calibri" panose="020F0502020204030204" pitchFamily="34" charset="0"/>
              </a:rPr>
              <a:t> </a:t>
            </a:r>
            <a:r>
              <a:rPr lang="en-US" altLang="ko-KR" sz="2000" dirty="0" smtClean="0">
                <a:latin typeface="Calibri" panose="020F0502020204030204" pitchFamily="34" charset="0"/>
              </a:rPr>
              <a:t>network devices</a:t>
            </a: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Censorship blocks users in China from Google </a:t>
            </a:r>
            <a:r>
              <a:rPr lang="en-US" altLang="ko-KR" sz="2400" dirty="0" err="1" smtClean="0">
                <a:latin typeface="Calibri" panose="020F0502020204030204" pitchFamily="34" charset="0"/>
              </a:rPr>
              <a:t>DoH</a:t>
            </a:r>
            <a:endParaRPr lang="en-US" altLang="ko-KR" sz="2400" dirty="0" smtClean="0">
              <a:latin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Address of </a:t>
            </a:r>
            <a:r>
              <a:rPr lang="en-US" altLang="ko-KR" sz="2000" dirty="0" err="1" smtClean="0">
                <a:latin typeface="Calibri" panose="020F0502020204030204" pitchFamily="34" charset="0"/>
              </a:rPr>
              <a:t>DoH</a:t>
            </a:r>
            <a:r>
              <a:rPr lang="en-US" altLang="ko-KR" sz="2000" dirty="0" smtClean="0">
                <a:latin typeface="Calibri" panose="020F0502020204030204" pitchFamily="34" charset="0"/>
              </a:rPr>
              <a:t> server (216.58.192.</a:t>
            </a:r>
            <a:r>
              <a:rPr lang="ko-KR" altLang="en-US" sz="2000" dirty="0" smtClean="0">
                <a:latin typeface="Calibri" panose="020F0502020204030204" pitchFamily="34" charset="0"/>
              </a:rPr>
              <a:t>*</a:t>
            </a:r>
            <a:r>
              <a:rPr lang="en-US" altLang="ko-KR" sz="2000" dirty="0" smtClean="0">
                <a:latin typeface="Calibri" panose="020F0502020204030204" pitchFamily="34" charset="0"/>
              </a:rPr>
              <a:t>) is blocked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28" y="1556128"/>
            <a:ext cx="8887600" cy="21561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89275" y="1274858"/>
            <a:ext cx="5720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*</a:t>
            </a:r>
            <a:r>
              <a:rPr lang="en-US" altLang="ko-KR" dirty="0" smtClean="0"/>
              <a:t>Google DoT was not announced at the time of experiment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83323" y="3712291"/>
            <a:ext cx="7707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Calibri" panose="020F0502020204030204" pitchFamily="34" charset="0"/>
                <a:sym typeface="Wingdings" panose="05000000000000000000" pitchFamily="2" charset="2"/>
              </a:rPr>
              <a:t>※ </a:t>
            </a:r>
            <a:r>
              <a:rPr lang="en-US" altLang="ko-KR" dirty="0" smtClean="0"/>
              <a:t>Failed: no DNS response</a:t>
            </a:r>
            <a:r>
              <a:rPr lang="ko-KR" altLang="en-US" dirty="0" smtClean="0"/>
              <a:t> </a:t>
            </a:r>
            <a:r>
              <a:rPr lang="en-US" altLang="ko-KR" dirty="0" smtClean="0"/>
              <a:t>/ Incorrect: received a response but SERVFAIL</a:t>
            </a:r>
          </a:p>
        </p:txBody>
      </p:sp>
      <p:sp>
        <p:nvSpPr>
          <p:cNvPr id="9" name="타원 8"/>
          <p:cNvSpPr/>
          <p:nvPr/>
        </p:nvSpPr>
        <p:spPr>
          <a:xfrm>
            <a:off x="3530008" y="2357764"/>
            <a:ext cx="754912" cy="3189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5935774" y="3325549"/>
            <a:ext cx="754912" cy="3189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19 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4435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latin typeface="Calibri" panose="020F0502020204030204" pitchFamily="34" charset="0"/>
              </a:rPr>
              <a:t>Q2-1. How Is the Reachability?</a:t>
            </a:r>
            <a:endParaRPr lang="en-US" altLang="ko-KR" sz="4000" b="1" i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1800" dirty="0" smtClean="0">
              <a:latin typeface="Calibri" panose="020F0502020204030204" pitchFamily="34" charset="0"/>
            </a:endParaRPr>
          </a:p>
          <a:p>
            <a:endParaRPr lang="en-US" altLang="ko-KR" sz="16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Failure rate of </a:t>
            </a:r>
            <a:r>
              <a:rPr lang="en-US" altLang="ko-KR" sz="2400" dirty="0" err="1" smtClean="0">
                <a:latin typeface="Calibri" panose="020F0502020204030204" pitchFamily="34" charset="0"/>
              </a:rPr>
              <a:t>Cloudflare</a:t>
            </a:r>
            <a:r>
              <a:rPr lang="en-US" altLang="ko-KR" sz="2400" dirty="0" smtClean="0">
                <a:latin typeface="Calibri" panose="020F0502020204030204" pitchFamily="34" charset="0"/>
              </a:rPr>
              <a:t> DoT is higher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Address 1.1.1.1 conflicted by residential</a:t>
            </a:r>
            <a:r>
              <a:rPr lang="ko-KR" altLang="en-US" sz="2000" dirty="0" smtClean="0">
                <a:latin typeface="Calibri" panose="020F0502020204030204" pitchFamily="34" charset="0"/>
              </a:rPr>
              <a:t> </a:t>
            </a:r>
            <a:r>
              <a:rPr lang="en-US" altLang="ko-KR" sz="2000" dirty="0" smtClean="0">
                <a:latin typeface="Calibri" panose="020F0502020204030204" pitchFamily="34" charset="0"/>
              </a:rPr>
              <a:t>network devices</a:t>
            </a: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Censorship blocks users in China from Google </a:t>
            </a:r>
            <a:r>
              <a:rPr lang="en-US" altLang="ko-KR" sz="2400" dirty="0" err="1" smtClean="0">
                <a:latin typeface="Calibri" panose="020F0502020204030204" pitchFamily="34" charset="0"/>
              </a:rPr>
              <a:t>DoH</a:t>
            </a:r>
            <a:endParaRPr lang="en-US" altLang="ko-KR" sz="2400" dirty="0" smtClean="0">
              <a:latin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Address of </a:t>
            </a:r>
            <a:r>
              <a:rPr lang="en-US" altLang="ko-KR" sz="2000" dirty="0" err="1" smtClean="0">
                <a:latin typeface="Calibri" panose="020F0502020204030204" pitchFamily="34" charset="0"/>
              </a:rPr>
              <a:t>DoH</a:t>
            </a:r>
            <a:r>
              <a:rPr lang="en-US" altLang="ko-KR" sz="2000" dirty="0" smtClean="0">
                <a:latin typeface="Calibri" panose="020F0502020204030204" pitchFamily="34" charset="0"/>
              </a:rPr>
              <a:t> server (216.58.192.</a:t>
            </a:r>
            <a:r>
              <a:rPr lang="ko-KR" altLang="en-US" sz="2000" dirty="0" smtClean="0">
                <a:latin typeface="Calibri" panose="020F0502020204030204" pitchFamily="34" charset="0"/>
              </a:rPr>
              <a:t>*</a:t>
            </a:r>
            <a:r>
              <a:rPr lang="en-US" altLang="ko-KR" sz="2000" dirty="0" smtClean="0">
                <a:latin typeface="Calibri" panose="020F0502020204030204" pitchFamily="34" charset="0"/>
              </a:rPr>
              <a:t>) is blocked</a:t>
            </a: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 Quad9 has a configuration issues with timeout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28" y="1556128"/>
            <a:ext cx="8887600" cy="21561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89275" y="1274858"/>
            <a:ext cx="5720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*</a:t>
            </a:r>
            <a:r>
              <a:rPr lang="en-US" altLang="ko-KR" dirty="0" smtClean="0"/>
              <a:t>Google DoT was not announced at the time of experiment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83323" y="3712291"/>
            <a:ext cx="7707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Calibri" panose="020F0502020204030204" pitchFamily="34" charset="0"/>
                <a:sym typeface="Wingdings" panose="05000000000000000000" pitchFamily="2" charset="2"/>
              </a:rPr>
              <a:t>※ </a:t>
            </a:r>
            <a:r>
              <a:rPr lang="en-US" altLang="ko-KR" dirty="0" smtClean="0"/>
              <a:t>Failed: no DNS response</a:t>
            </a:r>
            <a:r>
              <a:rPr lang="ko-KR" altLang="en-US" dirty="0" smtClean="0"/>
              <a:t> </a:t>
            </a:r>
            <a:r>
              <a:rPr lang="en-US" altLang="ko-KR" dirty="0" smtClean="0"/>
              <a:t>/ Incorrect: received a response but SERVFAIL</a:t>
            </a:r>
          </a:p>
        </p:txBody>
      </p:sp>
      <p:sp>
        <p:nvSpPr>
          <p:cNvPr id="9" name="타원 8"/>
          <p:cNvSpPr/>
          <p:nvPr/>
        </p:nvSpPr>
        <p:spPr>
          <a:xfrm>
            <a:off x="3530008" y="2357764"/>
            <a:ext cx="754912" cy="3189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5935774" y="3325549"/>
            <a:ext cx="754912" cy="3189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7510724" y="2599709"/>
            <a:ext cx="754912" cy="3189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19 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3968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latin typeface="Calibri" panose="020F0502020204030204" pitchFamily="34" charset="0"/>
              </a:rPr>
              <a:t>Q2-2. </a:t>
            </a:r>
            <a:r>
              <a:rPr lang="en-US" altLang="ko-KR" sz="4000" b="1" dirty="0">
                <a:latin typeface="Calibri" panose="020F0502020204030204" pitchFamily="34" charset="0"/>
              </a:rPr>
              <a:t>How Is the </a:t>
            </a:r>
            <a:r>
              <a:rPr lang="en-US" altLang="ko-KR" sz="4000" b="1" dirty="0" smtClean="0">
                <a:latin typeface="Calibri" panose="020F0502020204030204" pitchFamily="34" charset="0"/>
              </a:rPr>
              <a:t>Performance?</a:t>
            </a:r>
            <a:endParaRPr lang="en-US" altLang="ko-KR" sz="4000" b="1" i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</a:rPr>
              <a:t>Extra delay can be introduced by TLS session setup and encryption</a:t>
            </a:r>
          </a:p>
          <a:p>
            <a:endParaRPr lang="en-US" altLang="ko-KR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Connection reuse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Clients and servers should reuse connections by DoE specification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Consider that connection reuse is the major scenario of DoE</a:t>
            </a:r>
          </a:p>
          <a:p>
            <a:pPr lvl="1">
              <a:buFontTx/>
              <a:buChar char="-"/>
            </a:pPr>
            <a:endParaRPr lang="en-US" altLang="ko-KR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Challenge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We cannot directly measure the latency between a proxy node and a public resolver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But we want to measure the overhead of DoE compared to traditional DNS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grpSp>
        <p:nvGrpSpPr>
          <p:cNvPr id="15" name="그룹 14"/>
          <p:cNvGrpSpPr/>
          <p:nvPr/>
        </p:nvGrpSpPr>
        <p:grpSpPr>
          <a:xfrm>
            <a:off x="493024" y="4010899"/>
            <a:ext cx="8325853" cy="2630860"/>
            <a:chOff x="480992" y="4010899"/>
            <a:chExt cx="8325853" cy="2630860"/>
          </a:xfrm>
        </p:grpSpPr>
        <p:sp>
          <p:nvSpPr>
            <p:cNvPr id="5" name="직사각형 4"/>
            <p:cNvSpPr/>
            <p:nvPr/>
          </p:nvSpPr>
          <p:spPr>
            <a:xfrm>
              <a:off x="480992" y="4176479"/>
              <a:ext cx="8325853" cy="181804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20551" y="4010899"/>
              <a:ext cx="6958514" cy="263086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36665" y="5307294"/>
              <a:ext cx="18670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</a:rPr>
                <a:t>Connection</a:t>
              </a:r>
            </a:p>
            <a:p>
              <a:pPr algn="ctr"/>
              <a:r>
                <a:rPr lang="en-US" altLang="ko-KR" dirty="0" smtClean="0">
                  <a:solidFill>
                    <a:schemeClr val="bg1"/>
                  </a:solidFill>
                </a:rPr>
                <a:t>Reuse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20</a:t>
            </a:r>
            <a:r>
              <a:rPr lang="ko-KR" altLang="en-US" dirty="0" smtClean="0"/>
              <a:t> </a:t>
            </a:r>
            <a:r>
              <a:rPr lang="en-US" altLang="ko-KR" dirty="0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8438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latin typeface="Calibri" panose="020F0502020204030204" pitchFamily="34" charset="0"/>
              </a:rPr>
              <a:t>Q2-2. </a:t>
            </a:r>
            <a:r>
              <a:rPr lang="en-US" altLang="ko-KR" sz="4000" b="1" dirty="0">
                <a:latin typeface="Calibri" panose="020F0502020204030204" pitchFamily="34" charset="0"/>
              </a:rPr>
              <a:t>How Is the </a:t>
            </a:r>
            <a:r>
              <a:rPr lang="en-US" altLang="ko-KR" sz="4000" b="1" dirty="0" smtClean="0">
                <a:latin typeface="Calibri" panose="020F0502020204030204" pitchFamily="34" charset="0"/>
              </a:rPr>
              <a:t>Performance?</a:t>
            </a:r>
            <a:endParaRPr lang="en-US" altLang="ko-KR" sz="4000" b="1" i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000" dirty="0">
              <a:latin typeface="Calibri" panose="020F0502020204030204" pitchFamily="34" charset="0"/>
            </a:endParaRPr>
          </a:p>
          <a:p>
            <a:endParaRPr lang="en-US" altLang="ko-KR" sz="16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We can only measure      and  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We cannot know       or        </a:t>
            </a:r>
            <a:endParaRPr lang="en-US" altLang="ko-KR" sz="1600" dirty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We Just use      (connection reuse case) to see the relative overhead of DoE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3322" y="1624404"/>
            <a:ext cx="6466036" cy="2856864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7156" y="5085036"/>
            <a:ext cx="314325" cy="30480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8603" y="5074403"/>
            <a:ext cx="304800" cy="30480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05887" y="4704705"/>
            <a:ext cx="323850" cy="314325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93266" y="4724863"/>
            <a:ext cx="276225" cy="304800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2453" y="5509139"/>
            <a:ext cx="276225" cy="304800"/>
          </a:xfrm>
          <a:prstGeom prst="rect">
            <a:avLst/>
          </a:prstGeom>
        </p:spPr>
      </p:pic>
      <p:sp>
        <p:nvSpPr>
          <p:cNvPr id="12" name="직사각형 11"/>
          <p:cNvSpPr/>
          <p:nvPr/>
        </p:nvSpPr>
        <p:spPr>
          <a:xfrm>
            <a:off x="2466754" y="2743195"/>
            <a:ext cx="4827179" cy="1069307"/>
          </a:xfrm>
          <a:prstGeom prst="rect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7379444" y="2966646"/>
            <a:ext cx="1318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Connection</a:t>
            </a:r>
          </a:p>
          <a:p>
            <a:r>
              <a:rPr lang="en-US" altLang="ko-KR" dirty="0" smtClean="0"/>
              <a:t>Reuse</a:t>
            </a:r>
            <a:endParaRPr lang="ko-KR" altLang="en-US" dirty="0"/>
          </a:p>
        </p:txBody>
      </p:sp>
      <p:sp>
        <p:nvSpPr>
          <p:cNvPr id="14" name="슬라이드 번호 개체 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21</a:t>
            </a:r>
            <a:r>
              <a:rPr lang="ko-KR" altLang="en-US" dirty="0" smtClean="0"/>
              <a:t> </a:t>
            </a:r>
            <a:r>
              <a:rPr lang="en-US" altLang="ko-KR" dirty="0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7205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latin typeface="Calibri" panose="020F0502020204030204" pitchFamily="34" charset="0"/>
              </a:rPr>
              <a:t>Q2-2. </a:t>
            </a:r>
            <a:r>
              <a:rPr lang="en-US" altLang="ko-KR" sz="4000" b="1" dirty="0">
                <a:latin typeface="Calibri" panose="020F0502020204030204" pitchFamily="34" charset="0"/>
              </a:rPr>
              <a:t>How Is the </a:t>
            </a:r>
            <a:r>
              <a:rPr lang="en-US" altLang="ko-KR" sz="4000" b="1" dirty="0" smtClean="0">
                <a:latin typeface="Calibri" panose="020F0502020204030204" pitchFamily="34" charset="0"/>
              </a:rPr>
              <a:t>Performance?</a:t>
            </a:r>
            <a:endParaRPr lang="en-US" altLang="ko-KR" sz="4000" b="1" i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32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On average, query latency of DoE with reused connection is several milliseconds longer than traditional DNS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8583" y="1638310"/>
            <a:ext cx="9161566" cy="243895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73348" y="4115769"/>
            <a:ext cx="4997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&lt; Query performance per country &gt;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22</a:t>
            </a:r>
            <a:r>
              <a:rPr lang="ko-KR" altLang="en-US" dirty="0" smtClean="0"/>
              <a:t> </a:t>
            </a:r>
            <a:r>
              <a:rPr lang="en-US" altLang="ko-KR" dirty="0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6243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latin typeface="Calibri" panose="020F0502020204030204" pitchFamily="34" charset="0"/>
              </a:rPr>
              <a:t>Q2-2. </a:t>
            </a:r>
            <a:r>
              <a:rPr lang="en-US" altLang="ko-KR" sz="4000" b="1" dirty="0">
                <a:latin typeface="Calibri" panose="020F0502020204030204" pitchFamily="34" charset="0"/>
              </a:rPr>
              <a:t>How Is the </a:t>
            </a:r>
            <a:r>
              <a:rPr lang="en-US" altLang="ko-KR" sz="4000" b="1" dirty="0" smtClean="0">
                <a:latin typeface="Calibri" panose="020F0502020204030204" pitchFamily="34" charset="0"/>
              </a:rPr>
              <a:t>Performance?</a:t>
            </a:r>
            <a:endParaRPr lang="en-US" altLang="ko-KR" sz="4000" b="1" i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2400" dirty="0">
              <a:latin typeface="Calibri" panose="020F0502020204030204" pitchFamily="34" charset="0"/>
            </a:endParaRPr>
          </a:p>
          <a:p>
            <a:endParaRPr lang="en-US" altLang="ko-KR" sz="2400" dirty="0" smtClean="0">
              <a:latin typeface="Calibri" panose="020F0502020204030204" pitchFamily="34" charset="0"/>
            </a:endParaRPr>
          </a:p>
          <a:p>
            <a:endParaRPr lang="en-US" altLang="ko-KR" sz="1800" dirty="0">
              <a:latin typeface="Calibri" panose="020F0502020204030204" pitchFamily="34" charset="0"/>
            </a:endParaRPr>
          </a:p>
          <a:p>
            <a:endParaRPr lang="en-US" altLang="ko-KR" sz="16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Surprisingly, </a:t>
            </a:r>
            <a:r>
              <a:rPr lang="en-US" altLang="ko-KR" sz="24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DoH</a:t>
            </a:r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 is faster </a:t>
            </a:r>
            <a:r>
              <a:rPr lang="en-US" altLang="ko-KR" sz="2400" dirty="0">
                <a:latin typeface="Calibri" panose="020F0502020204030204" pitchFamily="34" charset="0"/>
                <a:sym typeface="Wingdings" panose="05000000000000000000" pitchFamily="2" charset="2"/>
              </a:rPr>
              <a:t>than DNS </a:t>
            </a:r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in </a:t>
            </a:r>
            <a:r>
              <a:rPr lang="en-US" altLang="ko-KR" sz="2400" dirty="0">
                <a:latin typeface="Calibri" panose="020F0502020204030204" pitchFamily="34" charset="0"/>
                <a:sym typeface="Wingdings" panose="05000000000000000000" pitchFamily="2" charset="2"/>
              </a:rPr>
              <a:t>Indonesia</a:t>
            </a:r>
            <a:endParaRPr lang="en-US" altLang="ko-KR" sz="24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Hypothesis 1: </a:t>
            </a:r>
            <a:r>
              <a:rPr lang="en-US" altLang="ko-KR" sz="20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DoH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 has better service consistency and uses modern features of HTTP like congestion control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Hypothesis 2: resolvers in different regions have different latency to </a:t>
            </a:r>
            <a:r>
              <a:rPr lang="en-US" altLang="ko-KR" sz="20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nameservers</a:t>
            </a:r>
            <a:endParaRPr lang="en-US" altLang="ko-KR" sz="20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8583" y="1638310"/>
            <a:ext cx="9161566" cy="243895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73348" y="4115769"/>
            <a:ext cx="4997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&lt; Query performance per country &gt;</a:t>
            </a:r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2243471" y="1900849"/>
            <a:ext cx="817378" cy="217641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23</a:t>
            </a:r>
            <a:r>
              <a:rPr lang="ko-KR" altLang="en-US" dirty="0" smtClean="0"/>
              <a:t> </a:t>
            </a:r>
            <a:r>
              <a:rPr lang="en-US" altLang="ko-KR" dirty="0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86049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4000" b="1" dirty="0">
                <a:latin typeface="Calibri" panose="020F0502020204030204" pitchFamily="34" charset="0"/>
                <a:sym typeface="Wingdings" panose="05000000000000000000" pitchFamily="2" charset="2"/>
              </a:rPr>
              <a:t>What </a:t>
            </a:r>
            <a:r>
              <a:rPr lang="en-US" altLang="ko-KR" sz="40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Does </a:t>
            </a:r>
            <a:r>
              <a:rPr lang="en-US" altLang="ko-KR" sz="4000" b="1" dirty="0">
                <a:latin typeface="Calibri" panose="020F0502020204030204" pitchFamily="34" charset="0"/>
                <a:sym typeface="Wingdings" panose="05000000000000000000" pitchFamily="2" charset="2"/>
              </a:rPr>
              <a:t>the </a:t>
            </a:r>
            <a:r>
              <a:rPr lang="en-US" altLang="ko-KR" sz="40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Real-World Usage</a:t>
            </a:r>
            <a:br>
              <a:rPr lang="en-US" altLang="ko-KR" sz="4000" b="1" dirty="0" smtClean="0">
                <a:latin typeface="Calibri" panose="020F0502020204030204" pitchFamily="34" charset="0"/>
                <a:sym typeface="Wingdings" panose="05000000000000000000" pitchFamily="2" charset="2"/>
              </a:rPr>
            </a:br>
            <a:r>
              <a:rPr lang="en-US" altLang="ko-KR" sz="40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of </a:t>
            </a:r>
            <a:r>
              <a:rPr lang="en-US" altLang="ko-KR" sz="4000" b="1" dirty="0">
                <a:latin typeface="Calibri" panose="020F0502020204030204" pitchFamily="34" charset="0"/>
                <a:sym typeface="Wingdings" panose="05000000000000000000" pitchFamily="2" charset="2"/>
              </a:rPr>
              <a:t>DoE </a:t>
            </a:r>
            <a:r>
              <a:rPr lang="en-US" altLang="ko-KR" sz="40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Look Like</a:t>
            </a:r>
            <a:r>
              <a:rPr lang="en-US" altLang="ko-KR" sz="4000" b="1" dirty="0">
                <a:latin typeface="Calibri" panose="020F0502020204030204" pitchFamily="34" charset="0"/>
                <a:sym typeface="Wingdings" panose="05000000000000000000" pitchFamily="2" charset="2"/>
              </a:rPr>
              <a:t>?</a:t>
            </a:r>
            <a:br>
              <a:rPr lang="en-US" altLang="ko-KR" sz="4000" b="1" dirty="0">
                <a:latin typeface="Calibri" panose="020F0502020204030204" pitchFamily="34" charset="0"/>
                <a:sym typeface="Wingdings" panose="05000000000000000000" pitchFamily="2" charset="2"/>
              </a:rPr>
            </a:br>
            <a:r>
              <a:rPr lang="en-US" altLang="ko-KR" sz="18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/>
            </a:r>
            <a:br>
              <a:rPr lang="en-US" altLang="ko-KR" sz="1800" b="1" dirty="0" smtClean="0">
                <a:latin typeface="Calibri" panose="020F0502020204030204" pitchFamily="34" charset="0"/>
                <a:sym typeface="Wingdings" panose="05000000000000000000" pitchFamily="2" charset="2"/>
              </a:rPr>
            </a:br>
            <a:endParaRPr lang="en-US" altLang="ko-KR" sz="2800" b="1" dirty="0"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Network Convergence &amp; Security Lab.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24 / 27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3906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2800" b="1" dirty="0" smtClean="0">
                <a:latin typeface="Calibri" panose="020F0502020204030204" pitchFamily="34" charset="0"/>
              </a:rPr>
              <a:t>Q3. </a:t>
            </a:r>
            <a:r>
              <a:rPr lang="en-US" altLang="ko-KR" sz="2800" b="1" dirty="0">
                <a:latin typeface="Calibri" panose="020F0502020204030204" pitchFamily="34" charset="0"/>
                <a:sym typeface="Wingdings" panose="05000000000000000000" pitchFamily="2" charset="2"/>
              </a:rPr>
              <a:t>What </a:t>
            </a:r>
            <a:r>
              <a:rPr lang="en-US" altLang="ko-KR" sz="28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Does </a:t>
            </a:r>
            <a:r>
              <a:rPr lang="en-US" altLang="ko-KR" sz="2800" b="1" dirty="0">
                <a:latin typeface="Calibri" panose="020F0502020204030204" pitchFamily="34" charset="0"/>
                <a:sym typeface="Wingdings" panose="05000000000000000000" pitchFamily="2" charset="2"/>
              </a:rPr>
              <a:t>the </a:t>
            </a:r>
            <a:r>
              <a:rPr lang="en-US" altLang="ko-KR" sz="28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Real-World DoE Traffic Look </a:t>
            </a:r>
            <a:r>
              <a:rPr lang="en-US" altLang="ko-KR" sz="2800" b="1" dirty="0">
                <a:latin typeface="Calibri" panose="020F0502020204030204" pitchFamily="34" charset="0"/>
                <a:sym typeface="Wingdings" panose="05000000000000000000" pitchFamily="2" charset="2"/>
              </a:rPr>
              <a:t>L</a:t>
            </a:r>
            <a:r>
              <a:rPr lang="en-US" altLang="ko-KR" sz="28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ike?</a:t>
            </a:r>
            <a:endParaRPr lang="en-US" altLang="ko-KR" sz="2800" b="1" i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</a:rPr>
              <a:t>Dataset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DoT: Collected by backbone routers in large Chinese ISP (18 months)</a:t>
            </a:r>
          </a:p>
          <a:p>
            <a:pPr lvl="1">
              <a:buFontTx/>
              <a:buChar char="-"/>
            </a:pPr>
            <a:r>
              <a:rPr lang="en-US" altLang="ko-KR" sz="20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DoH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: DNSDB, 360 </a:t>
            </a:r>
            <a:r>
              <a:rPr lang="en-US" altLang="ko-KR" sz="20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PassiveDNS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 (passive DNS </a:t>
            </a:r>
            <a:r>
              <a:rPr lang="en-US" altLang="ko-KR" sz="2000" dirty="0">
                <a:latin typeface="Calibri" panose="020F0502020204030204" pitchFamily="34" charset="0"/>
                <a:sym typeface="Wingdings" panose="05000000000000000000" pitchFamily="2" charset="2"/>
              </a:rPr>
              <a:t>d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ataset)</a:t>
            </a: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DoT traffic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321" y="3103634"/>
            <a:ext cx="6962997" cy="3504106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5801538" y="2698253"/>
            <a:ext cx="2966483" cy="980889"/>
          </a:xfrm>
          <a:prstGeom prst="rect">
            <a:avLst/>
          </a:prstGeom>
          <a:solidFill>
            <a:schemeClr val="accent1">
              <a:lumMod val="40000"/>
              <a:lumOff val="6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DoE traffic is still small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- 2~3 orders of magnitude less than traditional DNS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5801537" y="3103634"/>
            <a:ext cx="2966483" cy="5648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But growing!</a:t>
            </a:r>
          </a:p>
        </p:txBody>
      </p:sp>
      <p:sp>
        <p:nvSpPr>
          <p:cNvPr id="8" name="타원 7"/>
          <p:cNvSpPr/>
          <p:nvPr/>
        </p:nvSpPr>
        <p:spPr>
          <a:xfrm>
            <a:off x="5416623" y="4061634"/>
            <a:ext cx="264485" cy="26581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5832621" y="5532472"/>
            <a:ext cx="264485" cy="26581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098748" y="6466100"/>
            <a:ext cx="4528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altLang="ko-KR" dirty="0" smtClean="0">
                <a:latin typeface="Calibri" panose="020F0502020204030204" pitchFamily="34" charset="0"/>
                <a:sym typeface="Wingdings" panose="05000000000000000000" pitchFamily="2" charset="2"/>
              </a:rPr>
              <a:t>&lt; # of query to 2 </a:t>
            </a:r>
            <a:r>
              <a:rPr lang="en-US" altLang="ko-KR" dirty="0">
                <a:latin typeface="Calibri" panose="020F0502020204030204" pitchFamily="34" charset="0"/>
                <a:sym typeface="Wingdings" panose="05000000000000000000" pitchFamily="2" charset="2"/>
              </a:rPr>
              <a:t>popular </a:t>
            </a:r>
            <a:r>
              <a:rPr lang="en-US" altLang="ko-KR" dirty="0" smtClean="0">
                <a:latin typeface="Calibri" panose="020F0502020204030204" pitchFamily="34" charset="0"/>
                <a:sym typeface="Wingdings" panose="05000000000000000000" pitchFamily="2" charset="2"/>
              </a:rPr>
              <a:t>DoT resolvers &gt;</a:t>
            </a:r>
            <a:endParaRPr lang="en-US" altLang="ko-KR" dirty="0"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25</a:t>
            </a:r>
            <a:r>
              <a:rPr lang="ko-KR" altLang="en-US" dirty="0" smtClean="0"/>
              <a:t> </a:t>
            </a:r>
            <a:r>
              <a:rPr lang="en-US" altLang="ko-KR" dirty="0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6070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8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2800" b="1" dirty="0">
                <a:latin typeface="Calibri" panose="020F0502020204030204" pitchFamily="34" charset="0"/>
              </a:rPr>
              <a:t>Q3. </a:t>
            </a:r>
            <a:r>
              <a:rPr lang="en-US" altLang="ko-KR" sz="2800" b="1" dirty="0">
                <a:latin typeface="Calibri" panose="020F0502020204030204" pitchFamily="34" charset="0"/>
                <a:sym typeface="Wingdings" panose="05000000000000000000" pitchFamily="2" charset="2"/>
              </a:rPr>
              <a:t>What Does the Real-World DoE Traffic Look Like?</a:t>
            </a:r>
            <a:endParaRPr lang="en-US" altLang="ko-KR" sz="2800" b="1" i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r>
              <a:rPr lang="en-US" altLang="ko-KR" sz="2400" dirty="0" err="1" smtClean="0">
                <a:latin typeface="Calibri" panose="020F0502020204030204" pitchFamily="34" charset="0"/>
              </a:rPr>
              <a:t>DoH</a:t>
            </a:r>
            <a:r>
              <a:rPr lang="en-US" altLang="ko-KR" sz="2400" dirty="0" smtClean="0">
                <a:latin typeface="Calibri" panose="020F0502020204030204" pitchFamily="34" charset="0"/>
              </a:rPr>
              <a:t> traffic</a:t>
            </a:r>
          </a:p>
          <a:p>
            <a:pPr lvl="1">
              <a:buFontTx/>
              <a:buChar char="-"/>
            </a:pPr>
            <a:r>
              <a:rPr lang="en-US" altLang="ko-KR" sz="1800" dirty="0" smtClean="0">
                <a:latin typeface="Calibri" panose="020F0502020204030204" pitchFamily="34" charset="0"/>
                <a:sym typeface="Wingdings" panose="05000000000000000000" pitchFamily="2" charset="2"/>
              </a:rPr>
              <a:t>Among 17 public </a:t>
            </a:r>
            <a:r>
              <a:rPr lang="en-US" altLang="ko-KR" sz="18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DoH</a:t>
            </a:r>
            <a:r>
              <a:rPr lang="en-US" altLang="ko-KR" sz="1800" dirty="0" smtClean="0">
                <a:latin typeface="Calibri" panose="020F0502020204030204" pitchFamily="34" charset="0"/>
                <a:sym typeface="Wingdings" panose="05000000000000000000" pitchFamily="2" charset="2"/>
              </a:rPr>
              <a:t> resolvers, only 4 domains have more than 10K queries</a:t>
            </a:r>
          </a:p>
          <a:p>
            <a:pPr lvl="1">
              <a:buFontTx/>
              <a:buChar char="-"/>
            </a:pPr>
            <a:r>
              <a:rPr lang="en-US" altLang="ko-KR" sz="1800" dirty="0" smtClean="0">
                <a:latin typeface="Calibri" panose="020F0502020204030204" pitchFamily="34" charset="0"/>
                <a:sym typeface="Wingdings" panose="05000000000000000000" pitchFamily="2" charset="2"/>
              </a:rPr>
              <a:t>Large providers dominate and their usage is growing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392" y="2928701"/>
            <a:ext cx="6981216" cy="31793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63505" y="6061449"/>
            <a:ext cx="5560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altLang="ko-KR" dirty="0" smtClean="0">
                <a:latin typeface="Calibri" panose="020F0502020204030204" pitchFamily="34" charset="0"/>
                <a:sym typeface="Wingdings" panose="05000000000000000000" pitchFamily="2" charset="2"/>
              </a:rPr>
              <a:t>&lt; # of query for 4 </a:t>
            </a:r>
            <a:r>
              <a:rPr lang="en-US" altLang="ko-KR" dirty="0">
                <a:latin typeface="Calibri" panose="020F0502020204030204" pitchFamily="34" charset="0"/>
                <a:sym typeface="Wingdings" panose="05000000000000000000" pitchFamily="2" charset="2"/>
              </a:rPr>
              <a:t>popular </a:t>
            </a:r>
            <a:r>
              <a:rPr lang="en-US" altLang="ko-KR" dirty="0" err="1">
                <a:latin typeface="Calibri" panose="020F0502020204030204" pitchFamily="34" charset="0"/>
                <a:sym typeface="Wingdings" panose="05000000000000000000" pitchFamily="2" charset="2"/>
              </a:rPr>
              <a:t>DoH</a:t>
            </a:r>
            <a:r>
              <a:rPr lang="en-US" altLang="ko-KR" dirty="0"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latin typeface="Calibri" panose="020F0502020204030204" pitchFamily="34" charset="0"/>
                <a:sym typeface="Wingdings" panose="05000000000000000000" pitchFamily="2" charset="2"/>
              </a:rPr>
              <a:t>resolvers &gt;</a:t>
            </a:r>
            <a:endParaRPr lang="en-US" altLang="ko-KR" dirty="0"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26</a:t>
            </a:r>
            <a:r>
              <a:rPr lang="ko-KR" altLang="en-US" dirty="0" smtClean="0"/>
              <a:t> </a:t>
            </a:r>
            <a:r>
              <a:rPr lang="en-US" altLang="ko-KR" dirty="0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96101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>
                <a:latin typeface="Calibri" panose="020F0502020204030204" pitchFamily="34" charset="0"/>
              </a:rPr>
              <a:t>Conclusion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761042"/>
            <a:ext cx="7886700" cy="447688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Various protocols are proposed to encrypt and secure DNS transactions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DNS-over-TLS, DNS-over-HTTPS, and etc.</a:t>
            </a:r>
          </a:p>
          <a:p>
            <a:pPr lvl="1">
              <a:buFontTx/>
              <a:buChar char="-"/>
            </a:pPr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This paper performs the first large-scale measurement study on the ecosystem of DNS-over-Encryption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Internet-wide scanning of DoT and </a:t>
            </a:r>
            <a:r>
              <a:rPr lang="en-US" altLang="ko-KR" sz="20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DoH</a:t>
            </a:r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endParaRPr lang="en-US" altLang="ko-KR" sz="20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Measurement results show that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DoE supporting resolvers have good reachability and tolerable performance overhead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DoE traffic is much less than traditional DNS, but growing</a:t>
            </a:r>
          </a:p>
          <a:p>
            <a:pPr marL="457200" lvl="1" indent="0">
              <a:buNone/>
            </a:pPr>
            <a:endParaRPr lang="en-US" altLang="ko-KR" sz="20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27 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4587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latin typeface="Calibri" panose="020F0502020204030204" pitchFamily="34" charset="0"/>
              </a:rPr>
              <a:t>Introduction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DNS precedes almost all Internet activities 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But DNS packets are sent in clear-text by its initial design</a:t>
            </a:r>
          </a:p>
          <a:p>
            <a:pPr lvl="1">
              <a:buFontTx/>
              <a:buChar char="-"/>
            </a:pPr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Thus, DNS communications are vulnerable to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Passive attacks (eavesdropper) or active attacks (rogue DNS server)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Ex) NSA has been monitoring and hijacking DNS traffic</a:t>
            </a:r>
          </a:p>
          <a:p>
            <a:pPr lvl="1">
              <a:buFontTx/>
              <a:buChar char="-"/>
            </a:pPr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To address this problem, several approaches were suggested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Guarantee the integrity of DNS records: DNSSEC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Encrypt DNS packets btw. a client and a recursive resolver: DNS-over-TLS, DNS-over-HTTPS, ... 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56170" y="5629539"/>
            <a:ext cx="6705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Calibri" panose="020F0502020204030204" pitchFamily="34" charset="0"/>
                <a:sym typeface="Wingdings" panose="05000000000000000000" pitchFamily="2" charset="2"/>
              </a:rPr>
              <a:t>※ </a:t>
            </a:r>
            <a:r>
              <a:rPr lang="en-US" altLang="ko-KR" i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We’ll term 2</a:t>
            </a:r>
            <a:r>
              <a:rPr lang="en-US" altLang="ko-KR" i="1" baseline="30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nd</a:t>
            </a:r>
            <a:r>
              <a:rPr lang="en-US" altLang="ko-KR" i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 approaches </a:t>
            </a:r>
            <a:r>
              <a:rPr lang="en-US" altLang="ko-KR" i="1" dirty="0">
                <a:latin typeface="Calibri" panose="020F0502020204030204" pitchFamily="34" charset="0"/>
                <a:sym typeface="Wingdings" panose="05000000000000000000" pitchFamily="2" charset="2"/>
              </a:rPr>
              <a:t>as </a:t>
            </a:r>
            <a:r>
              <a:rPr lang="en-US" altLang="ko-KR" i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DNS-over-Encryption (DoE)</a:t>
            </a:r>
            <a:endParaRPr lang="ko-KR" altLang="en-US" dirty="0"/>
          </a:p>
        </p:txBody>
      </p:sp>
      <p:grpSp>
        <p:nvGrpSpPr>
          <p:cNvPr id="32" name="그룹 31"/>
          <p:cNvGrpSpPr/>
          <p:nvPr/>
        </p:nvGrpSpPr>
        <p:grpSpPr>
          <a:xfrm>
            <a:off x="513175" y="231171"/>
            <a:ext cx="8092852" cy="2531399"/>
            <a:chOff x="597493" y="3852211"/>
            <a:chExt cx="8092852" cy="2531399"/>
          </a:xfrm>
        </p:grpSpPr>
        <p:grpSp>
          <p:nvGrpSpPr>
            <p:cNvPr id="9" name="그룹 8"/>
            <p:cNvGrpSpPr/>
            <p:nvPr/>
          </p:nvGrpSpPr>
          <p:grpSpPr>
            <a:xfrm>
              <a:off x="597493" y="3852211"/>
              <a:ext cx="8092852" cy="2531399"/>
              <a:chOff x="419986" y="360657"/>
              <a:chExt cx="8092852" cy="2531399"/>
            </a:xfrm>
          </p:grpSpPr>
          <p:sp>
            <p:nvSpPr>
              <p:cNvPr id="11" name="직사각형 10"/>
              <p:cNvSpPr/>
              <p:nvPr/>
            </p:nvSpPr>
            <p:spPr>
              <a:xfrm>
                <a:off x="419986" y="360657"/>
                <a:ext cx="8092852" cy="25313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12" name="그림 1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04609" y="1088949"/>
                <a:ext cx="873050" cy="873050"/>
              </a:xfrm>
              <a:prstGeom prst="rect">
                <a:avLst/>
              </a:prstGeom>
            </p:spPr>
          </p:pic>
          <p:pic>
            <p:nvPicPr>
              <p:cNvPr id="13" name="그림 1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81908" y="1088949"/>
                <a:ext cx="800487" cy="800487"/>
              </a:xfrm>
              <a:prstGeom prst="rect">
                <a:avLst/>
              </a:prstGeom>
            </p:spPr>
          </p:pic>
          <p:pic>
            <p:nvPicPr>
              <p:cNvPr id="14" name="그림 13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09304" y="2097007"/>
                <a:ext cx="429998" cy="429998"/>
              </a:xfrm>
              <a:prstGeom prst="rect">
                <a:avLst/>
              </a:prstGeom>
            </p:spPr>
          </p:pic>
          <p:pic>
            <p:nvPicPr>
              <p:cNvPr id="15" name="그림 14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1867" y="1712335"/>
                <a:ext cx="729970" cy="729970"/>
              </a:xfrm>
              <a:prstGeom prst="rect">
                <a:avLst/>
              </a:prstGeom>
            </p:spPr>
          </p:pic>
          <p:pic>
            <p:nvPicPr>
              <p:cNvPr id="16" name="그림 15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4043" y="854131"/>
                <a:ext cx="429998" cy="429998"/>
              </a:xfrm>
              <a:prstGeom prst="rect">
                <a:avLst/>
              </a:prstGeom>
            </p:spPr>
          </p:pic>
          <p:pic>
            <p:nvPicPr>
              <p:cNvPr id="17" name="그림 16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6606" y="469459"/>
                <a:ext cx="729970" cy="729970"/>
              </a:xfrm>
              <a:prstGeom prst="rect">
                <a:avLst/>
              </a:prstGeom>
            </p:spPr>
          </p:pic>
          <p:cxnSp>
            <p:nvCxnSpPr>
              <p:cNvPr id="18" name="직선 화살표 연결선 17"/>
              <p:cNvCxnSpPr/>
              <p:nvPr/>
            </p:nvCxnSpPr>
            <p:spPr>
              <a:xfrm>
                <a:off x="2200940" y="1411720"/>
                <a:ext cx="167994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직선 화살표 연결선 18"/>
              <p:cNvCxnSpPr/>
              <p:nvPr/>
            </p:nvCxnSpPr>
            <p:spPr>
              <a:xfrm flipH="1">
                <a:off x="2158409" y="1584359"/>
                <a:ext cx="174374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화살표 연결선 19"/>
              <p:cNvCxnSpPr/>
              <p:nvPr/>
            </p:nvCxnSpPr>
            <p:spPr>
              <a:xfrm flipV="1">
                <a:off x="5068499" y="843527"/>
                <a:ext cx="1475555" cy="42999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화살표 연결선 20"/>
              <p:cNvCxnSpPr/>
              <p:nvPr/>
            </p:nvCxnSpPr>
            <p:spPr>
              <a:xfrm>
                <a:off x="5057866" y="1723141"/>
                <a:ext cx="1514461" cy="44638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화살표 연결선 21"/>
              <p:cNvCxnSpPr/>
              <p:nvPr/>
            </p:nvCxnSpPr>
            <p:spPr>
              <a:xfrm flipV="1">
                <a:off x="5068499" y="1489192"/>
                <a:ext cx="1503828" cy="1512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/>
              <p:cNvSpPr txBox="1"/>
              <p:nvPr/>
            </p:nvSpPr>
            <p:spPr>
              <a:xfrm>
                <a:off x="6802131" y="1273525"/>
                <a:ext cx="7938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dirty="0" smtClean="0"/>
                  <a:t>…</a:t>
                </a:r>
                <a:endParaRPr lang="ko-KR" altLang="en-US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160055" y="1966401"/>
                <a:ext cx="17342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dirty="0" smtClean="0"/>
                  <a:t>Client</a:t>
                </a:r>
                <a:endParaRPr lang="ko-KR" altLang="en-US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029483" y="1902350"/>
                <a:ext cx="110533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 smtClean="0"/>
                  <a:t>Recursive</a:t>
                </a:r>
              </a:p>
              <a:p>
                <a:pPr algn="ctr"/>
                <a:r>
                  <a:rPr lang="en-US" altLang="ko-KR" dirty="0" smtClean="0"/>
                  <a:t>Resolver</a:t>
                </a:r>
                <a:endParaRPr lang="ko-KR" altLang="en-US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6115050" y="2499048"/>
                <a:ext cx="23486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dirty="0" smtClean="0"/>
                  <a:t>Authoritative Servers</a:t>
                </a:r>
                <a:endParaRPr lang="ko-KR" altLang="en-US" dirty="0"/>
              </a:p>
            </p:txBody>
          </p:sp>
        </p:grpSp>
        <p:pic>
          <p:nvPicPr>
            <p:cNvPr id="30" name="그림 2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2673" y="4154886"/>
              <a:ext cx="703006" cy="703006"/>
            </a:xfrm>
            <a:prstGeom prst="rect">
              <a:avLst/>
            </a:prstGeom>
          </p:spPr>
        </p:pic>
        <p:pic>
          <p:nvPicPr>
            <p:cNvPr id="31" name="그림 3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8887" y="4078125"/>
              <a:ext cx="591644" cy="591644"/>
            </a:xfrm>
            <a:prstGeom prst="rect">
              <a:avLst/>
            </a:prstGeom>
          </p:spPr>
        </p:pic>
      </p:grp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3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99308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>
                <a:latin typeface="Calibri" panose="020F0502020204030204" pitchFamily="34" charset="0"/>
              </a:rPr>
              <a:t>Q &amp; A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>
              <a:latin typeface="Calibri" panose="020F0502020204030204" pitchFamily="34" charset="0"/>
            </a:endParaRPr>
          </a:p>
          <a:p>
            <a:endParaRPr lang="en-US" altLang="ko-KR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altLang="ko-KR" sz="5400" dirty="0">
                <a:latin typeface="Calibri" panose="020F0502020204030204" pitchFamily="34" charset="0"/>
              </a:rPr>
              <a:t>Thank you.</a:t>
            </a:r>
          </a:p>
          <a:p>
            <a:endParaRPr lang="en-US" altLang="ko-KR" dirty="0">
              <a:latin typeface="Calibri" panose="020F0502020204030204" pitchFamily="34" charset="0"/>
            </a:endParaRPr>
          </a:p>
          <a:p>
            <a:endParaRPr lang="en-US" altLang="ko-KR" dirty="0">
              <a:latin typeface="Calibri" panose="020F0502020204030204" pitchFamily="34" charset="0"/>
            </a:endParaRP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550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latin typeface="Calibri" panose="020F0502020204030204" pitchFamily="34" charset="0"/>
              </a:rPr>
              <a:t>Introduction</a:t>
            </a:r>
            <a:endParaRPr lang="en-US" altLang="ko-KR" sz="4000" b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</a:rPr>
              <a:t>Little has been done to understand the operational status of these solutions from the “bottom-up” view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Despite the “top-down” effort made by the industry</a:t>
            </a:r>
          </a:p>
          <a:p>
            <a:pPr lvl="1">
              <a:buFontTx/>
              <a:buChar char="-"/>
            </a:pPr>
            <a:endParaRPr lang="en-US" altLang="ko-KR" sz="1000" dirty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This paper aims to give an end-to-end review of </a:t>
            </a:r>
            <a:r>
              <a:rPr lang="en-US" altLang="ko-KR" sz="2400" b="1" dirty="0" smtClean="0">
                <a:latin typeface="Calibri" panose="020F0502020204030204" pitchFamily="34" charset="0"/>
              </a:rPr>
              <a:t>DNS-over-Encryption (DoE)</a:t>
            </a:r>
            <a:r>
              <a:rPr lang="en-US" altLang="ko-KR" sz="2400" dirty="0" smtClean="0">
                <a:latin typeface="Calibri" panose="020F0502020204030204" pitchFamily="34" charset="0"/>
              </a:rPr>
              <a:t> approaches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How many providers are offering DoE services?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What does their performance look like for users distributed globally?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What does the real-world usage of DoE look like?</a:t>
            </a:r>
          </a:p>
          <a:p>
            <a:pPr lvl="1">
              <a:buFontTx/>
              <a:buChar char="-"/>
            </a:pPr>
            <a:endParaRPr lang="en-US" altLang="ko-KR" sz="1000" dirty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For this purpose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Launch Internet-wide scanning to discover DoE service providers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Assess the accessibility and performance of DoE services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grpSp>
        <p:nvGrpSpPr>
          <p:cNvPr id="38" name="그룹 37"/>
          <p:cNvGrpSpPr/>
          <p:nvPr/>
        </p:nvGrpSpPr>
        <p:grpSpPr>
          <a:xfrm>
            <a:off x="494417" y="360657"/>
            <a:ext cx="8092852" cy="2531399"/>
            <a:chOff x="419986" y="360657"/>
            <a:chExt cx="8092852" cy="2531399"/>
          </a:xfrm>
        </p:grpSpPr>
        <p:grpSp>
          <p:nvGrpSpPr>
            <p:cNvPr id="36" name="그룹 35"/>
            <p:cNvGrpSpPr/>
            <p:nvPr/>
          </p:nvGrpSpPr>
          <p:grpSpPr>
            <a:xfrm>
              <a:off x="419986" y="360657"/>
              <a:ext cx="8092852" cy="2531399"/>
              <a:chOff x="419986" y="360657"/>
              <a:chExt cx="8092852" cy="2531399"/>
            </a:xfrm>
          </p:grpSpPr>
          <p:sp>
            <p:nvSpPr>
              <p:cNvPr id="4" name="직사각형 3"/>
              <p:cNvSpPr/>
              <p:nvPr/>
            </p:nvSpPr>
            <p:spPr>
              <a:xfrm>
                <a:off x="419986" y="360657"/>
                <a:ext cx="8092852" cy="25313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5" name="그림 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04609" y="1088949"/>
                <a:ext cx="873050" cy="873050"/>
              </a:xfrm>
              <a:prstGeom prst="rect">
                <a:avLst/>
              </a:prstGeom>
            </p:spPr>
          </p:pic>
          <p:pic>
            <p:nvPicPr>
              <p:cNvPr id="6" name="그림 5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81908" y="1088949"/>
                <a:ext cx="800487" cy="800487"/>
              </a:xfrm>
              <a:prstGeom prst="rect">
                <a:avLst/>
              </a:prstGeom>
            </p:spPr>
          </p:pic>
          <p:pic>
            <p:nvPicPr>
              <p:cNvPr id="12" name="그림 11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09304" y="2097007"/>
                <a:ext cx="429998" cy="429998"/>
              </a:xfrm>
              <a:prstGeom prst="rect">
                <a:avLst/>
              </a:prstGeom>
            </p:spPr>
          </p:pic>
          <p:pic>
            <p:nvPicPr>
              <p:cNvPr id="13" name="그림 12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1867" y="1712335"/>
                <a:ext cx="729970" cy="729970"/>
              </a:xfrm>
              <a:prstGeom prst="rect">
                <a:avLst/>
              </a:prstGeom>
            </p:spPr>
          </p:pic>
          <p:pic>
            <p:nvPicPr>
              <p:cNvPr id="14" name="그림 13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4043" y="854131"/>
                <a:ext cx="429998" cy="429998"/>
              </a:xfrm>
              <a:prstGeom prst="rect">
                <a:avLst/>
              </a:prstGeom>
            </p:spPr>
          </p:pic>
          <p:pic>
            <p:nvPicPr>
              <p:cNvPr id="15" name="그림 14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6606" y="469459"/>
                <a:ext cx="729970" cy="729970"/>
              </a:xfrm>
              <a:prstGeom prst="rect">
                <a:avLst/>
              </a:prstGeom>
            </p:spPr>
          </p:pic>
          <p:cxnSp>
            <p:nvCxnSpPr>
              <p:cNvPr id="18" name="직선 화살표 연결선 17"/>
              <p:cNvCxnSpPr/>
              <p:nvPr/>
            </p:nvCxnSpPr>
            <p:spPr>
              <a:xfrm>
                <a:off x="2200940" y="1411720"/>
                <a:ext cx="167994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화살표 연결선 19"/>
              <p:cNvCxnSpPr/>
              <p:nvPr/>
            </p:nvCxnSpPr>
            <p:spPr>
              <a:xfrm flipH="1">
                <a:off x="2158409" y="1584359"/>
                <a:ext cx="174374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화살표 연결선 21"/>
              <p:cNvCxnSpPr/>
              <p:nvPr/>
            </p:nvCxnSpPr>
            <p:spPr>
              <a:xfrm flipV="1">
                <a:off x="5068499" y="843527"/>
                <a:ext cx="1475555" cy="42999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화살표 연결선 23"/>
              <p:cNvCxnSpPr/>
              <p:nvPr/>
            </p:nvCxnSpPr>
            <p:spPr>
              <a:xfrm>
                <a:off x="5057866" y="1723141"/>
                <a:ext cx="1514461" cy="44638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직선 화살표 연결선 25"/>
              <p:cNvCxnSpPr/>
              <p:nvPr/>
            </p:nvCxnSpPr>
            <p:spPr>
              <a:xfrm flipV="1">
                <a:off x="5068499" y="1489192"/>
                <a:ext cx="1503828" cy="1512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6802131" y="1273525"/>
                <a:ext cx="7938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dirty="0" smtClean="0"/>
                  <a:t>…</a:t>
                </a:r>
                <a:endParaRPr lang="ko-KR" altLang="en-US" dirty="0"/>
              </a:p>
            </p:txBody>
          </p:sp>
          <p:sp>
            <p:nvSpPr>
              <p:cNvPr id="30" name="타원 29"/>
              <p:cNvSpPr/>
              <p:nvPr/>
            </p:nvSpPr>
            <p:spPr>
              <a:xfrm>
                <a:off x="2812340" y="1112106"/>
                <a:ext cx="498118" cy="746904"/>
              </a:xfrm>
              <a:prstGeom prst="ellipse">
                <a:avLst/>
              </a:prstGeom>
              <a:noFill/>
              <a:ln w="476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2734563" y="772690"/>
                <a:ext cx="9781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b="1" dirty="0" smtClean="0">
                    <a:solidFill>
                      <a:srgbClr val="FF0000"/>
                    </a:solidFill>
                  </a:rPr>
                  <a:t>Focus</a:t>
                </a:r>
                <a:endParaRPr lang="ko-KR" alt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1160055" y="1966401"/>
                <a:ext cx="17342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dirty="0" smtClean="0"/>
                  <a:t>Client</a:t>
                </a:r>
                <a:endParaRPr lang="ko-KR" altLang="en-US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029483" y="1902350"/>
                <a:ext cx="110533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 smtClean="0"/>
                  <a:t>Recursive</a:t>
                </a:r>
              </a:p>
              <a:p>
                <a:pPr algn="ctr"/>
                <a:r>
                  <a:rPr lang="en-US" altLang="ko-KR" dirty="0" smtClean="0"/>
                  <a:t>Resolver</a:t>
                </a:r>
                <a:endParaRPr lang="ko-KR" altLang="en-US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6115050" y="2499048"/>
                <a:ext cx="23486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dirty="0" smtClean="0"/>
                  <a:t>Authoritative Servers</a:t>
                </a:r>
                <a:endParaRPr lang="ko-KR" altLang="en-US" dirty="0"/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2186434" y="1902349"/>
              <a:ext cx="18285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 smtClean="0"/>
                <a:t>DNS-over-TLS</a:t>
              </a:r>
            </a:p>
            <a:p>
              <a:r>
                <a:rPr lang="en-US" altLang="ko-KR" b="1" dirty="0" smtClean="0"/>
                <a:t>DNS-over-HTTPS</a:t>
              </a:r>
              <a:endParaRPr lang="ko-KR" altLang="en-US" b="1" dirty="0"/>
            </a:p>
          </p:txBody>
        </p:sp>
      </p:grp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4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676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3200" b="1" dirty="0" smtClean="0">
                <a:latin typeface="Calibri" panose="020F0502020204030204" pitchFamily="34" charset="0"/>
              </a:rPr>
              <a:t>Backgrounds: DNS-over-Encryption Protocols</a:t>
            </a:r>
            <a:endParaRPr lang="en-US" altLang="ko-KR" sz="3200" b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</a:rPr>
              <a:t>Since 2009, the Internet community has been made efforts to mitigate DNS privacy issues</a:t>
            </a:r>
          </a:p>
          <a:p>
            <a:endParaRPr lang="en-US" altLang="ko-KR" sz="32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Two IETF WGs have been established</a:t>
            </a:r>
          </a:p>
          <a:p>
            <a:endParaRPr lang="en-US" altLang="ko-KR" sz="5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Several DoE protocols have been proposed</a:t>
            </a:r>
          </a:p>
          <a:p>
            <a:pPr lvl="1">
              <a:buFontTx/>
              <a:buChar char="-"/>
            </a:pPr>
            <a:r>
              <a:rPr lang="en-US" altLang="ko-KR" sz="2000" dirty="0" err="1" smtClean="0">
                <a:latin typeface="Calibri" panose="020F0502020204030204" pitchFamily="34" charset="0"/>
              </a:rPr>
              <a:t>DNSCrypt</a:t>
            </a:r>
            <a:r>
              <a:rPr lang="en-US" altLang="ko-KR" sz="2000" dirty="0" smtClean="0">
                <a:latin typeface="Calibri" panose="020F0502020204030204" pitchFamily="34" charset="0"/>
              </a:rPr>
              <a:t>, DNS-over-TLS, DNS-over-DTLS, DNS-over-HTTPS, …</a:t>
            </a:r>
          </a:p>
          <a:p>
            <a:pPr lvl="1">
              <a:buFontTx/>
              <a:buChar char="-"/>
            </a:pPr>
            <a:endParaRPr lang="en-US" altLang="ko-KR" sz="5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Some OS &amp; DNS software support DoE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Linux, Android / Unbound, Knot resolver, …</a:t>
            </a:r>
          </a:p>
          <a:p>
            <a:pPr lvl="1">
              <a:buFontTx/>
              <a:buChar char="-"/>
            </a:pPr>
            <a:endParaRPr lang="en-US" altLang="ko-KR" sz="500" dirty="0" smtClean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Large public DNS providers support DoE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Google, </a:t>
            </a:r>
            <a:r>
              <a:rPr lang="en-US" altLang="ko-KR" sz="2000" dirty="0" err="1" smtClean="0">
                <a:latin typeface="Calibri" panose="020F0502020204030204" pitchFamily="34" charset="0"/>
              </a:rPr>
              <a:t>Cloudflare</a:t>
            </a:r>
            <a:r>
              <a:rPr lang="en-US" altLang="ko-KR" sz="2000" dirty="0" smtClean="0">
                <a:latin typeface="Calibri" panose="020F0502020204030204" pitchFamily="34" charset="0"/>
              </a:rPr>
              <a:t>, Quad9, …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15" y="755149"/>
            <a:ext cx="8669197" cy="2088488"/>
          </a:xfrm>
          <a:prstGeom prst="rect">
            <a:avLst/>
          </a:prstGeom>
        </p:spPr>
      </p:pic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5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22823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3200" b="1" dirty="0" smtClean="0">
                <a:latin typeface="Calibri" panose="020F0502020204030204" pitchFamily="34" charset="0"/>
              </a:rPr>
              <a:t>Backgrounds: DNS-over-Encryption Protocols</a:t>
            </a:r>
            <a:endParaRPr lang="en-US" altLang="ko-KR" sz="3200" b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</a:rPr>
              <a:t>This study focus on DoT &amp; </a:t>
            </a:r>
            <a:r>
              <a:rPr lang="en-US" altLang="ko-KR" sz="2400" dirty="0" err="1" smtClean="0">
                <a:latin typeface="Calibri" panose="020F0502020204030204" pitchFamily="34" charset="0"/>
              </a:rPr>
              <a:t>DoH</a:t>
            </a:r>
            <a:endParaRPr lang="en-US" altLang="ko-KR" sz="2400" dirty="0" smtClean="0">
              <a:latin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Standardized by IETF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</a:rPr>
              <a:t>Extensively implemented by various DNS software and public resolvers</a:t>
            </a:r>
          </a:p>
          <a:p>
            <a:endParaRPr lang="en-US" altLang="ko-KR" sz="800" dirty="0">
              <a:latin typeface="Calibri" panose="020F0502020204030204" pitchFamily="34" charset="0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</a:rPr>
              <a:t>DNS-over-TLS (DoT)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Negotiate TLS session before DNS lookups and use it to wrap DNS messages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Use dedicated port 853 for communication</a:t>
            </a:r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endParaRPr lang="en-US" altLang="ko-KR" sz="16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DNS-over-HTTPS (</a:t>
            </a:r>
            <a:r>
              <a:rPr lang="en-US" altLang="ko-KR" sz="24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DoH</a:t>
            </a:r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Embed DNS messages into HTTPS messages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Share port 443 with HTTPS traffic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grpSp>
        <p:nvGrpSpPr>
          <p:cNvPr id="15" name="그룹 14"/>
          <p:cNvGrpSpPr/>
          <p:nvPr/>
        </p:nvGrpSpPr>
        <p:grpSpPr>
          <a:xfrm>
            <a:off x="628650" y="3142825"/>
            <a:ext cx="7886700" cy="1817379"/>
            <a:chOff x="745613" y="3115344"/>
            <a:chExt cx="7886700" cy="1817379"/>
          </a:xfrm>
        </p:grpSpPr>
        <p:grpSp>
          <p:nvGrpSpPr>
            <p:cNvPr id="9" name="그룹 8"/>
            <p:cNvGrpSpPr/>
            <p:nvPr/>
          </p:nvGrpSpPr>
          <p:grpSpPr>
            <a:xfrm>
              <a:off x="745613" y="3115344"/>
              <a:ext cx="7886700" cy="1817379"/>
              <a:chOff x="628650" y="3010250"/>
              <a:chExt cx="7886700" cy="1870225"/>
            </a:xfrm>
            <a:solidFill>
              <a:schemeClr val="bg1"/>
            </a:solidFill>
          </p:grpSpPr>
          <p:grpSp>
            <p:nvGrpSpPr>
              <p:cNvPr id="6" name="그룹 5"/>
              <p:cNvGrpSpPr/>
              <p:nvPr/>
            </p:nvGrpSpPr>
            <p:grpSpPr>
              <a:xfrm>
                <a:off x="628650" y="3051543"/>
                <a:ext cx="7886700" cy="1828932"/>
                <a:chOff x="628650" y="3051543"/>
                <a:chExt cx="7886700" cy="1828932"/>
              </a:xfrm>
              <a:grpFill/>
            </p:grpSpPr>
            <p:sp>
              <p:nvSpPr>
                <p:cNvPr id="4" name="직사각형 3"/>
                <p:cNvSpPr/>
                <p:nvPr/>
              </p:nvSpPr>
              <p:spPr>
                <a:xfrm>
                  <a:off x="628650" y="3051543"/>
                  <a:ext cx="7886700" cy="1775637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" name="TextBox 4"/>
                <p:cNvSpPr txBox="1"/>
                <p:nvPr/>
              </p:nvSpPr>
              <p:spPr>
                <a:xfrm>
                  <a:off x="986319" y="3360189"/>
                  <a:ext cx="7315200" cy="15202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b="1" dirty="0" smtClean="0"/>
                    <a:t>Query</a:t>
                  </a:r>
                </a:p>
                <a:p>
                  <a:r>
                    <a:rPr lang="en-US" altLang="ko-KR" dirty="0"/>
                    <a:t> </a:t>
                  </a:r>
                  <a:r>
                    <a:rPr lang="en-US" altLang="ko-KR" dirty="0" smtClean="0"/>
                    <a:t>  https://</a:t>
                  </a:r>
                  <a:r>
                    <a:rPr lang="en-US" altLang="ko-KR" u="sng" dirty="0" smtClean="0">
                      <a:solidFill>
                        <a:srgbClr val="C00000"/>
                      </a:solidFill>
                    </a:rPr>
                    <a:t>dns.google.com</a:t>
                  </a:r>
                  <a:r>
                    <a:rPr lang="en-US" altLang="ko-KR" dirty="0" smtClean="0"/>
                    <a:t>/resolve?name=</a:t>
                  </a:r>
                  <a:r>
                    <a:rPr lang="en-US" altLang="ko-KR" dirty="0" smtClean="0">
                      <a:solidFill>
                        <a:srgbClr val="C00000"/>
                      </a:solidFill>
                    </a:rPr>
                    <a:t>example.com</a:t>
                  </a:r>
                  <a:r>
                    <a:rPr lang="en-US" altLang="ko-KR" dirty="0" smtClean="0"/>
                    <a:t>&amp;type=</a:t>
                  </a:r>
                  <a:r>
                    <a:rPr lang="en-US" altLang="ko-KR" dirty="0" smtClean="0">
                      <a:solidFill>
                        <a:srgbClr val="C00000"/>
                      </a:solidFill>
                    </a:rPr>
                    <a:t>A</a:t>
                  </a:r>
                </a:p>
                <a:p>
                  <a:r>
                    <a:rPr lang="en-US" altLang="ko-KR" b="1" dirty="0" smtClean="0"/>
                    <a:t>Response</a:t>
                  </a:r>
                </a:p>
                <a:p>
                  <a:r>
                    <a:rPr lang="en-US" altLang="ko-KR" dirty="0"/>
                    <a:t> </a:t>
                  </a:r>
                  <a:r>
                    <a:rPr lang="en-US" altLang="ko-KR" dirty="0" smtClean="0"/>
                    <a:t> {“Status”: 0, “RA”: true ,… “Answer”:[ {“name”: “example.com”, “type”:1, </a:t>
                  </a:r>
                </a:p>
                <a:p>
                  <a:r>
                    <a:rPr lang="en-US" altLang="ko-KR" dirty="0"/>
                    <a:t> </a:t>
                  </a:r>
                  <a:r>
                    <a:rPr lang="en-US" altLang="ko-KR" dirty="0" smtClean="0"/>
                    <a:t>  “TTL”: 19159, “data”: “</a:t>
                  </a:r>
                  <a:r>
                    <a:rPr lang="en-US" altLang="ko-KR" dirty="0" smtClean="0">
                      <a:solidFill>
                        <a:srgbClr val="C00000"/>
                      </a:solidFill>
                    </a:rPr>
                    <a:t>93.184.216.34</a:t>
                  </a:r>
                  <a:r>
                    <a:rPr lang="en-US" altLang="ko-KR" dirty="0" smtClean="0"/>
                    <a:t>”}]}</a:t>
                  </a: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>
                <a:off x="700569" y="3010250"/>
                <a:ext cx="2542361" cy="411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000" dirty="0">
                    <a:latin typeface="Calibri" panose="020F0502020204030204" pitchFamily="34" charset="0"/>
                    <a:sym typeface="Wingdings" panose="05000000000000000000" pitchFamily="2" charset="2"/>
                  </a:rPr>
                  <a:t>※</a:t>
                </a:r>
                <a:r>
                  <a:rPr lang="en-US" altLang="ko-KR" sz="2000" dirty="0" smtClean="0"/>
                  <a:t> </a:t>
                </a:r>
                <a:r>
                  <a:rPr lang="en-US" altLang="ko-KR" sz="2000" dirty="0" err="1" smtClean="0"/>
                  <a:t>DoH</a:t>
                </a:r>
                <a:r>
                  <a:rPr lang="en-US" altLang="ko-KR" sz="2000" dirty="0" smtClean="0"/>
                  <a:t> Example</a:t>
                </a:r>
                <a:endParaRPr lang="ko-KR" altLang="en-US" sz="2000" dirty="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945219" y="3273899"/>
              <a:ext cx="29465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i="1" dirty="0" err="1" smtClean="0"/>
                <a:t>DoH</a:t>
              </a:r>
              <a:r>
                <a:rPr lang="en-US" altLang="ko-KR" i="1" dirty="0" smtClean="0"/>
                <a:t> Resolver</a:t>
              </a:r>
              <a:endParaRPr lang="ko-KR" altLang="en-US" i="1" dirty="0"/>
            </a:p>
          </p:txBody>
        </p:sp>
        <p:cxnSp>
          <p:nvCxnSpPr>
            <p:cNvPr id="14" name="직선 화살표 연결선 13"/>
            <p:cNvCxnSpPr/>
            <p:nvPr/>
          </p:nvCxnSpPr>
          <p:spPr>
            <a:xfrm flipV="1">
              <a:off x="2966485" y="3561906"/>
              <a:ext cx="584790" cy="26903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슬라이드 번호 개체 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6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35667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latin typeface="Calibri" panose="020F0502020204030204" pitchFamily="34" charset="0"/>
              </a:rPr>
              <a:t>Research Questions</a:t>
            </a:r>
            <a:endParaRPr lang="en-US" altLang="ko-KR" sz="4000" b="1" dirty="0">
              <a:latin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endParaRPr lang="en-US" altLang="ko-KR" sz="18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r>
              <a:rPr lang="en-US" altLang="ko-KR" sz="24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How many DoE servers are there?</a:t>
            </a:r>
          </a:p>
          <a:p>
            <a:pPr marL="457200" indent="-457200">
              <a:buAutoNum type="arabicPeriod"/>
            </a:pPr>
            <a:endParaRPr lang="en-US" altLang="ko-KR" sz="20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en-US" altLang="ko-KR" sz="20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r>
              <a:rPr lang="en-US" altLang="ko-KR" sz="24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How are the reachability and performance of DoE servers?</a:t>
            </a:r>
            <a:endParaRPr lang="en-US" altLang="ko-KR" sz="1600" b="1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en-US" altLang="ko-KR" sz="20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r>
              <a:rPr lang="en-US" altLang="ko-KR" sz="24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What does the real-world usage of DoE look like?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37684" y="2434854"/>
            <a:ext cx="6081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Wingdings" panose="05000000000000000000" pitchFamily="2" charset="2"/>
              <a:buChar char="à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Internet-wide </a:t>
            </a:r>
            <a:r>
              <a:rPr lang="en-US" altLang="ko-KR" sz="2000" dirty="0">
                <a:latin typeface="Calibri" panose="020F0502020204030204" pitchFamily="34" charset="0"/>
                <a:sym typeface="Wingdings" panose="05000000000000000000" pitchFamily="2" charset="2"/>
              </a:rPr>
              <a:t>scanning of DoT &amp; </a:t>
            </a:r>
            <a:r>
              <a:rPr lang="en-US" altLang="ko-KR" sz="20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DoH</a:t>
            </a:r>
            <a:endParaRPr lang="en-US" altLang="ko-KR" dirty="0" smtClean="0">
              <a:sym typeface="Wingdings" panose="05000000000000000000" pitchFamily="2" charset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37683" y="3703670"/>
            <a:ext cx="6911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Wingdings" panose="05000000000000000000" pitchFamily="2" charset="2"/>
              <a:buChar char="à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Large-scale client-side measurement using proxy network</a:t>
            </a:r>
            <a:endParaRPr lang="en-US" altLang="ko-KR" dirty="0" smtClean="0">
              <a:sym typeface="Wingdings" panose="05000000000000000000" pitchFamily="2" charset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37683" y="4987530"/>
            <a:ext cx="7377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Wingdings" panose="05000000000000000000" pitchFamily="2" charset="2"/>
              <a:buChar char="à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Traffic analysis using Chinese ISP/DNSDB/</a:t>
            </a:r>
            <a:r>
              <a:rPr lang="en-US" altLang="ko-KR" sz="20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PassvieDNS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 datasets</a:t>
            </a:r>
            <a:endParaRPr lang="en-US" altLang="ko-KR" dirty="0" smtClean="0">
              <a:sym typeface="Wingdings" panose="05000000000000000000" pitchFamily="2" charset="2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7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4960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4000" b="1" dirty="0" smtClean="0">
                <a:latin typeface="Calibri" panose="020F0502020204030204" pitchFamily="34" charset="0"/>
              </a:rPr>
              <a:t>How </a:t>
            </a:r>
            <a:r>
              <a:rPr lang="en-US" altLang="ko-KR" sz="4000" b="1" dirty="0">
                <a:latin typeface="Calibri" panose="020F0502020204030204" pitchFamily="34" charset="0"/>
              </a:rPr>
              <a:t>Many </a:t>
            </a:r>
            <a:r>
              <a:rPr lang="en-US" altLang="ko-KR" sz="4000" b="1" dirty="0" smtClean="0">
                <a:latin typeface="Calibri" panose="020F0502020204030204" pitchFamily="34" charset="0"/>
              </a:rPr>
              <a:t>DoE </a:t>
            </a:r>
            <a:r>
              <a:rPr lang="en-US" altLang="ko-KR" sz="4000" b="1" dirty="0">
                <a:latin typeface="Calibri" panose="020F0502020204030204" pitchFamily="34" charset="0"/>
              </a:rPr>
              <a:t>Servers </a:t>
            </a:r>
            <a:r>
              <a:rPr lang="en-US" altLang="ko-KR" sz="4000" b="1" dirty="0" smtClean="0">
                <a:latin typeface="Calibri" panose="020F0502020204030204" pitchFamily="34" charset="0"/>
              </a:rPr>
              <a:t>Are </a:t>
            </a:r>
            <a:r>
              <a:rPr lang="en-US" altLang="ko-KR" sz="4000" b="1" dirty="0">
                <a:latin typeface="Calibri" panose="020F0502020204030204" pitchFamily="34" charset="0"/>
              </a:rPr>
              <a:t>There</a:t>
            </a:r>
            <a:r>
              <a:rPr lang="en-US" altLang="ko-KR" sz="4000" b="1" dirty="0" smtClean="0">
                <a:latin typeface="Calibri" panose="020F0502020204030204" pitchFamily="34" charset="0"/>
              </a:rPr>
              <a:t>?</a:t>
            </a:r>
            <a:br>
              <a:rPr lang="en-US" altLang="ko-KR" sz="4000" b="1" dirty="0" smtClean="0">
                <a:latin typeface="Calibri" panose="020F0502020204030204" pitchFamily="34" charset="0"/>
              </a:rPr>
            </a:br>
            <a:r>
              <a:rPr lang="en-US" altLang="ko-KR" sz="4000" b="1" dirty="0">
                <a:latin typeface="Calibri" panose="020F0502020204030204" pitchFamily="34" charset="0"/>
              </a:rPr>
              <a:t/>
            </a:r>
            <a:br>
              <a:rPr lang="en-US" altLang="ko-KR" sz="4000" b="1" dirty="0">
                <a:latin typeface="Calibri" panose="020F0502020204030204" pitchFamily="34" charset="0"/>
              </a:rPr>
            </a:br>
            <a:endParaRPr lang="ko-KR" altLang="en-US" sz="400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Network Convergence &amp; Security Lab.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8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6331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Calibri" panose="020F0502020204030204" pitchFamily="34" charset="0"/>
              </a:rPr>
              <a:t>Q1-1. How Many DoT Servers Are There?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0569" y="1624404"/>
            <a:ext cx="7886700" cy="447688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Public resolver lists are provided but they are not complete</a:t>
            </a:r>
          </a:p>
          <a:p>
            <a:pPr lvl="1">
              <a:buFontTx/>
              <a:buChar char="-"/>
            </a:pPr>
            <a:endParaRPr lang="en-US" altLang="ko-KR" sz="10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endParaRPr lang="en-US" altLang="ko-KR" sz="1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Data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DoT runs over dedicated port 853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 Internet-wide scanning using port 853 as input</a:t>
            </a:r>
          </a:p>
          <a:p>
            <a:pPr lvl="1">
              <a:buFontTx/>
              <a:buChar char="-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Repeat process every 10 days from Feb 1, 2019 to May 1, 2019</a:t>
            </a:r>
          </a:p>
          <a:p>
            <a:pPr lvl="1">
              <a:buFont typeface="Wingdings" panose="05000000000000000000" pitchFamily="2" charset="2"/>
              <a:buChar char="à"/>
            </a:pPr>
            <a:endParaRPr lang="en-US" altLang="ko-KR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Methodology</a:t>
            </a:r>
          </a:p>
          <a:p>
            <a:pPr marL="914400" lvl="1" indent="-457200">
              <a:buAutoNum type="arabicPeriod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Discover all IPv4 </a:t>
            </a:r>
            <a:r>
              <a:rPr lang="en-US" altLang="ko-KR" sz="20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addr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. with port 853 open</a:t>
            </a:r>
          </a:p>
          <a:p>
            <a:pPr marL="914400" lvl="1" indent="-457200">
              <a:buAutoNum type="arabicPeriod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Send DoT queries to scanned </a:t>
            </a:r>
            <a:r>
              <a:rPr lang="en-US" altLang="ko-KR" sz="20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addr</a:t>
            </a: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.</a:t>
            </a:r>
          </a:p>
          <a:p>
            <a:pPr marL="914400" lvl="1" indent="-457200">
              <a:buAutoNum type="arabicPeriod"/>
            </a:pPr>
            <a:r>
              <a:rPr lang="en-US" altLang="ko-KR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Check responses for DoT queries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Network Convergence &amp; Security Lab.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53B0-887D-445A-934B-51441AD43EF1}" type="slidenum">
              <a:rPr lang="ko-KR" altLang="en-US" smtClean="0"/>
              <a:pPr/>
              <a:t>9</a:t>
            </a:fld>
            <a:r>
              <a:rPr lang="ko-KR" altLang="en-US" smtClean="0"/>
              <a:t> </a:t>
            </a:r>
            <a:r>
              <a:rPr lang="en-US" altLang="ko-KR" smtClean="0"/>
              <a:t>/ 27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6940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18964</TotalTime>
  <Words>1951</Words>
  <Application>Microsoft Office PowerPoint</Application>
  <PresentationFormat>화면 슬라이드 쇼(4:3)</PresentationFormat>
  <Paragraphs>445</Paragraphs>
  <Slides>30</Slides>
  <Notes>29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6" baseType="lpstr">
      <vt:lpstr>맑은 고딕</vt:lpstr>
      <vt:lpstr>Arial</vt:lpstr>
      <vt:lpstr>Calibri</vt:lpstr>
      <vt:lpstr>Calibri Light</vt:lpstr>
      <vt:lpstr>Wingdings</vt:lpstr>
      <vt:lpstr>Office 테마</vt:lpstr>
      <vt:lpstr>An End-to-End, Large-Scale Measurement of DNS-over-Encryption:  How Far Have We Come?   </vt:lpstr>
      <vt:lpstr>Outline</vt:lpstr>
      <vt:lpstr>Introduction</vt:lpstr>
      <vt:lpstr>Introduction</vt:lpstr>
      <vt:lpstr>Backgrounds: DNS-over-Encryption Protocols</vt:lpstr>
      <vt:lpstr>Backgrounds: DNS-over-Encryption Protocols</vt:lpstr>
      <vt:lpstr>Research Questions</vt:lpstr>
      <vt:lpstr>How Many DoE Servers Are There?  </vt:lpstr>
      <vt:lpstr>Q1-1. How Many DoT Servers Are There?</vt:lpstr>
      <vt:lpstr>Q1-1. How Many DoT Servers Are There?</vt:lpstr>
      <vt:lpstr>Q1-1. How Many DoT Servers Are There?</vt:lpstr>
      <vt:lpstr>Q1-1. How Many DoT Servers Are There?</vt:lpstr>
      <vt:lpstr>Q1-2. How Many DoH Servers Are There?</vt:lpstr>
      <vt:lpstr>How Are  the Reachability &amp; Performance of DoE Servers? </vt:lpstr>
      <vt:lpstr>Q2-1. How Is the Reachability?</vt:lpstr>
      <vt:lpstr>Q2-1. How Is the Reachability?</vt:lpstr>
      <vt:lpstr>Q2-1. How Is the Reachability?</vt:lpstr>
      <vt:lpstr>Q2-1. How Is the Reachability?</vt:lpstr>
      <vt:lpstr>Q2-1. How Is the Reachability?</vt:lpstr>
      <vt:lpstr>Q2-1. How Is the Reachability?</vt:lpstr>
      <vt:lpstr>Q2-1. How Is the Reachability?</vt:lpstr>
      <vt:lpstr>Q2-2. How Is the Performance?</vt:lpstr>
      <vt:lpstr>Q2-2. How Is the Performance?</vt:lpstr>
      <vt:lpstr>Q2-2. How Is the Performance?</vt:lpstr>
      <vt:lpstr>Q2-2. How Is the Performance?</vt:lpstr>
      <vt:lpstr>What Does the Real-World Usage of DoE Look Like?  </vt:lpstr>
      <vt:lpstr>Q3. What Does the Real-World DoE Traffic Look Like?</vt:lpstr>
      <vt:lpstr>Q3. What Does the Real-World DoE Traffic Look Like?</vt:lpstr>
      <vt:lpstr>Conclusion</vt:lpstr>
      <vt:lpstr>Q &amp; 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quack</dc:title>
  <dc:creator>Hyeonmin Lee</dc:creator>
  <cp:lastModifiedBy>HMLEE</cp:lastModifiedBy>
  <cp:revision>1878</cp:revision>
  <dcterms:created xsi:type="dcterms:W3CDTF">2015-12-26T14:34:00Z</dcterms:created>
  <dcterms:modified xsi:type="dcterms:W3CDTF">2020-04-28T02:00:33Z</dcterms:modified>
</cp:coreProperties>
</file>