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8" r:id="rId3"/>
    <p:sldId id="259" r:id="rId4"/>
    <p:sldId id="304" r:id="rId5"/>
    <p:sldId id="305" r:id="rId6"/>
    <p:sldId id="307" r:id="rId7"/>
    <p:sldId id="308" r:id="rId8"/>
    <p:sldId id="309" r:id="rId9"/>
    <p:sldId id="289" r:id="rId10"/>
    <p:sldId id="290" r:id="rId11"/>
    <p:sldId id="311" r:id="rId12"/>
    <p:sldId id="312" r:id="rId13"/>
    <p:sldId id="310" r:id="rId14"/>
    <p:sldId id="293" r:id="rId15"/>
    <p:sldId id="294" r:id="rId16"/>
    <p:sldId id="295" r:id="rId17"/>
    <p:sldId id="313" r:id="rId18"/>
    <p:sldId id="315" r:id="rId19"/>
    <p:sldId id="314" r:id="rId20"/>
    <p:sldId id="296" r:id="rId21"/>
    <p:sldId id="297" r:id="rId22"/>
    <p:sldId id="287" r:id="rId2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4343"/>
    <a:srgbClr val="A8DEEE"/>
    <a:srgbClr val="B883FA"/>
    <a:srgbClr val="A8DFEF"/>
    <a:srgbClr val="4472C4"/>
    <a:srgbClr val="E2F1DA"/>
    <a:srgbClr val="D1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6D9F66E-5EB9-4882-86FB-DCBF35E3C3E4}" styleName="보통 스타일 4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92" autoAdjust="0"/>
    <p:restoredTop sz="63973" autoAdjust="0"/>
  </p:normalViewPr>
  <p:slideViewPr>
    <p:cSldViewPr snapToGrid="0">
      <p:cViewPr varScale="1">
        <p:scale>
          <a:sx n="74" d="100"/>
          <a:sy n="74" d="100"/>
        </p:scale>
        <p:origin x="3954" y="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487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CA03C3-7A08-4544-A422-0C1E9BD2931B}" type="datetimeFigureOut">
              <a:rPr lang="ko-KR" altLang="en-US" smtClean="0"/>
              <a:t>2021-07-14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6A246F-6AF1-42A3-A2B0-D5D12D0A1E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84980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112816-AAA8-4DCF-A7E3-EEFA219A41B0}" type="datetimeFigureOut">
              <a:rPr lang="ko-KR" altLang="en-US" smtClean="0"/>
              <a:t>2021-07-14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1AC5A1-09FF-4894-85D2-E38B85D416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4558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AC5A1-09FF-4894-85D2-E38B85D4165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38132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AC5A1-09FF-4894-85D2-E38B85D41656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73082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AC5A1-09FF-4894-85D2-E38B85D41656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86793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AC5A1-09FF-4894-85D2-E38B85D41656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57525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AC5A1-09FF-4894-85D2-E38B85D41656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88529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AC5A1-09FF-4894-85D2-E38B85D41656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39560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baseline="0" dirty="0" smtClean="0"/>
              <a:t>DNS RFC - </a:t>
            </a:r>
            <a:r>
              <a:rPr lang="en-US" altLang="ko-KR" baseline="0" dirty="0" err="1" smtClean="0"/>
              <a:t>Nameservers</a:t>
            </a:r>
            <a:r>
              <a:rPr lang="en-US" altLang="ko-KR" baseline="0" dirty="0" smtClean="0"/>
              <a:t> </a:t>
            </a:r>
            <a:r>
              <a:rPr lang="en-US" altLang="ko-KR" baseline="0" dirty="0"/>
              <a:t>should not offer recursive service to external </a:t>
            </a:r>
            <a:r>
              <a:rPr lang="en-US" altLang="ko-KR" baseline="0" dirty="0" smtClean="0"/>
              <a:t>networks</a:t>
            </a:r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AC5A1-09FF-4894-85D2-E38B85D41656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01531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AC5A1-09FF-4894-85D2-E38B85D41656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27251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AC5A1-09FF-4894-85D2-E38B85D41656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19431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AC5A1-09FF-4894-85D2-E38B85D41656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64039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AC5A1-09FF-4894-85D2-E38B85D41656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6966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AC5A1-09FF-4894-85D2-E38B85D4165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08930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AC5A1-09FF-4894-85D2-E38B85D41656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54304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AC5A1-09FF-4894-85D2-E38B85D41656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4589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AC5A1-09FF-4894-85D2-E38B85D41656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71080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AC5A1-09FF-4894-85D2-E38B85D41656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30148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AC5A1-09FF-4894-85D2-E38B85D41656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75375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</a:t>
            </a:r>
            <a:r>
              <a:rPr lang="en-US" altLang="ko-K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OSAV requires the participation of third party networks—those hosting the attackers, not the victims.</a:t>
            </a:r>
          </a:p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AC5A1-09FF-4894-85D2-E38B85D41656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12102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AC5A1-09FF-4894-85D2-E38B85D41656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84454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AC5A1-09FF-4894-85D2-E38B85D41656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6612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AC5A1-09FF-4894-85D2-E38B85D41656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0526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EC5E-39C3-4A64-B2E5-159E4EEBAB3A}" type="datetime1">
              <a:rPr lang="ko-KR" altLang="en-US" smtClean="0"/>
              <a:t>2021-07-14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Network Convergence &amp; Security Lab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EE4C-9009-49CF-A3D7-0C1B03C04E4C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8" name="직선 연결선 7"/>
          <p:cNvCxnSpPr/>
          <p:nvPr userDrawn="1"/>
        </p:nvCxnSpPr>
        <p:spPr>
          <a:xfrm>
            <a:off x="1524000" y="3577324"/>
            <a:ext cx="91440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7440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A30BB-5B14-4360-AA6C-32312990D706}" type="datetime1">
              <a:rPr lang="ko-KR" altLang="en-US" smtClean="0"/>
              <a:t>2021-07-14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Network Convergence &amp; Security Lab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EE4C-9009-49CF-A3D7-0C1B03C04E4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869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01B1-DFD7-44EA-8142-55F8E9A0205D}" type="datetime1">
              <a:rPr lang="ko-KR" altLang="en-US" smtClean="0"/>
              <a:t>2021-07-14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Network Convergence &amp; Security Lab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EE4C-9009-49CF-A3D7-0C1B03C04E4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379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2886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416908"/>
            <a:ext cx="10515600" cy="4760055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C037-2EB4-472C-8013-143131825C8C}" type="datetime1">
              <a:rPr lang="ko-KR" altLang="en-US" smtClean="0"/>
              <a:t>2021-07-14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Network Convergence &amp; Security Lab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EE4C-9009-49CF-A3D7-0C1B03C04E4C}" type="slidenum">
              <a:rPr lang="ko-KR" altLang="en-US" smtClean="0"/>
              <a:pPr/>
              <a:t>‹#›</a:t>
            </a:fld>
            <a:r>
              <a:rPr lang="ko-KR" altLang="en-US" dirty="0"/>
              <a:t> </a:t>
            </a:r>
            <a:r>
              <a:rPr lang="en-US" altLang="ko-KR" dirty="0"/>
              <a:t>/ 21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0789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/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dirty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AE295-892E-4387-BE51-F7C98319D8BA}" type="datetime1">
              <a:rPr lang="ko-KR" altLang="en-US" smtClean="0"/>
              <a:t>2021-07-14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Network Convergence &amp; Security Lab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EE4C-9009-49CF-A3D7-0C1B03C04E4C}" type="slidenum">
              <a:rPr lang="ko-KR" altLang="en-US" smtClean="0"/>
              <a:pPr/>
              <a:t>‹#›</a:t>
            </a:fld>
            <a:r>
              <a:rPr lang="ko-KR" altLang="en-US" dirty="0"/>
              <a:t> </a:t>
            </a:r>
            <a:r>
              <a:rPr lang="en-US" altLang="ko-KR" dirty="0"/>
              <a:t>/ 21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1166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3ED76-D21A-4041-A787-A1908D26C724}" type="datetime1">
              <a:rPr lang="ko-KR" altLang="en-US" smtClean="0"/>
              <a:t>2021-07-14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Network Convergence &amp; Security Lab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EE4C-9009-49CF-A3D7-0C1B03C04E4C}" type="slidenum">
              <a:rPr lang="ko-KR" altLang="en-US" smtClean="0"/>
              <a:pPr/>
              <a:t>‹#›</a:t>
            </a:fld>
            <a:r>
              <a:rPr lang="ko-KR" altLang="en-US" dirty="0"/>
              <a:t> </a:t>
            </a:r>
            <a:r>
              <a:rPr lang="en-US" altLang="ko-KR" dirty="0"/>
              <a:t>/ 21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96156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4327-76CE-4575-A315-69962CCDE128}" type="datetime1">
              <a:rPr lang="ko-KR" altLang="en-US" smtClean="0"/>
              <a:t>2021-07-14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Network Convergence &amp; Security Lab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EE4C-9009-49CF-A3D7-0C1B03C04E4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5691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60B68-A3E5-47F6-B456-6A858208CD47}" type="datetime1">
              <a:rPr lang="ko-KR" altLang="en-US" smtClean="0"/>
              <a:t>2021-07-14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Network Convergence &amp; Security Lab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EE4C-9009-49CF-A3D7-0C1B03C04E4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791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6ACB5-C7ED-494F-9DED-83D6E4242C1E}" type="datetime1">
              <a:rPr lang="ko-KR" altLang="en-US" smtClean="0"/>
              <a:t>2021-07-14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Network Convergence &amp; Security Lab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EE4C-9009-49CF-A3D7-0C1B03C04E4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6463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F7F-8017-4EFF-A8A1-C9ABE6B5780B}" type="datetime1">
              <a:rPr lang="ko-KR" altLang="en-US" smtClean="0"/>
              <a:t>2021-07-14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Network Convergence &amp; Security Lab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EE4C-9009-49CF-A3D7-0C1B03C04E4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8360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FFBD-F918-48DE-AD89-10F85049341D}" type="datetime1">
              <a:rPr lang="ko-KR" altLang="en-US" smtClean="0"/>
              <a:t>2021-07-14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Network Convergence &amp; Security Lab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EE4C-9009-49CF-A3D7-0C1B03C04E4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6113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8B380-1F94-4339-A9F1-C2B8F1158DD6}" type="datetime1">
              <a:rPr lang="ko-KR" altLang="en-US" smtClean="0"/>
              <a:t>2021-07-14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/>
              <a:t>Network Convergence &amp; Security Lab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8EE4C-9009-49CF-A3D7-0C1B03C04E4C}" type="slidenum">
              <a:rPr lang="ko-KR" altLang="en-US" smtClean="0"/>
              <a:pPr/>
              <a:t>‹#›</a:t>
            </a:fld>
            <a:r>
              <a:rPr lang="ko-KR" altLang="en-US" dirty="0"/>
              <a:t> </a:t>
            </a:r>
            <a:r>
              <a:rPr lang="en-US" altLang="ko-KR" dirty="0"/>
              <a:t>/ 21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9235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1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1.png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5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5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5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903249"/>
            <a:ext cx="9144000" cy="2606714"/>
          </a:xfrm>
        </p:spPr>
        <p:txBody>
          <a:bodyPr>
            <a:normAutofit/>
          </a:bodyPr>
          <a:lstStyle/>
          <a:p>
            <a:r>
              <a:rPr lang="en-US" altLang="ko-KR" sz="4000" dirty="0"/>
              <a:t>Behind Closed Doors:</a:t>
            </a:r>
            <a:br>
              <a:rPr lang="en-US" altLang="ko-KR" sz="4000" dirty="0"/>
            </a:br>
            <a:r>
              <a:rPr lang="en-US" altLang="ko-KR" sz="4000" dirty="0"/>
              <a:t>A Network Tale of Spoofing, Intrusion, </a:t>
            </a:r>
            <a:br>
              <a:rPr lang="en-US" altLang="ko-KR" sz="4000" dirty="0"/>
            </a:br>
            <a:r>
              <a:rPr lang="en-US" altLang="ko-KR" sz="4000" dirty="0"/>
              <a:t>and False DNS Security</a:t>
            </a:r>
            <a:br>
              <a:rPr lang="en-US" altLang="ko-KR" sz="4000" dirty="0"/>
            </a:br>
            <a:endParaRPr lang="ko-KR" altLang="en-US" sz="4800" b="1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22893" y="3738381"/>
            <a:ext cx="9546210" cy="1950864"/>
          </a:xfrm>
        </p:spPr>
        <p:txBody>
          <a:bodyPr>
            <a:normAutofit/>
          </a:bodyPr>
          <a:lstStyle/>
          <a:p>
            <a:r>
              <a:rPr lang="en-US" altLang="ko-KR" sz="1800" b="0" dirty="0">
                <a:solidFill>
                  <a:schemeClr val="bg2">
                    <a:lumMod val="25000"/>
                  </a:schemeClr>
                </a:solidFill>
              </a:rPr>
              <a:t>Casey </a:t>
            </a:r>
            <a:r>
              <a:rPr lang="en-US" altLang="ko-KR" sz="1800" b="0" dirty="0" err="1">
                <a:solidFill>
                  <a:schemeClr val="bg2">
                    <a:lumMod val="25000"/>
                  </a:schemeClr>
                </a:solidFill>
              </a:rPr>
              <a:t>Deccio</a:t>
            </a:r>
            <a:r>
              <a:rPr lang="en-US" altLang="ko-KR" sz="1800" b="0" dirty="0">
                <a:solidFill>
                  <a:schemeClr val="bg2">
                    <a:lumMod val="25000"/>
                  </a:schemeClr>
                </a:solidFill>
              </a:rPr>
              <a:t>, Alden Hilton, Michael Briggs, Trevin Avery, Robert Richardson</a:t>
            </a:r>
          </a:p>
          <a:p>
            <a:endParaRPr lang="en-US" altLang="ko-KR" sz="100" b="0" i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altLang="ko-KR" sz="1800" b="0" i="1" dirty="0">
                <a:solidFill>
                  <a:schemeClr val="bg2">
                    <a:lumMod val="25000"/>
                  </a:schemeClr>
                </a:solidFill>
              </a:rPr>
              <a:t>Brigham</a:t>
            </a:r>
            <a:r>
              <a:rPr lang="ko-KR" altLang="en-US" sz="1800" b="0" i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altLang="ko-KR" sz="1800" b="0" i="1" dirty="0">
                <a:solidFill>
                  <a:schemeClr val="bg2">
                    <a:lumMod val="25000"/>
                  </a:schemeClr>
                </a:solidFill>
              </a:rPr>
              <a:t>Young</a:t>
            </a:r>
            <a:r>
              <a:rPr lang="ko-KR" altLang="en-US" sz="1800" b="0" i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altLang="ko-KR" sz="1800" b="0" i="1" dirty="0">
                <a:solidFill>
                  <a:schemeClr val="bg2">
                    <a:lumMod val="25000"/>
                  </a:schemeClr>
                </a:solidFill>
              </a:rPr>
              <a:t>University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77209" y="4954536"/>
            <a:ext cx="68375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200" b="1" dirty="0">
                <a:latin typeface="Calibri (제목)"/>
              </a:rPr>
              <a:t>2021. 07. 15</a:t>
            </a:r>
          </a:p>
          <a:p>
            <a:pPr algn="ctr"/>
            <a:r>
              <a:rPr lang="en-US" altLang="ko-KR" sz="2200" b="1" dirty="0" err="1">
                <a:latin typeface="Calibri (제목)"/>
              </a:rPr>
              <a:t>Hyeonmin</a:t>
            </a:r>
            <a:r>
              <a:rPr lang="en-US" altLang="ko-KR" sz="2200" b="1" dirty="0">
                <a:latin typeface="Calibri (제목)"/>
              </a:rPr>
              <a:t> Lee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51484" y="3049701"/>
            <a:ext cx="36890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200" b="1" i="1" dirty="0">
                <a:latin typeface="Calibri (제목)"/>
              </a:rPr>
              <a:t>IMC 2020</a:t>
            </a:r>
            <a:endParaRPr lang="ko-KR" altLang="en-US" b="1" i="1" dirty="0">
              <a:latin typeface="Calibri (제목)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77209" y="5865889"/>
            <a:ext cx="6837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latin typeface="Calibri (제목)"/>
              </a:rPr>
              <a:t>hmlee@mmlab.snu.ac.kr</a:t>
            </a:r>
          </a:p>
          <a:p>
            <a:pPr algn="ctr"/>
            <a:r>
              <a:rPr lang="en-US" altLang="ko-KR" sz="1600" dirty="0">
                <a:latin typeface="Calibri (제목)"/>
              </a:rPr>
              <a:t>Network Convergence and Security Lab</a:t>
            </a:r>
          </a:p>
        </p:txBody>
      </p:sp>
    </p:spTree>
    <p:extLst>
      <p:ext uri="{BB962C8B-B14F-4D97-AF65-F5344CB8AC3E}">
        <p14:creationId xmlns:p14="http://schemas.microsoft.com/office/powerpoint/2010/main" val="3364155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How Prevalent is DSAV? – Experiment Setup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/>
              <a:t>Selecting target DNS servers</a:t>
            </a:r>
          </a:p>
          <a:p>
            <a:pPr lvl="1"/>
            <a:r>
              <a:rPr lang="en-US" altLang="ko-KR" sz="2000" dirty="0">
                <a:sym typeface="Wingdings" panose="05000000000000000000" pitchFamily="2" charset="2"/>
              </a:rPr>
              <a:t>Exploit </a:t>
            </a:r>
            <a:r>
              <a:rPr lang="en-US" altLang="ko-KR" sz="2000" i="1" dirty="0">
                <a:sym typeface="Wingdings" panose="05000000000000000000" pitchFamily="2" charset="2"/>
              </a:rPr>
              <a:t>DITL 2019</a:t>
            </a:r>
            <a:r>
              <a:rPr lang="en-US" altLang="ko-KR" sz="2000" dirty="0">
                <a:sym typeface="Wingdings" panose="05000000000000000000" pitchFamily="2" charset="2"/>
              </a:rPr>
              <a:t> dataset – 48 hours of DNS queries destined for the DNS root servers</a:t>
            </a:r>
          </a:p>
          <a:p>
            <a:pPr lvl="1"/>
            <a:r>
              <a:rPr lang="en-US" altLang="ko-KR" sz="2000" dirty="0">
                <a:sym typeface="Wingdings" panose="05000000000000000000" pitchFamily="2" charset="2"/>
              </a:rPr>
              <a:t>Extract source IPs (of DNS resolvers) from DNS queries in the dataset</a:t>
            </a:r>
          </a:p>
          <a:p>
            <a:pPr lvl="1"/>
            <a:r>
              <a:rPr lang="en-US" altLang="ko-KR" sz="2000" dirty="0">
                <a:sym typeface="Wingdings" panose="05000000000000000000" pitchFamily="2" charset="2"/>
              </a:rPr>
              <a:t>Consist of 11,204,889 IPv4 (in 53,992 </a:t>
            </a:r>
            <a:r>
              <a:rPr lang="en-US" altLang="ko-KR" sz="2000" dirty="0" err="1">
                <a:sym typeface="Wingdings" panose="05000000000000000000" pitchFamily="2" charset="2"/>
              </a:rPr>
              <a:t>ASes</a:t>
            </a:r>
            <a:r>
              <a:rPr lang="en-US" altLang="ko-KR" sz="2000" dirty="0">
                <a:sym typeface="Wingdings" panose="05000000000000000000" pitchFamily="2" charset="2"/>
              </a:rPr>
              <a:t>) and 784,777 IPv6 (in 7,904 </a:t>
            </a:r>
            <a:r>
              <a:rPr lang="en-US" altLang="ko-KR" sz="2000" dirty="0" err="1">
                <a:sym typeface="Wingdings" panose="05000000000000000000" pitchFamily="2" charset="2"/>
              </a:rPr>
              <a:t>ASes</a:t>
            </a:r>
            <a:r>
              <a:rPr lang="en-US" altLang="ko-KR" sz="2000" dirty="0">
                <a:sym typeface="Wingdings" panose="05000000000000000000" pitchFamily="2" charset="2"/>
              </a:rPr>
              <a:t>)</a:t>
            </a:r>
          </a:p>
          <a:p>
            <a:pPr lvl="1"/>
            <a:endParaRPr lang="en-US" altLang="ko-KR" sz="1200" dirty="0">
              <a:sym typeface="Wingdings" panose="05000000000000000000" pitchFamily="2" charset="2"/>
            </a:endParaRPr>
          </a:p>
          <a:p>
            <a:r>
              <a:rPr lang="en-US" altLang="ko-KR" sz="2400" dirty="0">
                <a:sym typeface="Wingdings" panose="05000000000000000000" pitchFamily="2" charset="2"/>
              </a:rPr>
              <a:t>Selecting spoofed sources</a:t>
            </a:r>
          </a:p>
          <a:p>
            <a:pPr lvl="1"/>
            <a:r>
              <a:rPr lang="en-US" altLang="ko-KR" sz="2000" dirty="0">
                <a:sym typeface="Wingdings" panose="05000000000000000000" pitchFamily="2" charset="2"/>
              </a:rPr>
              <a:t>Issued up to 101 DNS queries using spoofed sources for a target IP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Network Convergence &amp; Security Lab</a:t>
            </a:r>
            <a:endParaRPr lang="ko-KR" altLang="en-US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200005"/>
              </p:ext>
            </p:extLst>
          </p:nvPr>
        </p:nvGraphicFramePr>
        <p:xfrm>
          <a:off x="1570153" y="3897406"/>
          <a:ext cx="9380345" cy="23926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288787">
                  <a:extLst>
                    <a:ext uri="{9D8B030D-6E8A-4147-A177-3AD203B41FA5}">
                      <a16:colId xmlns:a16="http://schemas.microsoft.com/office/drawing/2014/main" val="3799705818"/>
                    </a:ext>
                  </a:extLst>
                </a:gridCol>
                <a:gridCol w="7091558">
                  <a:extLst>
                    <a:ext uri="{9D8B030D-6E8A-4147-A177-3AD203B41FA5}">
                      <a16:colId xmlns:a16="http://schemas.microsoft.com/office/drawing/2014/main" val="22668600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i="0" dirty="0"/>
                        <a:t>Same</a:t>
                      </a:r>
                      <a:r>
                        <a:rPr lang="en-US" altLang="ko-KR" b="1" i="0" baseline="0" dirty="0"/>
                        <a:t> prefix</a:t>
                      </a:r>
                      <a:endParaRPr lang="ko-KR" altLang="en-US" b="1" i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0" dirty="0"/>
                        <a:t>1 address from same /24 (IPv4) or /64</a:t>
                      </a:r>
                      <a:r>
                        <a:rPr lang="en-US" altLang="ko-KR" b="0" baseline="0" dirty="0"/>
                        <a:t> (IPv6) prefix containing a target IP</a:t>
                      </a:r>
                    </a:p>
                    <a:p>
                      <a:pPr latinLnBrk="1"/>
                      <a:r>
                        <a:rPr lang="en-US" altLang="ko-KR" b="0" baseline="0" dirty="0"/>
                        <a:t>(e.g., target resolver: 192.0.2.1 </a:t>
                      </a:r>
                      <a:r>
                        <a:rPr lang="en-US" altLang="ko-KR" b="0" baseline="0" dirty="0">
                          <a:sym typeface="Wingdings" panose="05000000000000000000" pitchFamily="2" charset="2"/>
                        </a:rPr>
                        <a:t> spoofed source: 192.0.2.21)</a:t>
                      </a:r>
                      <a:endParaRPr lang="ko-KR" altLang="en-US" b="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587282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i="0" dirty="0"/>
                        <a:t>Other prefix</a:t>
                      </a:r>
                      <a:endParaRPr lang="ko-KR" altLang="en-US" b="1" i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0" dirty="0"/>
                        <a:t>Up to 97</a:t>
                      </a:r>
                      <a:r>
                        <a:rPr lang="en-US" altLang="ko-KR" b="0" baseline="0" dirty="0"/>
                        <a:t> addresses from /24 or /64 prefixes announced by the same AS but not containing a target IP</a:t>
                      </a:r>
                      <a:endParaRPr lang="ko-KR" altLang="en-US" b="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170790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i="0" dirty="0"/>
                        <a:t>Private</a:t>
                      </a:r>
                      <a:endParaRPr lang="ko-KR" altLang="en-US" b="1" i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0" dirty="0"/>
                        <a:t>192.168.0.10 or fc00:10</a:t>
                      </a:r>
                      <a:endParaRPr lang="ko-KR" altLang="en-US" b="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68308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i="0" dirty="0"/>
                        <a:t>Destination-as-Source</a:t>
                      </a:r>
                      <a:endParaRPr lang="ko-KR" altLang="en-US" b="1" i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0" dirty="0"/>
                        <a:t>The</a:t>
                      </a:r>
                      <a:r>
                        <a:rPr lang="en-US" altLang="ko-KR" b="0" baseline="0" dirty="0"/>
                        <a:t> target IP itself</a:t>
                      </a:r>
                      <a:endParaRPr lang="ko-KR" altLang="en-US" b="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57850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i="0" dirty="0"/>
                        <a:t>Loopback</a:t>
                      </a:r>
                      <a:endParaRPr lang="ko-KR" altLang="en-US" b="1" i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0" dirty="0"/>
                        <a:t>127.0.0.1</a:t>
                      </a:r>
                      <a:r>
                        <a:rPr lang="en-US" altLang="ko-KR" b="0" baseline="0" dirty="0"/>
                        <a:t> or ::1</a:t>
                      </a:r>
                      <a:endParaRPr lang="ko-KR" altLang="en-US" b="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224272453"/>
                  </a:ext>
                </a:extLst>
              </a:tr>
            </a:tbl>
          </a:graphicData>
        </a:graphic>
      </p:graphicFrame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EE4C-9009-49CF-A3D7-0C1B03C04E4C}" type="slidenum">
              <a:rPr lang="ko-KR" altLang="en-US" smtClean="0"/>
              <a:pPr/>
              <a:t>10</a:t>
            </a:fld>
            <a:r>
              <a:rPr lang="ko-KR" altLang="en-US"/>
              <a:t> </a:t>
            </a:r>
            <a:r>
              <a:rPr lang="en-US" altLang="ko-KR"/>
              <a:t>/ 21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3617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Prevalent is DSAV? – Experiment Results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/>
              <a:t>The queries were issued between </a:t>
            </a:r>
            <a:r>
              <a:rPr lang="en-US" altLang="ko-KR" sz="2400" i="1" dirty="0"/>
              <a:t>Nov 6 ~ Dec 27, 2019</a:t>
            </a:r>
          </a:p>
          <a:p>
            <a:endParaRPr lang="en-US" altLang="ko-KR" sz="1050" dirty="0">
              <a:sym typeface="Wingdings" panose="05000000000000000000" pitchFamily="2" charset="2"/>
            </a:endParaRPr>
          </a:p>
          <a:p>
            <a:r>
              <a:rPr lang="en-US" altLang="ko-KR" sz="2400" dirty="0">
                <a:sym typeface="Wingdings" panose="05000000000000000000" pitchFamily="2" charset="2"/>
              </a:rPr>
              <a:t>Overall results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Network Convergence &amp; Security Lab</a:t>
            </a:r>
            <a:endParaRPr lang="ko-KR" altLang="en-US"/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829182"/>
            <a:ext cx="7462142" cy="2657749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8510241" y="2539254"/>
            <a:ext cx="319470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/>
              <a:t>Target Reachability</a:t>
            </a:r>
          </a:p>
          <a:p>
            <a:pPr marL="285750" indent="-285750">
              <a:buFontTx/>
              <a:buChar char="-"/>
            </a:pPr>
            <a:r>
              <a:rPr lang="en-US" altLang="ko-KR" sz="2000" b="1" dirty="0"/>
              <a:t>4.6% </a:t>
            </a:r>
            <a:r>
              <a:rPr lang="en-US" altLang="ko-KR" sz="2000" dirty="0"/>
              <a:t>of IPv4 </a:t>
            </a:r>
            <a:r>
              <a:rPr lang="en-US" altLang="ko-KR" sz="2000" dirty="0" err="1"/>
              <a:t>addr</a:t>
            </a:r>
            <a:r>
              <a:rPr lang="en-US" altLang="ko-KR" sz="2000" dirty="0"/>
              <a:t> and </a:t>
            </a:r>
            <a:r>
              <a:rPr lang="en-US" altLang="ko-KR" sz="2000" b="1" dirty="0"/>
              <a:t>6.2% </a:t>
            </a:r>
            <a:r>
              <a:rPr lang="en-US" altLang="ko-KR" sz="2000" dirty="0"/>
              <a:t>of IPv6 </a:t>
            </a:r>
            <a:r>
              <a:rPr lang="en-US" altLang="ko-KR" sz="2000" dirty="0" err="1"/>
              <a:t>addr</a:t>
            </a:r>
            <a:r>
              <a:rPr lang="en-US" altLang="ko-KR" sz="2000" dirty="0"/>
              <a:t> received query</a:t>
            </a:r>
          </a:p>
          <a:p>
            <a:pPr marL="285750" indent="-285750">
              <a:buFontTx/>
              <a:buChar char="-"/>
            </a:pPr>
            <a:r>
              <a:rPr lang="en-US" altLang="ko-KR" sz="2000" b="1" dirty="0"/>
              <a:t>49% </a:t>
            </a:r>
            <a:r>
              <a:rPr lang="en-US" altLang="ko-KR" sz="2000" dirty="0"/>
              <a:t>of IPv4 </a:t>
            </a:r>
            <a:r>
              <a:rPr lang="en-US" altLang="ko-KR" sz="2000" dirty="0" err="1"/>
              <a:t>ASes</a:t>
            </a:r>
            <a:r>
              <a:rPr lang="en-US" altLang="ko-KR" sz="2000" dirty="0"/>
              <a:t> and </a:t>
            </a:r>
            <a:r>
              <a:rPr lang="en-US" altLang="ko-KR" sz="2000" b="1" dirty="0"/>
              <a:t>50%</a:t>
            </a:r>
            <a:r>
              <a:rPr lang="en-US" altLang="ko-KR" sz="2000" dirty="0"/>
              <a:t> of IPv6 </a:t>
            </a:r>
            <a:r>
              <a:rPr lang="en-US" altLang="ko-KR" sz="2000" dirty="0" err="1"/>
              <a:t>ASes</a:t>
            </a:r>
            <a:r>
              <a:rPr lang="en-US" altLang="ko-KR" sz="2000" dirty="0"/>
              <a:t> received query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804747" y="3401119"/>
            <a:ext cx="7547517" cy="669073"/>
          </a:xfrm>
          <a:prstGeom prst="rect">
            <a:avLst/>
          </a:prstGeom>
          <a:solidFill>
            <a:srgbClr val="FF0000">
              <a:alpha val="10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8510241" y="4944258"/>
            <a:ext cx="34011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rgbClr val="FF0000"/>
                </a:solidFill>
              </a:rPr>
              <a:t>No DSAV,</a:t>
            </a:r>
          </a:p>
          <a:p>
            <a:r>
              <a:rPr lang="en-US" altLang="ko-KR" sz="2000" b="1" dirty="0">
                <a:solidFill>
                  <a:srgbClr val="FF0000"/>
                </a:solidFill>
              </a:rPr>
              <a:t>Vulnerable to spoofing attacks!</a:t>
            </a:r>
            <a:endParaRPr lang="ko-KR" altLang="en-US" sz="2000" b="1" dirty="0">
              <a:solidFill>
                <a:srgbClr val="FF0000"/>
              </a:solidFill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EE4C-9009-49CF-A3D7-0C1B03C04E4C}" type="slidenum">
              <a:rPr lang="ko-KR" altLang="en-US" smtClean="0"/>
              <a:pPr/>
              <a:t>11</a:t>
            </a:fld>
            <a:r>
              <a:rPr lang="ko-KR" altLang="en-US"/>
              <a:t> </a:t>
            </a:r>
            <a:r>
              <a:rPr lang="en-US" altLang="ko-KR"/>
              <a:t>/ 21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06051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Prevalent is DSAV? – Experiment Results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/>
              <a:t>The queries were issued between </a:t>
            </a:r>
            <a:r>
              <a:rPr lang="en-US" altLang="ko-KR" sz="2400" i="1" dirty="0"/>
              <a:t>Nov 6 ~ Dec 27, 2019</a:t>
            </a:r>
          </a:p>
          <a:p>
            <a:endParaRPr lang="en-US" altLang="ko-KR" sz="1050" dirty="0">
              <a:sym typeface="Wingdings" panose="05000000000000000000" pitchFamily="2" charset="2"/>
            </a:endParaRPr>
          </a:p>
          <a:p>
            <a:r>
              <a:rPr lang="en-US" altLang="ko-KR" sz="2400" dirty="0">
                <a:sym typeface="Wingdings" panose="05000000000000000000" pitchFamily="2" charset="2"/>
              </a:rPr>
              <a:t>Overall results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Network Convergence &amp; Security Lab</a:t>
            </a:r>
            <a:endParaRPr lang="ko-KR" altLang="en-US"/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829182"/>
            <a:ext cx="7462142" cy="2657749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8510241" y="2539254"/>
            <a:ext cx="319470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/>
              <a:t>Spoofing Effectiveness</a:t>
            </a:r>
          </a:p>
          <a:p>
            <a:pPr marL="285750" indent="-285750">
              <a:buFontTx/>
              <a:buChar char="-"/>
            </a:pPr>
            <a:r>
              <a:rPr lang="en-US" altLang="ko-KR" sz="2000" dirty="0"/>
              <a:t>Using </a:t>
            </a:r>
            <a:r>
              <a:rPr lang="en-US" altLang="ko-KR" sz="2000" b="1" dirty="0"/>
              <a:t>other</a:t>
            </a:r>
            <a:r>
              <a:rPr lang="en-US" altLang="ko-KR" sz="2000" dirty="0"/>
              <a:t> or </a:t>
            </a:r>
            <a:r>
              <a:rPr lang="en-US" altLang="ko-KR" sz="2000" b="1" dirty="0"/>
              <a:t>same prefix</a:t>
            </a:r>
            <a:r>
              <a:rPr lang="en-US" altLang="ko-KR" sz="2000" dirty="0"/>
              <a:t> show high infiltration rate</a:t>
            </a:r>
          </a:p>
          <a:p>
            <a:pPr marL="285750" indent="-285750">
              <a:buFontTx/>
              <a:buChar char="-"/>
            </a:pPr>
            <a:r>
              <a:rPr lang="en-US" altLang="ko-KR" sz="2000" b="1" dirty="0" err="1"/>
              <a:t>Dst</a:t>
            </a:r>
            <a:r>
              <a:rPr lang="en-US" altLang="ko-KR" sz="2000" b="1" dirty="0"/>
              <a:t>-as-</a:t>
            </a:r>
            <a:r>
              <a:rPr lang="en-US" altLang="ko-KR" sz="2000" b="1" dirty="0" err="1"/>
              <a:t>Src</a:t>
            </a:r>
            <a:r>
              <a:rPr lang="en-US" altLang="ko-KR" sz="2000" dirty="0"/>
              <a:t> shows high ratio for IPv6 targets</a:t>
            </a:r>
          </a:p>
          <a:p>
            <a:pPr marL="800100" lvl="1" indent="-342900">
              <a:buFont typeface="Wingdings" panose="05000000000000000000" pitchFamily="2" charset="2"/>
              <a:buChar char="à"/>
            </a:pPr>
            <a:r>
              <a:rPr lang="en-US" altLang="ko-KR" sz="2000" dirty="0"/>
              <a:t>Linux kernel drops IPv4 packets that use </a:t>
            </a:r>
            <a:r>
              <a:rPr lang="en-US" altLang="ko-KR" sz="2000" dirty="0" err="1"/>
              <a:t>Dst</a:t>
            </a:r>
            <a:r>
              <a:rPr lang="en-US" altLang="ko-KR" sz="2000" dirty="0"/>
              <a:t>-as-</a:t>
            </a:r>
            <a:r>
              <a:rPr lang="en-US" altLang="ko-KR" sz="2000" dirty="0" err="1"/>
              <a:t>Src</a:t>
            </a:r>
            <a:r>
              <a:rPr lang="en-US" altLang="ko-KR" sz="2000" dirty="0"/>
              <a:t>, but not for IPv6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2743200" y="4036734"/>
            <a:ext cx="5557142" cy="591022"/>
          </a:xfrm>
          <a:prstGeom prst="rect">
            <a:avLst/>
          </a:prstGeom>
          <a:solidFill>
            <a:srgbClr val="FF0000">
              <a:alpha val="10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5609063" y="4889921"/>
            <a:ext cx="2691279" cy="328850"/>
          </a:xfrm>
          <a:prstGeom prst="rect">
            <a:avLst/>
          </a:prstGeom>
          <a:solidFill>
            <a:srgbClr val="FF0000">
              <a:alpha val="10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EE4C-9009-49CF-A3D7-0C1B03C04E4C}" type="slidenum">
              <a:rPr lang="ko-KR" altLang="en-US" smtClean="0"/>
              <a:pPr/>
              <a:t>12</a:t>
            </a:fld>
            <a:r>
              <a:rPr lang="ko-KR" altLang="en-US"/>
              <a:t> </a:t>
            </a:r>
            <a:r>
              <a:rPr lang="en-US" altLang="ko-KR"/>
              <a:t>/ 21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909841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Prevalent is DSAV? – Experiment Results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>
                <a:sym typeface="Wingdings" panose="05000000000000000000" pitchFamily="2" charset="2"/>
              </a:rPr>
              <a:t>10 countries that show the high percentage of </a:t>
            </a:r>
            <a:r>
              <a:rPr lang="en-US" altLang="ko-KR" sz="2400" dirty="0" err="1">
                <a:sym typeface="Wingdings" panose="05000000000000000000" pitchFamily="2" charset="2"/>
              </a:rPr>
              <a:t>ASes</a:t>
            </a:r>
            <a:r>
              <a:rPr lang="en-US" altLang="ko-KR" sz="2400" dirty="0">
                <a:sym typeface="Wingdings" panose="05000000000000000000" pitchFamily="2" charset="2"/>
              </a:rPr>
              <a:t> accepting spoofed-source packets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Network Convergence &amp; Security Lab</a:t>
            </a:r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EE4C-9009-49CF-A3D7-0C1B03C04E4C}" type="slidenum">
              <a:rPr lang="ko-KR" altLang="en-US" smtClean="0"/>
              <a:pPr/>
              <a:t>13</a:t>
            </a:fld>
            <a:r>
              <a:rPr lang="ko-KR" altLang="en-US"/>
              <a:t> </a:t>
            </a:r>
            <a:r>
              <a:rPr lang="en-US" altLang="ko-KR"/>
              <a:t>/ 21</a:t>
            </a:r>
            <a:endParaRPr lang="ko-KR" alt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7435" y="2192607"/>
            <a:ext cx="5345494" cy="3693843"/>
          </a:xfrm>
          <a:prstGeom prst="rect">
            <a:avLst/>
          </a:prstGeom>
        </p:spPr>
      </p:pic>
      <p:sp>
        <p:nvSpPr>
          <p:cNvPr id="14" name="직사각형 13"/>
          <p:cNvSpPr/>
          <p:nvPr/>
        </p:nvSpPr>
        <p:spPr>
          <a:xfrm>
            <a:off x="5292090" y="2447964"/>
            <a:ext cx="1177290" cy="3427056"/>
          </a:xfrm>
          <a:prstGeom prst="rect">
            <a:avLst/>
          </a:prstGeom>
          <a:solidFill>
            <a:srgbClr val="FF0000">
              <a:alpha val="10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58033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DSAV Case Studies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>
                <a:sym typeface="Wingdings" panose="05000000000000000000" pitchFamily="2" charset="2"/>
              </a:rPr>
              <a:t>Attackers can easily get the knowledge that a network lacks DSAV</a:t>
            </a:r>
          </a:p>
          <a:p>
            <a:endParaRPr lang="en-US" altLang="ko-KR" dirty="0">
              <a:sym typeface="Wingdings" panose="05000000000000000000" pitchFamily="2" charset="2"/>
            </a:endParaRPr>
          </a:p>
          <a:p>
            <a:r>
              <a:rPr lang="en-US" altLang="ko-KR" dirty="0">
                <a:sym typeface="Wingdings" panose="05000000000000000000" pitchFamily="2" charset="2"/>
              </a:rPr>
              <a:t>How this can be used to survey or exploit vulnerabilities of internal systems?</a:t>
            </a:r>
            <a:endParaRPr lang="en-US" altLang="ko-KR" sz="2400" dirty="0">
              <a:sym typeface="Wingdings" panose="05000000000000000000" pitchFamily="2" charset="2"/>
            </a:endParaRPr>
          </a:p>
          <a:p>
            <a:pPr lvl="1"/>
            <a:r>
              <a:rPr lang="en-US" altLang="ko-KR" dirty="0">
                <a:sym typeface="Wingdings" panose="05000000000000000000" pitchFamily="2" charset="2"/>
              </a:rPr>
              <a:t>Closed resolvers</a:t>
            </a:r>
          </a:p>
          <a:p>
            <a:pPr lvl="1"/>
            <a:r>
              <a:rPr lang="en-US" altLang="ko-KR" dirty="0">
                <a:sym typeface="Wingdings" panose="05000000000000000000" pitchFamily="2" charset="2"/>
              </a:rPr>
              <a:t>Source port randomization</a:t>
            </a:r>
          </a:p>
          <a:p>
            <a:pPr lvl="1"/>
            <a:r>
              <a:rPr lang="en-US" altLang="ko-KR" dirty="0">
                <a:sym typeface="Wingdings" panose="05000000000000000000" pitchFamily="2" charset="2"/>
              </a:rPr>
              <a:t>OS identification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Network Convergence &amp; Security Lab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EE4C-9009-49CF-A3D7-0C1B03C04E4C}" type="slidenum">
              <a:rPr lang="ko-KR" altLang="en-US" smtClean="0"/>
              <a:pPr/>
              <a:t>14</a:t>
            </a:fld>
            <a:r>
              <a:rPr lang="ko-KR" altLang="en-US"/>
              <a:t> </a:t>
            </a:r>
            <a:r>
              <a:rPr lang="en-US" altLang="ko-KR"/>
              <a:t>/ 21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51272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DSAV Case Studies – Closed Resolvers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/>
              <a:t>For DNS resolvers that are reachable with spoofed-source queries, we send a </a:t>
            </a:r>
            <a:r>
              <a:rPr lang="en-US" altLang="ko-KR" sz="2400" b="1" dirty="0"/>
              <a:t>non-spoofed query (normal query)</a:t>
            </a:r>
            <a:r>
              <a:rPr lang="en-US" altLang="ko-KR" sz="2400" dirty="0"/>
              <a:t> to check whether they offer service to external networks</a:t>
            </a:r>
          </a:p>
          <a:p>
            <a:pPr lvl="1"/>
            <a:r>
              <a:rPr lang="en-US" altLang="ko-KR" sz="2000" b="1" dirty="0">
                <a:sym typeface="Wingdings" panose="05000000000000000000" pitchFamily="2" charset="2"/>
              </a:rPr>
              <a:t>Open</a:t>
            </a:r>
            <a:r>
              <a:rPr lang="en-US" altLang="ko-KR" sz="2000" dirty="0">
                <a:sym typeface="Wingdings" panose="05000000000000000000" pitchFamily="2" charset="2"/>
              </a:rPr>
              <a:t>: resolvers can be reached with the normal query</a:t>
            </a:r>
          </a:p>
          <a:p>
            <a:pPr lvl="1"/>
            <a:r>
              <a:rPr lang="en-US" altLang="ko-KR" sz="2000" b="1" dirty="0">
                <a:sym typeface="Wingdings" panose="05000000000000000000" pitchFamily="2" charset="2"/>
              </a:rPr>
              <a:t>Closed</a:t>
            </a:r>
            <a:r>
              <a:rPr lang="en-US" altLang="ko-KR" sz="2000" dirty="0">
                <a:sym typeface="Wingdings" panose="05000000000000000000" pitchFamily="2" charset="2"/>
              </a:rPr>
              <a:t>: resolvers cannot be reached with the normal query</a:t>
            </a:r>
          </a:p>
          <a:p>
            <a:pPr lvl="1"/>
            <a:endParaRPr lang="en-US" altLang="ko-KR" sz="2000" dirty="0">
              <a:sym typeface="Wingdings" panose="05000000000000000000" pitchFamily="2" charset="2"/>
            </a:endParaRPr>
          </a:p>
          <a:p>
            <a:r>
              <a:rPr lang="en-US" altLang="ko-KR" sz="2400" dirty="0">
                <a:sym typeface="Wingdings" panose="05000000000000000000" pitchFamily="2" charset="2"/>
              </a:rPr>
              <a:t>Results</a:t>
            </a:r>
          </a:p>
          <a:p>
            <a:pPr lvl="1"/>
            <a:r>
              <a:rPr lang="en-US" altLang="ko-KR" sz="2000" dirty="0">
                <a:sym typeface="Wingdings" panose="05000000000000000000" pitchFamily="2" charset="2"/>
              </a:rPr>
              <a:t>Open: 40% (of 519,447 reachable resolvers)</a:t>
            </a:r>
          </a:p>
          <a:p>
            <a:pPr lvl="1"/>
            <a:r>
              <a:rPr lang="en-US" altLang="ko-KR" sz="2000" dirty="0">
                <a:sym typeface="Wingdings" panose="05000000000000000000" pitchFamily="2" charset="2"/>
              </a:rPr>
              <a:t>Closed: 60%</a:t>
            </a:r>
          </a:p>
          <a:p>
            <a:pPr lvl="1"/>
            <a:r>
              <a:rPr lang="en-US" altLang="ko-KR" sz="2000" dirty="0">
                <a:sym typeface="Wingdings" panose="05000000000000000000" pitchFamily="2" charset="2"/>
              </a:rPr>
              <a:t>What’s the matter?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Network Convergence &amp; Security Lab</a:t>
            </a:r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561172" y="4939990"/>
            <a:ext cx="98706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altLang="ko-KR" sz="2000" dirty="0"/>
              <a:t>Closed resolvers in a network that lacks DSAV have little advantage over open resolvers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altLang="ko-KR" sz="2000" dirty="0"/>
              <a:t>Closed resolvers are thought, “</a:t>
            </a:r>
            <a:r>
              <a:rPr lang="en-US" altLang="ko-KR" sz="2000" b="1" dirty="0">
                <a:solidFill>
                  <a:srgbClr val="FF0000"/>
                </a:solidFill>
              </a:rPr>
              <a:t>falsely</a:t>
            </a:r>
            <a:r>
              <a:rPr lang="en-US" altLang="ko-KR" sz="2000" dirty="0"/>
              <a:t>”, to be limiting their query access to only trusted clients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EE4C-9009-49CF-A3D7-0C1B03C04E4C}" type="slidenum">
              <a:rPr lang="ko-KR" altLang="en-US" smtClean="0"/>
              <a:pPr/>
              <a:t>15</a:t>
            </a:fld>
            <a:r>
              <a:rPr lang="ko-KR" altLang="en-US"/>
              <a:t> </a:t>
            </a:r>
            <a:r>
              <a:rPr lang="en-US" altLang="ko-KR"/>
              <a:t>/ 21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432709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DSAV Case Studies – Source Port Randomization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/>
              <a:t>Investigate one of the most prominent DNS resolver vulnerabilities </a:t>
            </a:r>
            <a:r>
              <a:rPr lang="en-US" altLang="ko-KR" sz="2400" dirty="0">
                <a:sym typeface="Wingdings" panose="05000000000000000000" pitchFamily="2" charset="2"/>
              </a:rPr>
              <a:t> </a:t>
            </a:r>
            <a:r>
              <a:rPr lang="en-US" altLang="ko-KR" sz="2400" dirty="0"/>
              <a:t>Lack of source port randomization</a:t>
            </a:r>
          </a:p>
          <a:p>
            <a:r>
              <a:rPr lang="en-US" altLang="ko-KR" sz="2400" dirty="0"/>
              <a:t>Send </a:t>
            </a:r>
            <a:r>
              <a:rPr lang="en-US" altLang="ko-KR" sz="2400" b="1" dirty="0"/>
              <a:t>10 follow-up queries </a:t>
            </a:r>
            <a:r>
              <a:rPr lang="en-US" altLang="ko-KR" sz="2400" dirty="0"/>
              <a:t>to reachable destinations and check </a:t>
            </a:r>
            <a:r>
              <a:rPr lang="en-US" altLang="ko-KR" sz="2400" b="1" dirty="0"/>
              <a:t>port ranges </a:t>
            </a:r>
            <a:r>
              <a:rPr lang="en-US" altLang="ko-KR" sz="2400" dirty="0"/>
              <a:t>of DNS queries that contacted our authoritative </a:t>
            </a:r>
            <a:r>
              <a:rPr lang="en-US" altLang="ko-KR" sz="2400" dirty="0" err="1"/>
              <a:t>nameserver</a:t>
            </a:r>
            <a:endParaRPr lang="en-US" altLang="ko-KR" sz="2400" dirty="0"/>
          </a:p>
          <a:p>
            <a:endParaRPr lang="en-US" altLang="ko-KR" sz="2000" dirty="0">
              <a:sym typeface="Wingdings" panose="05000000000000000000" pitchFamily="2" charset="2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Network Convergence &amp; Security Lab</a:t>
            </a:r>
            <a:endParaRPr lang="ko-KR" altLang="en-US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7287" y="3397902"/>
            <a:ext cx="678096" cy="1139339"/>
          </a:xfrm>
          <a:prstGeom prst="rect">
            <a:avLst/>
          </a:prstGeom>
        </p:spPr>
      </p:pic>
      <p:sp>
        <p:nvSpPr>
          <p:cNvPr id="7" name="직사각형 6"/>
          <p:cNvSpPr/>
          <p:nvPr/>
        </p:nvSpPr>
        <p:spPr>
          <a:xfrm>
            <a:off x="1583470" y="3334219"/>
            <a:ext cx="4159405" cy="3010980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807982" y="3334219"/>
            <a:ext cx="2651863" cy="3010980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675276" y="3828691"/>
            <a:ext cx="879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/>
              <a:t>Client</a:t>
            </a:r>
            <a:endParaRPr lang="ko-KR" alt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1628079" y="2963039"/>
            <a:ext cx="4090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/>
              <a:t>Experiment Infrastructure (</a:t>
            </a:r>
            <a:r>
              <a:rPr lang="en-US" altLang="ko-KR" sz="2000" b="1" i="1" dirty="0"/>
              <a:t>No OSAV</a:t>
            </a:r>
            <a:r>
              <a:rPr lang="en-US" altLang="ko-KR" sz="2000" b="1" dirty="0"/>
              <a:t>)</a:t>
            </a:r>
            <a:endParaRPr lang="ko-KR" altLang="en-US" sz="2000" b="1" dirty="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4203" y="5127804"/>
            <a:ext cx="678096" cy="113933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521209" y="5513682"/>
            <a:ext cx="18102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/>
              <a:t>Authoritative </a:t>
            </a:r>
            <a:r>
              <a:rPr lang="en-US" altLang="ko-KR" sz="2000" dirty="0" err="1"/>
              <a:t>Nameserver</a:t>
            </a:r>
            <a:endParaRPr lang="en-US" altLang="ko-KR" sz="2000" dirty="0"/>
          </a:p>
        </p:txBody>
      </p:sp>
      <p:pic>
        <p:nvPicPr>
          <p:cNvPr id="14" name="그림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62773" y="4413566"/>
            <a:ext cx="678096" cy="1139339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8316319" y="5458413"/>
            <a:ext cx="15494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/>
              <a:t>Recursive</a:t>
            </a:r>
          </a:p>
          <a:p>
            <a:pPr algn="ctr"/>
            <a:r>
              <a:rPr lang="en-US" altLang="ko-KR" sz="2000" dirty="0"/>
              <a:t>Resolver (A)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605266" y="2976908"/>
            <a:ext cx="3006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/>
              <a:t>Target Network</a:t>
            </a:r>
            <a:endParaRPr lang="ko-KR" altLang="en-US" sz="2000" b="1" dirty="0"/>
          </a:p>
        </p:txBody>
      </p:sp>
      <p:pic>
        <p:nvPicPr>
          <p:cNvPr id="19" name="그림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2935" y="4123059"/>
            <a:ext cx="1269657" cy="1269657"/>
          </a:xfrm>
          <a:prstGeom prst="rect">
            <a:avLst/>
          </a:prstGeom>
        </p:spPr>
      </p:pic>
      <p:cxnSp>
        <p:nvCxnSpPr>
          <p:cNvPr id="20" name="직선 연결선 19"/>
          <p:cNvCxnSpPr/>
          <p:nvPr/>
        </p:nvCxnSpPr>
        <p:spPr>
          <a:xfrm flipH="1">
            <a:off x="3297972" y="3756359"/>
            <a:ext cx="4510010" cy="30212"/>
          </a:xfrm>
          <a:prstGeom prst="line">
            <a:avLst/>
          </a:prstGeom>
          <a:ln w="44450">
            <a:solidFill>
              <a:srgbClr val="FF0000"/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 flipH="1" flipV="1">
            <a:off x="7807982" y="3760314"/>
            <a:ext cx="802618" cy="903305"/>
          </a:xfrm>
          <a:prstGeom prst="line">
            <a:avLst/>
          </a:prstGeom>
          <a:ln w="44450">
            <a:solidFill>
              <a:srgbClr val="FF0000"/>
            </a:solidFill>
            <a:prstDash val="solid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1"/>
          <p:cNvCxnSpPr/>
          <p:nvPr/>
        </p:nvCxnSpPr>
        <p:spPr>
          <a:xfrm flipV="1">
            <a:off x="3938234" y="5351790"/>
            <a:ext cx="4639048" cy="51129"/>
          </a:xfrm>
          <a:prstGeom prst="line">
            <a:avLst/>
          </a:prstGeom>
          <a:ln w="44450">
            <a:solidFill>
              <a:srgbClr val="FF0000"/>
            </a:solidFill>
            <a:prstDash val="solid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/>
        </p:nvCxnSpPr>
        <p:spPr>
          <a:xfrm flipH="1">
            <a:off x="3297972" y="3632229"/>
            <a:ext cx="4510010" cy="30212"/>
          </a:xfrm>
          <a:prstGeom prst="line">
            <a:avLst/>
          </a:prstGeom>
          <a:ln w="44450">
            <a:solidFill>
              <a:srgbClr val="FF0000"/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/>
          <p:cNvCxnSpPr/>
          <p:nvPr/>
        </p:nvCxnSpPr>
        <p:spPr>
          <a:xfrm flipH="1">
            <a:off x="3305404" y="4107953"/>
            <a:ext cx="4510010" cy="30212"/>
          </a:xfrm>
          <a:prstGeom prst="line">
            <a:avLst/>
          </a:prstGeom>
          <a:ln w="44450">
            <a:solidFill>
              <a:srgbClr val="FF0000"/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/>
          <p:cNvCxnSpPr/>
          <p:nvPr/>
        </p:nvCxnSpPr>
        <p:spPr>
          <a:xfrm flipH="1" flipV="1">
            <a:off x="7797100" y="3626335"/>
            <a:ext cx="802618" cy="903305"/>
          </a:xfrm>
          <a:prstGeom prst="line">
            <a:avLst/>
          </a:prstGeom>
          <a:ln w="44450">
            <a:solidFill>
              <a:srgbClr val="FF0000"/>
            </a:solidFill>
            <a:prstDash val="solid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/>
          <p:cNvCxnSpPr/>
          <p:nvPr/>
        </p:nvCxnSpPr>
        <p:spPr>
          <a:xfrm flipH="1" flipV="1">
            <a:off x="7806257" y="4093700"/>
            <a:ext cx="802618" cy="903305"/>
          </a:xfrm>
          <a:prstGeom prst="line">
            <a:avLst/>
          </a:prstGeom>
          <a:ln w="44450">
            <a:solidFill>
              <a:srgbClr val="FF0000"/>
            </a:solidFill>
            <a:prstDash val="solid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 rot="5400000">
            <a:off x="4743436" y="3808945"/>
            <a:ext cx="414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/>
              <a:t>…</a:t>
            </a:r>
            <a:endParaRPr lang="ko-KR" altLang="en-US" b="1" dirty="0"/>
          </a:p>
        </p:txBody>
      </p:sp>
      <p:cxnSp>
        <p:nvCxnSpPr>
          <p:cNvPr id="29" name="직선 연결선 28"/>
          <p:cNvCxnSpPr/>
          <p:nvPr/>
        </p:nvCxnSpPr>
        <p:spPr>
          <a:xfrm flipV="1">
            <a:off x="3928941" y="5213541"/>
            <a:ext cx="4639048" cy="51129"/>
          </a:xfrm>
          <a:prstGeom prst="line">
            <a:avLst/>
          </a:prstGeom>
          <a:ln w="44450">
            <a:solidFill>
              <a:srgbClr val="FF0000"/>
            </a:solidFill>
            <a:prstDash val="solid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/>
          <p:cNvCxnSpPr/>
          <p:nvPr/>
        </p:nvCxnSpPr>
        <p:spPr>
          <a:xfrm flipV="1">
            <a:off x="3916199" y="5657749"/>
            <a:ext cx="4639048" cy="51129"/>
          </a:xfrm>
          <a:prstGeom prst="line">
            <a:avLst/>
          </a:prstGeom>
          <a:ln w="44450">
            <a:solidFill>
              <a:srgbClr val="FF0000"/>
            </a:solidFill>
            <a:prstDash val="solid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 rot="5400000">
            <a:off x="4738886" y="5387437"/>
            <a:ext cx="414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/>
              <a:t>…</a:t>
            </a:r>
            <a:endParaRPr lang="ko-KR" alt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4234236" y="5672287"/>
            <a:ext cx="17061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&lt; DNS query &gt;</a:t>
            </a:r>
          </a:p>
          <a:p>
            <a:r>
              <a:rPr lang="en-US" altLang="ko-KR" b="1" dirty="0"/>
              <a:t>Port: 10800</a:t>
            </a:r>
            <a:endParaRPr lang="ko-KR" altLang="en-US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4232736" y="4644068"/>
            <a:ext cx="17061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&lt; DNS query &gt;</a:t>
            </a:r>
          </a:p>
          <a:p>
            <a:r>
              <a:rPr lang="en-US" altLang="ko-KR" b="1" dirty="0"/>
              <a:t>Port: 5050</a:t>
            </a:r>
            <a:endParaRPr lang="ko-KR" altLang="en-US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1863834" y="4776137"/>
            <a:ext cx="1650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/>
              <a:t>Port range of A?</a:t>
            </a:r>
          </a:p>
          <a:p>
            <a:r>
              <a:rPr lang="en-US" altLang="ko-KR" b="1" dirty="0"/>
              <a:t>5050~10800!</a:t>
            </a:r>
            <a:endParaRPr lang="ko-KR" altLang="en-US" b="1" dirty="0"/>
          </a:p>
        </p:txBody>
      </p:sp>
      <p:sp>
        <p:nvSpPr>
          <p:cNvPr id="36" name="슬라이드 번호 개체 틀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EE4C-9009-49CF-A3D7-0C1B03C04E4C}" type="slidenum">
              <a:rPr lang="ko-KR" altLang="en-US" smtClean="0"/>
              <a:pPr/>
              <a:t>16</a:t>
            </a:fld>
            <a:r>
              <a:rPr lang="ko-KR" altLang="en-US"/>
              <a:t> </a:t>
            </a:r>
            <a:r>
              <a:rPr lang="en-US" altLang="ko-KR"/>
              <a:t>/ 21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651831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DSAV Case Studies – Source Port Randomization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>
                <a:sym typeface="Wingdings" panose="05000000000000000000" pitchFamily="2" charset="2"/>
              </a:rPr>
              <a:t>The below plot shows the frequency distribution of source port ranges used by resolvers</a:t>
            </a:r>
          </a:p>
          <a:p>
            <a:pPr lvl="1"/>
            <a:r>
              <a:rPr lang="en-US" altLang="ko-KR" sz="2000" dirty="0">
                <a:sym typeface="Wingdings" panose="05000000000000000000" pitchFamily="2" charset="2"/>
              </a:rPr>
              <a:t>Ranges between 0 and 65,535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Network Convergence &amp; Security Lab</a:t>
            </a:r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327863" y="5400708"/>
            <a:ext cx="1002593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/>
              <a:t>Zero source port randomization </a:t>
            </a:r>
            <a:r>
              <a:rPr lang="en-US" altLang="ko-KR" sz="2000" b="1" dirty="0">
                <a:sym typeface="Wingdings" panose="05000000000000000000" pitchFamily="2" charset="2"/>
              </a:rPr>
              <a:t> </a:t>
            </a:r>
            <a:r>
              <a:rPr lang="en-US" altLang="ko-KR" sz="2000" dirty="0"/>
              <a:t>More than 0.01% of resolvers (6% of all </a:t>
            </a:r>
            <a:r>
              <a:rPr lang="en-US" altLang="ko-KR" sz="2000" dirty="0" err="1"/>
              <a:t>ASes</a:t>
            </a:r>
            <a:r>
              <a:rPr lang="en-US" altLang="ko-KR" sz="2000" dirty="0"/>
              <a:t>)</a:t>
            </a:r>
          </a:p>
          <a:p>
            <a:pPr marL="342900" indent="-342900">
              <a:buFontTx/>
              <a:buChar char="-"/>
            </a:pPr>
            <a:r>
              <a:rPr lang="en-US" altLang="ko-KR" sz="1900" dirty="0"/>
              <a:t>More vulnerable to attacks such as DNS cache poisoning</a:t>
            </a:r>
          </a:p>
          <a:p>
            <a:pPr marL="342900" indent="-342900">
              <a:buFontTx/>
              <a:buChar char="-"/>
            </a:pPr>
            <a:r>
              <a:rPr lang="en-US" altLang="ko-KR" sz="1900" dirty="0"/>
              <a:t>Reasons? old software and improper configuration (most common ports: 53)</a:t>
            </a:r>
          </a:p>
        </p:txBody>
      </p:sp>
      <p:grpSp>
        <p:nvGrpSpPr>
          <p:cNvPr id="9" name="그룹 8"/>
          <p:cNvGrpSpPr/>
          <p:nvPr/>
        </p:nvGrpSpPr>
        <p:grpSpPr>
          <a:xfrm>
            <a:off x="1628079" y="2535015"/>
            <a:ext cx="8498738" cy="2748656"/>
            <a:chOff x="1628079" y="2579619"/>
            <a:chExt cx="8498738" cy="2748656"/>
          </a:xfrm>
        </p:grpSpPr>
        <p:pic>
          <p:nvPicPr>
            <p:cNvPr id="5" name="그림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65182" y="2579619"/>
              <a:ext cx="8061635" cy="2458025"/>
            </a:xfrm>
            <a:prstGeom prst="rect">
              <a:avLst/>
            </a:prstGeom>
          </p:spPr>
        </p:pic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662718" y="5105787"/>
              <a:ext cx="3265799" cy="222488"/>
            </a:xfrm>
            <a:prstGeom prst="rect">
              <a:avLst/>
            </a:prstGeom>
          </p:spPr>
        </p:pic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628079" y="2757238"/>
              <a:ext cx="381348" cy="2321250"/>
            </a:xfrm>
            <a:prstGeom prst="rect">
              <a:avLst/>
            </a:prstGeom>
          </p:spPr>
        </p:pic>
      </p:grpSp>
      <p:cxnSp>
        <p:nvCxnSpPr>
          <p:cNvPr id="12" name="직선 화살표 연결선 11"/>
          <p:cNvCxnSpPr/>
          <p:nvPr/>
        </p:nvCxnSpPr>
        <p:spPr>
          <a:xfrm flipV="1">
            <a:off x="2446530" y="4935404"/>
            <a:ext cx="608904" cy="562147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슬라이드 번호 개체 틀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EE4C-9009-49CF-A3D7-0C1B03C04E4C}" type="slidenum">
              <a:rPr lang="ko-KR" altLang="en-US" smtClean="0"/>
              <a:pPr/>
              <a:t>17</a:t>
            </a:fld>
            <a:r>
              <a:rPr lang="ko-KR" altLang="en-US"/>
              <a:t> </a:t>
            </a:r>
            <a:r>
              <a:rPr lang="en-US" altLang="ko-KR"/>
              <a:t>/ 21</a:t>
            </a:r>
            <a:endParaRPr lang="ko-KR" altLang="en-US" dirty="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62249" y="2699755"/>
            <a:ext cx="1239294" cy="595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9586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DSAV Case Studies – OS Identification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/>
              <a:t>How internal systems might be surveyed to identify</a:t>
            </a:r>
            <a:r>
              <a:rPr lang="ko-KR" altLang="en-US" sz="2400" dirty="0"/>
              <a:t> </a:t>
            </a:r>
            <a:r>
              <a:rPr lang="en-US" altLang="ko-KR" sz="2400" dirty="0"/>
              <a:t>OS?</a:t>
            </a:r>
            <a:endParaRPr lang="en-US" altLang="ko-KR" sz="1600" dirty="0">
              <a:sym typeface="Wingdings" panose="05000000000000000000" pitchFamily="2" charset="2"/>
            </a:endParaRPr>
          </a:p>
          <a:p>
            <a:r>
              <a:rPr lang="en-US" altLang="ko-KR" sz="2400" dirty="0"/>
              <a:t>Apply 2 methods</a:t>
            </a:r>
          </a:p>
          <a:p>
            <a:pPr lvl="1"/>
            <a:r>
              <a:rPr lang="en-US" altLang="ko-KR" sz="2000" dirty="0"/>
              <a:t>The p0f software </a:t>
            </a:r>
            <a:r>
              <a:rPr lang="en-US" altLang="ko-KR" sz="2000" dirty="0">
                <a:sym typeface="Wingdings" panose="05000000000000000000" pitchFamily="2" charset="2"/>
              </a:rPr>
              <a:t></a:t>
            </a:r>
            <a:r>
              <a:rPr lang="en-US" altLang="ko-KR" sz="2000" dirty="0"/>
              <a:t> fingerprinting tool; </a:t>
            </a:r>
            <a:r>
              <a:rPr lang="en-US" altLang="ko-KR" sz="2000" i="1" dirty="0"/>
              <a:t>but </a:t>
            </a:r>
            <a:r>
              <a:rPr lang="en-US" altLang="ko-KR" sz="2000" i="1" dirty="0">
                <a:sym typeface="Wingdings" panose="05000000000000000000" pitchFamily="2" charset="2"/>
              </a:rPr>
              <a:t>o</a:t>
            </a:r>
            <a:r>
              <a:rPr lang="en-US" altLang="ko-KR" sz="2000" i="1" dirty="0"/>
              <a:t>nly categorize 10% of resolvers</a:t>
            </a:r>
          </a:p>
          <a:p>
            <a:pPr lvl="1"/>
            <a:r>
              <a:rPr lang="en-US" altLang="ko-KR" sz="2000" dirty="0"/>
              <a:t>Investigating observed source port range </a:t>
            </a:r>
            <a:r>
              <a:rPr lang="en-US" altLang="ko-KR" sz="2000" dirty="0">
                <a:sym typeface="Wingdings" panose="05000000000000000000" pitchFamily="2" charset="2"/>
              </a:rPr>
              <a:t></a:t>
            </a:r>
            <a:r>
              <a:rPr lang="en-US" altLang="ko-KR" sz="2000" dirty="0"/>
              <a:t> Port pools used by DNS resolver software are </a:t>
            </a:r>
            <a:r>
              <a:rPr lang="en-US" altLang="ko-KR" sz="2000" b="1" dirty="0"/>
              <a:t>specific to OS</a:t>
            </a:r>
          </a:p>
          <a:p>
            <a:pPr lvl="1"/>
            <a:endParaRPr lang="en-US" altLang="ko-KR" sz="800" dirty="0"/>
          </a:p>
          <a:p>
            <a:endParaRPr lang="en-US" altLang="ko-KR" sz="2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Network Convergence &amp; Security Lab</a:t>
            </a:r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2230244" y="3796935"/>
            <a:ext cx="75066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dirty="0"/>
              <a:t>Can we specify the OS of resolvers </a:t>
            </a:r>
          </a:p>
          <a:p>
            <a:pPr algn="ctr"/>
            <a:r>
              <a:rPr lang="en-US" altLang="ko-KR" sz="2400" dirty="0"/>
              <a:t>using the range of 10 randomly-selected ports?</a:t>
            </a:r>
            <a:endParaRPr lang="en-US" altLang="ko-KR" sz="2000" dirty="0"/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EE4C-9009-49CF-A3D7-0C1B03C04E4C}" type="slidenum">
              <a:rPr lang="ko-KR" altLang="en-US" smtClean="0"/>
              <a:pPr/>
              <a:t>18</a:t>
            </a:fld>
            <a:r>
              <a:rPr lang="ko-KR" altLang="en-US"/>
              <a:t> </a:t>
            </a:r>
            <a:r>
              <a:rPr lang="en-US" altLang="ko-KR"/>
              <a:t>/ 21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216358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DSAV Case Studies – OS Identification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/>
              <a:t>Can we specify the OS of resolvers using the range of 10 randomly-selected ports? </a:t>
            </a:r>
            <a:endParaRPr lang="en-US" altLang="ko-KR" sz="2000" dirty="0"/>
          </a:p>
          <a:p>
            <a:pPr marL="457200" lvl="1" indent="0">
              <a:buNone/>
            </a:pPr>
            <a:endParaRPr lang="en-US" altLang="ko-KR" sz="100" dirty="0"/>
          </a:p>
          <a:p>
            <a:r>
              <a:rPr lang="en-US" altLang="ko-KR" sz="2400" dirty="0"/>
              <a:t>Lab experiment</a:t>
            </a:r>
          </a:p>
          <a:p>
            <a:pPr lvl="1"/>
            <a:r>
              <a:rPr lang="en-US" altLang="ko-KR" sz="2000" dirty="0"/>
              <a:t>The probability distribution of range for a given pool size can be modeled </a:t>
            </a:r>
            <a:r>
              <a:rPr lang="en-US" altLang="ko-KR" sz="2000" dirty="0">
                <a:sym typeface="Wingdings" panose="05000000000000000000" pitchFamily="2" charset="2"/>
              </a:rPr>
              <a:t></a:t>
            </a:r>
            <a:r>
              <a:rPr lang="en-US" altLang="ko-KR" sz="2000" dirty="0"/>
              <a:t> </a:t>
            </a:r>
            <a:r>
              <a:rPr lang="en-US" altLang="ko-KR" sz="2000" i="1" dirty="0"/>
              <a:t>Beta distribution </a:t>
            </a:r>
            <a:r>
              <a:rPr lang="en-US" altLang="ko-KR" sz="2000" dirty="0"/>
              <a:t>(how likely it is that a given observed range comes from a pool of a given size)</a:t>
            </a:r>
          </a:p>
          <a:p>
            <a:pPr lvl="1"/>
            <a:r>
              <a:rPr lang="en-US" altLang="ko-KR" sz="2000" dirty="0"/>
              <a:t>Issued 1,000 sets of 10 queries to (FreeBSD &amp; Linux – BIND / Windows Server – Windows DNS)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Network Convergence &amp; Security Lab</a:t>
            </a:r>
            <a:endParaRPr lang="ko-KR" altLang="en-US"/>
          </a:p>
        </p:txBody>
      </p:sp>
      <p:grpSp>
        <p:nvGrpSpPr>
          <p:cNvPr id="10" name="그룹 9"/>
          <p:cNvGrpSpPr/>
          <p:nvPr/>
        </p:nvGrpSpPr>
        <p:grpSpPr>
          <a:xfrm>
            <a:off x="2107576" y="3385496"/>
            <a:ext cx="7708457" cy="2494492"/>
            <a:chOff x="2107576" y="3641973"/>
            <a:chExt cx="7708457" cy="2494492"/>
          </a:xfrm>
        </p:grpSpPr>
        <p:grpSp>
          <p:nvGrpSpPr>
            <p:cNvPr id="6" name="그룹 5"/>
            <p:cNvGrpSpPr/>
            <p:nvPr/>
          </p:nvGrpSpPr>
          <p:grpSpPr>
            <a:xfrm>
              <a:off x="2107576" y="3641973"/>
              <a:ext cx="7708457" cy="2494492"/>
              <a:chOff x="1984915" y="3909600"/>
              <a:chExt cx="7708457" cy="2494492"/>
            </a:xfrm>
          </p:grpSpPr>
          <p:pic>
            <p:nvPicPr>
              <p:cNvPr id="5" name="그림 4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98628" y="3909600"/>
                <a:ext cx="7194744" cy="2245061"/>
              </a:xfrm>
              <a:prstGeom prst="rect">
                <a:avLst/>
              </a:prstGeom>
            </p:spPr>
          </p:pic>
          <p:pic>
            <p:nvPicPr>
              <p:cNvPr id="7" name="그림 6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84915" y="3960714"/>
                <a:ext cx="381348" cy="2321250"/>
              </a:xfrm>
              <a:prstGeom prst="rect">
                <a:avLst/>
              </a:prstGeom>
            </p:spPr>
          </p:pic>
          <p:pic>
            <p:nvPicPr>
              <p:cNvPr id="8" name="그림 7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328182" y="6181604"/>
                <a:ext cx="3265799" cy="222488"/>
              </a:xfrm>
              <a:prstGeom prst="rect">
                <a:avLst/>
              </a:prstGeom>
            </p:spPr>
          </p:pic>
        </p:grpSp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025009" y="3814982"/>
              <a:ext cx="2565040" cy="655670"/>
            </a:xfrm>
            <a:prstGeom prst="rect">
              <a:avLst/>
            </a:prstGeom>
          </p:spPr>
        </p:pic>
      </p:grpSp>
      <p:sp>
        <p:nvSpPr>
          <p:cNvPr id="11" name="TextBox 10"/>
          <p:cNvSpPr txBox="1"/>
          <p:nvPr/>
        </p:nvSpPr>
        <p:spPr>
          <a:xfrm>
            <a:off x="2220951" y="6008926"/>
            <a:ext cx="77612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à"/>
            </a:pPr>
            <a:r>
              <a:rPr lang="en-US" altLang="ko-KR" sz="2000" b="1" dirty="0"/>
              <a:t>Tight fit between the histogram and the theoretical Beta curve!</a:t>
            </a:r>
            <a:endParaRPr lang="ko-KR" altLang="en-US" sz="2000" b="1" dirty="0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EE4C-9009-49CF-A3D7-0C1B03C04E4C}" type="slidenum">
              <a:rPr lang="ko-KR" altLang="en-US" smtClean="0"/>
              <a:pPr/>
              <a:t>19</a:t>
            </a:fld>
            <a:r>
              <a:rPr lang="ko-KR" altLang="en-US"/>
              <a:t> </a:t>
            </a:r>
            <a:r>
              <a:rPr lang="en-US" altLang="ko-KR"/>
              <a:t>/ 21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45736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Outline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/>
              <a:t>Introduction &amp; Background</a:t>
            </a:r>
          </a:p>
          <a:p>
            <a:pPr lvl="1"/>
            <a:r>
              <a:rPr lang="en-US" altLang="ko-KR" sz="2000" dirty="0"/>
              <a:t>Source Spoofing</a:t>
            </a:r>
          </a:p>
          <a:p>
            <a:pPr lvl="1"/>
            <a:r>
              <a:rPr lang="en-US" altLang="ko-KR" sz="2000" dirty="0"/>
              <a:t>Source Address Validation (SAV)</a:t>
            </a:r>
          </a:p>
          <a:p>
            <a:pPr lvl="1">
              <a:buFontTx/>
              <a:buChar char="-"/>
            </a:pPr>
            <a:endParaRPr lang="en-US" altLang="ko-KR" sz="1100" dirty="0"/>
          </a:p>
          <a:p>
            <a:r>
              <a:rPr lang="en-US" altLang="ko-KR" sz="2400" dirty="0"/>
              <a:t>Measuring (D)SAV using DNS</a:t>
            </a:r>
          </a:p>
          <a:p>
            <a:pPr lvl="1"/>
            <a:r>
              <a:rPr lang="en-US" altLang="ko-KR" sz="2000" dirty="0"/>
              <a:t>Experiment Setup</a:t>
            </a:r>
          </a:p>
          <a:p>
            <a:pPr lvl="1"/>
            <a:r>
              <a:rPr lang="en-US" altLang="ko-KR" sz="2000" dirty="0"/>
              <a:t>Experiment Results</a:t>
            </a:r>
          </a:p>
          <a:p>
            <a:pPr lvl="1"/>
            <a:endParaRPr lang="en-US" altLang="ko-KR" sz="1100" dirty="0"/>
          </a:p>
          <a:p>
            <a:r>
              <a:rPr lang="en-US" altLang="ko-KR" sz="2400" dirty="0"/>
              <a:t>Case Studies: Vulnerabilities Behind Closed Doors</a:t>
            </a:r>
          </a:p>
          <a:p>
            <a:pPr lvl="1"/>
            <a:r>
              <a:rPr lang="en-US" altLang="ko-KR" sz="2000" dirty="0"/>
              <a:t>Source Port Randomization</a:t>
            </a:r>
          </a:p>
          <a:p>
            <a:pPr lvl="1"/>
            <a:r>
              <a:rPr lang="en-US" altLang="ko-KR" sz="2000" dirty="0"/>
              <a:t>OS Identification</a:t>
            </a:r>
          </a:p>
          <a:p>
            <a:pPr lvl="1"/>
            <a:endParaRPr lang="en-US" altLang="ko-KR" sz="1100" dirty="0"/>
          </a:p>
          <a:p>
            <a:r>
              <a:rPr lang="en-US" altLang="ko-KR" sz="2400" dirty="0"/>
              <a:t>Conclusion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Network Convergence &amp; Security Lab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EE4C-9009-49CF-A3D7-0C1B03C04E4C}" type="slidenum">
              <a:rPr lang="ko-KR" altLang="en-US" smtClean="0"/>
              <a:pPr/>
              <a:t>2</a:t>
            </a:fld>
            <a:r>
              <a:rPr lang="ko-KR" altLang="en-US"/>
              <a:t> </a:t>
            </a:r>
            <a:r>
              <a:rPr lang="en-US" altLang="ko-KR"/>
              <a:t>/ 21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333484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DSAV Case Studies – OS Identification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sz="2400" dirty="0"/>
              <a:t>Now, apply to the target resolver data</a:t>
            </a:r>
          </a:p>
          <a:p>
            <a:endParaRPr lang="en-US" altLang="ko-KR" sz="2000" dirty="0">
              <a:sym typeface="Wingdings" panose="05000000000000000000" pitchFamily="2" charset="2"/>
            </a:endParaRPr>
          </a:p>
          <a:p>
            <a:endParaRPr lang="en-US" altLang="ko-KR" sz="2000" dirty="0">
              <a:sym typeface="Wingdings" panose="05000000000000000000" pitchFamily="2" charset="2"/>
            </a:endParaRPr>
          </a:p>
          <a:p>
            <a:endParaRPr lang="en-US" altLang="ko-KR" sz="2000" dirty="0">
              <a:sym typeface="Wingdings" panose="05000000000000000000" pitchFamily="2" charset="2"/>
            </a:endParaRPr>
          </a:p>
          <a:p>
            <a:endParaRPr lang="en-US" altLang="ko-KR" sz="2000" dirty="0">
              <a:sym typeface="Wingdings" panose="05000000000000000000" pitchFamily="2" charset="2"/>
            </a:endParaRPr>
          </a:p>
          <a:p>
            <a:endParaRPr lang="en-US" altLang="ko-KR" sz="2000" dirty="0">
              <a:sym typeface="Wingdings" panose="05000000000000000000" pitchFamily="2" charset="2"/>
            </a:endParaRPr>
          </a:p>
          <a:p>
            <a:endParaRPr lang="en-US" altLang="ko-KR" sz="2000" dirty="0">
              <a:sym typeface="Wingdings" panose="05000000000000000000" pitchFamily="2" charset="2"/>
            </a:endParaRPr>
          </a:p>
          <a:p>
            <a:endParaRPr lang="en-US" altLang="ko-KR" sz="3600" dirty="0">
              <a:sym typeface="Wingdings" panose="05000000000000000000" pitchFamily="2" charset="2"/>
            </a:endParaRPr>
          </a:p>
          <a:p>
            <a:endParaRPr lang="en-US" altLang="ko-KR" sz="2000" dirty="0">
              <a:sym typeface="Wingdings" panose="05000000000000000000" pitchFamily="2" charset="2"/>
            </a:endParaRPr>
          </a:p>
          <a:p>
            <a:r>
              <a:rPr lang="en-US" altLang="ko-KR" sz="2400" dirty="0">
                <a:sym typeface="Wingdings" panose="05000000000000000000" pitchFamily="2" charset="2"/>
              </a:rPr>
              <a:t>Cross-validation with p0f tools</a:t>
            </a:r>
          </a:p>
          <a:p>
            <a:pPr lvl="1"/>
            <a:r>
              <a:rPr lang="en-US" altLang="ko-KR" sz="2000" dirty="0">
                <a:sym typeface="Wingdings" panose="05000000000000000000" pitchFamily="2" charset="2"/>
              </a:rPr>
              <a:t>89% of resolvers identified as Windows are validated by p0f</a:t>
            </a:r>
          </a:p>
          <a:p>
            <a:pPr lvl="1"/>
            <a:r>
              <a:rPr lang="en-US" altLang="ko-KR" sz="2000" dirty="0">
                <a:sym typeface="Wingdings" panose="05000000000000000000" pitchFamily="2" charset="2"/>
              </a:rPr>
              <a:t>But p0f do not cover FreeBSD or Linux very much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Network Convergence &amp; Security Lab</a:t>
            </a:r>
            <a:endParaRPr lang="ko-KR" altLang="en-US"/>
          </a:p>
        </p:txBody>
      </p:sp>
      <p:grpSp>
        <p:nvGrpSpPr>
          <p:cNvPr id="10" name="그룹 9"/>
          <p:cNvGrpSpPr/>
          <p:nvPr/>
        </p:nvGrpSpPr>
        <p:grpSpPr>
          <a:xfrm>
            <a:off x="1148574" y="2009351"/>
            <a:ext cx="10346653" cy="2780574"/>
            <a:chOff x="1170876" y="2009351"/>
            <a:chExt cx="10346653" cy="2780574"/>
          </a:xfrm>
        </p:grpSpPr>
        <p:grpSp>
          <p:nvGrpSpPr>
            <p:cNvPr id="6" name="그룹 5"/>
            <p:cNvGrpSpPr/>
            <p:nvPr/>
          </p:nvGrpSpPr>
          <p:grpSpPr>
            <a:xfrm>
              <a:off x="1170876" y="2009351"/>
              <a:ext cx="8385722" cy="2780574"/>
              <a:chOff x="1628073" y="2052144"/>
              <a:chExt cx="8385722" cy="2780574"/>
            </a:xfrm>
          </p:grpSpPr>
          <p:pic>
            <p:nvPicPr>
              <p:cNvPr id="5" name="그림 4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29302" y="2052144"/>
                <a:ext cx="7884493" cy="2430434"/>
              </a:xfrm>
              <a:prstGeom prst="rect">
                <a:avLst/>
              </a:prstGeom>
            </p:spPr>
          </p:pic>
          <p:pic>
            <p:nvPicPr>
              <p:cNvPr id="7" name="그림 6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28073" y="2332640"/>
                <a:ext cx="381348" cy="2321250"/>
              </a:xfrm>
              <a:prstGeom prst="rect">
                <a:avLst/>
              </a:prstGeom>
            </p:spPr>
          </p:pic>
          <p:pic>
            <p:nvPicPr>
              <p:cNvPr id="8" name="그림 7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250121" y="4610230"/>
                <a:ext cx="3265799" cy="222488"/>
              </a:xfrm>
              <a:prstGeom prst="rect">
                <a:avLst/>
              </a:prstGeom>
            </p:spPr>
          </p:pic>
        </p:grpSp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553404" y="2447213"/>
              <a:ext cx="1964125" cy="1205824"/>
            </a:xfrm>
            <a:prstGeom prst="rect">
              <a:avLst/>
            </a:prstGeom>
          </p:spPr>
        </p:pic>
      </p:grp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EE4C-9009-49CF-A3D7-0C1B03C04E4C}" type="slidenum">
              <a:rPr lang="ko-KR" altLang="en-US" smtClean="0"/>
              <a:pPr/>
              <a:t>20</a:t>
            </a:fld>
            <a:r>
              <a:rPr lang="ko-KR" altLang="en-US"/>
              <a:t> </a:t>
            </a:r>
            <a:r>
              <a:rPr lang="en-US" altLang="ko-KR"/>
              <a:t>/ 21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108341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/>
              <a:t>Investigate the lack of DSAV in networks and systems</a:t>
            </a:r>
          </a:p>
          <a:p>
            <a:endParaRPr lang="en-US" altLang="ko-KR" sz="1600" dirty="0"/>
          </a:p>
          <a:p>
            <a:r>
              <a:rPr lang="en-US" altLang="ko-KR" sz="2400" dirty="0"/>
              <a:t>Present a methodology for effectively identifying networks and systems vulnerable to spoofed-source infiltration</a:t>
            </a:r>
          </a:p>
          <a:p>
            <a:pPr lvl="1"/>
            <a:r>
              <a:rPr lang="en-US" altLang="ko-KR" sz="2000" dirty="0">
                <a:sym typeface="Wingdings" panose="05000000000000000000" pitchFamily="2" charset="2"/>
              </a:rPr>
              <a:t>About 5% of IPv4 and 6% of IPv6 resolvers are vulnerable</a:t>
            </a:r>
          </a:p>
          <a:p>
            <a:pPr lvl="1"/>
            <a:endParaRPr lang="en-US" altLang="ko-KR" sz="1600" dirty="0">
              <a:sym typeface="Wingdings" panose="05000000000000000000" pitchFamily="2" charset="2"/>
            </a:endParaRPr>
          </a:p>
          <a:p>
            <a:r>
              <a:rPr lang="en-US" altLang="ko-KR" sz="2400" dirty="0">
                <a:sym typeface="Wingdings" panose="05000000000000000000" pitchFamily="2" charset="2"/>
              </a:rPr>
              <a:t>Identify</a:t>
            </a:r>
            <a:r>
              <a:rPr lang="ko-KR" altLang="en-US" sz="2400" dirty="0">
                <a:sym typeface="Wingdings" panose="05000000000000000000" pitchFamily="2" charset="2"/>
              </a:rPr>
              <a:t> </a:t>
            </a:r>
            <a:r>
              <a:rPr lang="en-US" altLang="ko-KR" sz="2400" dirty="0">
                <a:sym typeface="Wingdings" panose="05000000000000000000" pitchFamily="2" charset="2"/>
              </a:rPr>
              <a:t>vulnerable systems by analyzing the source port allocation strategies employed by reachable systems</a:t>
            </a:r>
          </a:p>
          <a:p>
            <a:pPr lvl="1"/>
            <a:r>
              <a:rPr lang="en-US" altLang="ko-KR" sz="2000" dirty="0">
                <a:sym typeface="Wingdings" panose="05000000000000000000" pitchFamily="2" charset="2"/>
              </a:rPr>
              <a:t>Nearly 4,000 resolvers exhibit zero source port randomization</a:t>
            </a:r>
          </a:p>
          <a:p>
            <a:endParaRPr lang="en-US" altLang="ko-KR" sz="1600" dirty="0">
              <a:sym typeface="Wingdings" panose="05000000000000000000" pitchFamily="2" charset="2"/>
            </a:endParaRPr>
          </a:p>
          <a:p>
            <a:r>
              <a:rPr lang="en-US" altLang="ko-KR" sz="2400" dirty="0">
                <a:sym typeface="Wingdings" panose="05000000000000000000" pitchFamily="2" charset="2"/>
              </a:rPr>
              <a:t>Identify</a:t>
            </a:r>
            <a:r>
              <a:rPr lang="ko-KR" altLang="en-US" sz="2400" dirty="0">
                <a:sym typeface="Wingdings" panose="05000000000000000000" pitchFamily="2" charset="2"/>
              </a:rPr>
              <a:t> </a:t>
            </a:r>
            <a:r>
              <a:rPr lang="en-US" altLang="ko-KR" sz="2400" dirty="0">
                <a:sym typeface="Wingdings" panose="05000000000000000000" pitchFamily="2" charset="2"/>
              </a:rPr>
              <a:t>the OS of many of the systems behind closed doors</a:t>
            </a:r>
          </a:p>
          <a:p>
            <a:pPr lvl="1"/>
            <a:r>
              <a:rPr lang="en-US" altLang="ko-KR" sz="2000" dirty="0">
                <a:sym typeface="Wingdings" panose="05000000000000000000" pitchFamily="2" charset="2"/>
              </a:rPr>
              <a:t>Based on observed port ranges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Network Convergence &amp; Security Lab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EE4C-9009-49CF-A3D7-0C1B03C04E4C}" type="slidenum">
              <a:rPr lang="ko-KR" altLang="en-US" smtClean="0"/>
              <a:pPr/>
              <a:t>21</a:t>
            </a:fld>
            <a:r>
              <a:rPr lang="ko-KR" altLang="en-US"/>
              <a:t> </a:t>
            </a:r>
            <a:r>
              <a:rPr lang="en-US" altLang="ko-KR"/>
              <a:t>/ 21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695113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ko-KR" sz="2400" dirty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sz="2400" dirty="0"/>
          </a:p>
          <a:p>
            <a:pPr marL="0" indent="0" algn="ctr">
              <a:buNone/>
            </a:pPr>
            <a:r>
              <a:rPr lang="en-US" altLang="ko-KR" sz="5400" b="1" dirty="0"/>
              <a:t>Thank you!</a:t>
            </a:r>
          </a:p>
          <a:p>
            <a:pPr marL="0" indent="0" algn="ctr">
              <a:buNone/>
            </a:pPr>
            <a:endParaRPr lang="en-US" altLang="ko-KR" sz="4800" b="1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Network Convergence &amp; Security Lab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6036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Access Control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/>
              <a:t>Bob trusts Alice but not Mallory</a:t>
            </a:r>
            <a:endParaRPr lang="en-US" altLang="ko-KR" sz="2000" dirty="0">
              <a:sym typeface="Wingdings" panose="05000000000000000000" pitchFamily="2" charset="2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Network Convergence &amp; Security Lab</a:t>
            </a:r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9768" y="3184851"/>
            <a:ext cx="866545" cy="1455971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07" y="2828558"/>
            <a:ext cx="2132457" cy="2132457"/>
          </a:xfrm>
          <a:prstGeom prst="rect">
            <a:avLst/>
          </a:prstGeom>
        </p:spPr>
      </p:pic>
      <p:cxnSp>
        <p:nvCxnSpPr>
          <p:cNvPr id="12" name="직선 화살표 연결선 11"/>
          <p:cNvCxnSpPr/>
          <p:nvPr/>
        </p:nvCxnSpPr>
        <p:spPr>
          <a:xfrm>
            <a:off x="6545050" y="3724549"/>
            <a:ext cx="1840322" cy="9696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화살표 연결선 19"/>
          <p:cNvCxnSpPr/>
          <p:nvPr/>
        </p:nvCxnSpPr>
        <p:spPr>
          <a:xfrm flipV="1">
            <a:off x="6545050" y="4190638"/>
            <a:ext cx="1840322" cy="9696"/>
          </a:xfrm>
          <a:prstGeom prst="straightConnector1">
            <a:avLst/>
          </a:prstGeom>
          <a:ln w="4445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608245" y="2865348"/>
            <a:ext cx="747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/>
              <a:t>Bob</a:t>
            </a:r>
            <a:endParaRPr lang="ko-KR" altLang="en-US" sz="2000" b="1" dirty="0"/>
          </a:p>
        </p:txBody>
      </p:sp>
      <p:cxnSp>
        <p:nvCxnSpPr>
          <p:cNvPr id="25" name="직선 연결선 24"/>
          <p:cNvCxnSpPr/>
          <p:nvPr/>
        </p:nvCxnSpPr>
        <p:spPr>
          <a:xfrm flipH="1" flipV="1">
            <a:off x="3790945" y="2919550"/>
            <a:ext cx="2754105" cy="804999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/>
          <p:cNvCxnSpPr/>
          <p:nvPr/>
        </p:nvCxnSpPr>
        <p:spPr>
          <a:xfrm flipH="1">
            <a:off x="3692913" y="4200334"/>
            <a:ext cx="2852137" cy="871787"/>
          </a:xfrm>
          <a:prstGeom prst="line">
            <a:avLst/>
          </a:prstGeom>
          <a:ln w="444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그림 2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786" y="3973969"/>
            <a:ext cx="452729" cy="452729"/>
          </a:xfrm>
          <a:prstGeom prst="rect">
            <a:avLst/>
          </a:prstGeom>
        </p:spPr>
      </p:pic>
      <p:pic>
        <p:nvPicPr>
          <p:cNvPr id="31" name="그림 3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524" y="3184851"/>
            <a:ext cx="548468" cy="548468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7009470" y="4405777"/>
            <a:ext cx="1574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From: </a:t>
            </a:r>
            <a:r>
              <a:rPr lang="en-US" altLang="ko-KR" dirty="0">
                <a:solidFill>
                  <a:srgbClr val="FF0000"/>
                </a:solidFill>
              </a:rPr>
              <a:t>Mallory</a:t>
            </a:r>
          </a:p>
          <a:p>
            <a:r>
              <a:rPr lang="en-US" altLang="ko-KR" dirty="0"/>
              <a:t>To: Bob</a:t>
            </a:r>
            <a:endParaRPr lang="ko-KR" alt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012332" y="2919550"/>
            <a:ext cx="1574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From: </a:t>
            </a:r>
            <a:r>
              <a:rPr lang="en-US" altLang="ko-KR" dirty="0">
                <a:solidFill>
                  <a:schemeClr val="accent1"/>
                </a:solidFill>
              </a:rPr>
              <a:t>Alice</a:t>
            </a:r>
          </a:p>
          <a:p>
            <a:r>
              <a:rPr lang="en-US" altLang="ko-KR" dirty="0"/>
              <a:t>To: Bob</a:t>
            </a:r>
            <a:endParaRPr lang="ko-KR" altLang="en-US" dirty="0"/>
          </a:p>
        </p:txBody>
      </p:sp>
      <p:pic>
        <p:nvPicPr>
          <p:cNvPr id="37" name="그림 3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84911" y="2520009"/>
            <a:ext cx="1238769" cy="955196"/>
          </a:xfrm>
          <a:prstGeom prst="rect">
            <a:avLst/>
          </a:prstGeom>
        </p:spPr>
      </p:pic>
      <p:pic>
        <p:nvPicPr>
          <p:cNvPr id="38" name="그림 3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02804" y="4667468"/>
            <a:ext cx="1222844" cy="920816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2556835" y="2200506"/>
            <a:ext cx="8949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accent1"/>
                </a:solidFill>
              </a:rPr>
              <a:t>Alice</a:t>
            </a:r>
            <a:endParaRPr lang="ko-KR" altLang="en-US" sz="2000" b="1" dirty="0">
              <a:solidFill>
                <a:schemeClr val="accent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384785" y="4347965"/>
            <a:ext cx="10588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rgbClr val="FF0000"/>
                </a:solidFill>
              </a:rPr>
              <a:t>Mallory</a:t>
            </a:r>
            <a:endParaRPr lang="ko-KR" altLang="en-US" sz="2000" b="1" dirty="0">
              <a:solidFill>
                <a:srgbClr val="FF0000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EE4C-9009-49CF-A3D7-0C1B03C04E4C}" type="slidenum">
              <a:rPr lang="ko-KR" altLang="en-US" smtClean="0"/>
              <a:pPr/>
              <a:t>3</a:t>
            </a:fld>
            <a:r>
              <a:rPr lang="ko-KR" altLang="en-US"/>
              <a:t> </a:t>
            </a:r>
            <a:r>
              <a:rPr lang="en-US" altLang="ko-KR"/>
              <a:t>/ 21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84763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Source Spoofing – (1) From Outside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/>
              <a:t>Alice is not in the same network as Bob.</a:t>
            </a:r>
          </a:p>
          <a:p>
            <a:r>
              <a:rPr lang="en-US" altLang="ko-KR" sz="2400" dirty="0"/>
              <a:t>Mallory can spoof its source to Alice</a:t>
            </a:r>
            <a:endParaRPr lang="en-US" altLang="ko-KR" sz="2400" dirty="0">
              <a:sym typeface="Wingdings" panose="05000000000000000000" pitchFamily="2" charset="2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Network Convergence &amp; Security Lab</a:t>
            </a:r>
            <a:endParaRPr lang="ko-KR" altLang="en-US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07" y="2828558"/>
            <a:ext cx="2132457" cy="2132457"/>
          </a:xfrm>
          <a:prstGeom prst="rect">
            <a:avLst/>
          </a:prstGeom>
        </p:spPr>
      </p:pic>
      <p:cxnSp>
        <p:nvCxnSpPr>
          <p:cNvPr id="25" name="직선 연결선 24"/>
          <p:cNvCxnSpPr>
            <a:endCxn id="7" idx="3"/>
          </p:cNvCxnSpPr>
          <p:nvPr/>
        </p:nvCxnSpPr>
        <p:spPr>
          <a:xfrm flipH="1" flipV="1">
            <a:off x="3790945" y="2919550"/>
            <a:ext cx="2754105" cy="804999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/>
          <p:cNvCxnSpPr>
            <a:endCxn id="8" idx="3"/>
          </p:cNvCxnSpPr>
          <p:nvPr/>
        </p:nvCxnSpPr>
        <p:spPr>
          <a:xfrm flipH="1">
            <a:off x="3692913" y="4200334"/>
            <a:ext cx="2852137" cy="871787"/>
          </a:xfrm>
          <a:prstGeom prst="line">
            <a:avLst/>
          </a:prstGeom>
          <a:ln w="444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그림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524" y="3184851"/>
            <a:ext cx="548468" cy="548468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7009470" y="4405777"/>
            <a:ext cx="1574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From: </a:t>
            </a:r>
            <a:r>
              <a:rPr lang="en-US" altLang="ko-KR" dirty="0">
                <a:solidFill>
                  <a:schemeClr val="accent1"/>
                </a:solidFill>
              </a:rPr>
              <a:t>Alice</a:t>
            </a:r>
          </a:p>
          <a:p>
            <a:r>
              <a:rPr lang="en-US" altLang="ko-KR" dirty="0"/>
              <a:t>To: Bob</a:t>
            </a:r>
            <a:endParaRPr lang="ko-KR" alt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012332" y="2919550"/>
            <a:ext cx="1574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From: </a:t>
            </a:r>
            <a:r>
              <a:rPr lang="en-US" altLang="ko-KR" dirty="0">
                <a:solidFill>
                  <a:schemeClr val="accent1"/>
                </a:solidFill>
              </a:rPr>
              <a:t>Alice</a:t>
            </a:r>
          </a:p>
          <a:p>
            <a:r>
              <a:rPr lang="en-US" altLang="ko-KR" dirty="0"/>
              <a:t>To: Bob</a:t>
            </a:r>
            <a:endParaRPr lang="ko-KR" altLang="en-US" dirty="0"/>
          </a:p>
        </p:txBody>
      </p:sp>
      <p:pic>
        <p:nvPicPr>
          <p:cNvPr id="26" name="그림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1073" y="3674210"/>
            <a:ext cx="548468" cy="54846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785524" y="5301501"/>
            <a:ext cx="33906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/>
              <a:t>Vulnerable to</a:t>
            </a:r>
          </a:p>
          <a:p>
            <a:r>
              <a:rPr lang="en-US" altLang="ko-KR" sz="2000" i="1" dirty="0"/>
              <a:t>Reflection</a:t>
            </a:r>
            <a:r>
              <a:rPr lang="en-US" altLang="ko-KR" sz="2000" dirty="0"/>
              <a:t> or </a:t>
            </a:r>
            <a:r>
              <a:rPr lang="en-US" altLang="ko-KR" sz="2000" i="1" dirty="0"/>
              <a:t>Intrusion </a:t>
            </a:r>
            <a:r>
              <a:rPr lang="en-US" altLang="ko-KR" sz="2000" dirty="0"/>
              <a:t>attack</a:t>
            </a:r>
            <a:endParaRPr lang="ko-KR" altLang="en-US" sz="2000" dirty="0"/>
          </a:p>
        </p:txBody>
      </p:sp>
      <p:pic>
        <p:nvPicPr>
          <p:cNvPr id="28" name="그림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69768" y="3184851"/>
            <a:ext cx="866545" cy="1455971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8608245" y="2865348"/>
            <a:ext cx="747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/>
              <a:t>Bob</a:t>
            </a:r>
            <a:endParaRPr lang="ko-KR" altLang="en-US" sz="2000" b="1" dirty="0"/>
          </a:p>
        </p:txBody>
      </p:sp>
      <p:pic>
        <p:nvPicPr>
          <p:cNvPr id="33" name="그림 3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84911" y="2520009"/>
            <a:ext cx="1238769" cy="955196"/>
          </a:xfrm>
          <a:prstGeom prst="rect">
            <a:avLst/>
          </a:prstGeom>
        </p:spPr>
      </p:pic>
      <p:pic>
        <p:nvPicPr>
          <p:cNvPr id="34" name="그림 3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02804" y="4667468"/>
            <a:ext cx="1222844" cy="920816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2556835" y="2200506"/>
            <a:ext cx="8949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accent1"/>
                </a:solidFill>
              </a:rPr>
              <a:t>Alice</a:t>
            </a:r>
            <a:endParaRPr lang="ko-KR" altLang="en-US" sz="2000" b="1" dirty="0">
              <a:solidFill>
                <a:schemeClr val="accent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384785" y="4347965"/>
            <a:ext cx="10588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rgbClr val="FF0000"/>
                </a:solidFill>
              </a:rPr>
              <a:t>Mallory</a:t>
            </a:r>
            <a:endParaRPr lang="ko-KR" altLang="en-US" sz="2000" b="1" dirty="0">
              <a:solidFill>
                <a:srgbClr val="FF0000"/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7047570" y="1873361"/>
            <a:ext cx="4086099" cy="3345409"/>
          </a:xfrm>
          <a:prstGeom prst="rect">
            <a:avLst/>
          </a:prstGeom>
          <a:noFill/>
          <a:ln w="412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2" name="직선 화살표 연결선 11"/>
          <p:cNvCxnSpPr/>
          <p:nvPr/>
        </p:nvCxnSpPr>
        <p:spPr>
          <a:xfrm>
            <a:off x="6545050" y="3724549"/>
            <a:ext cx="1840322" cy="9696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화살표 연결선 19"/>
          <p:cNvCxnSpPr/>
          <p:nvPr/>
        </p:nvCxnSpPr>
        <p:spPr>
          <a:xfrm flipV="1">
            <a:off x="6545050" y="4190638"/>
            <a:ext cx="1840322" cy="9696"/>
          </a:xfrm>
          <a:prstGeom prst="straightConnector1">
            <a:avLst/>
          </a:prstGeom>
          <a:ln w="44450">
            <a:solidFill>
              <a:schemeClr val="accent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EE4C-9009-49CF-A3D7-0C1B03C04E4C}" type="slidenum">
              <a:rPr lang="ko-KR" altLang="en-US" smtClean="0"/>
              <a:pPr/>
              <a:t>4</a:t>
            </a:fld>
            <a:r>
              <a:rPr lang="ko-KR" altLang="en-US"/>
              <a:t> </a:t>
            </a:r>
            <a:r>
              <a:rPr lang="en-US" altLang="ko-KR"/>
              <a:t>/ 21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53008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Source Spoofing – (2) From Inside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/>
              <a:t>Alice and Bob are on the same network</a:t>
            </a:r>
          </a:p>
          <a:p>
            <a:r>
              <a:rPr lang="en-US" altLang="ko-KR" sz="2400" dirty="0"/>
              <a:t>Mallory can spoof its source to Alice</a:t>
            </a:r>
            <a:endParaRPr lang="en-US" altLang="ko-KR" sz="2000" dirty="0">
              <a:sym typeface="Wingdings" panose="05000000000000000000" pitchFamily="2" charset="2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Network Convergence &amp; Security Lab</a:t>
            </a:r>
            <a:endParaRPr lang="ko-KR" altLang="en-US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07" y="2828558"/>
            <a:ext cx="2132457" cy="2132457"/>
          </a:xfrm>
          <a:prstGeom prst="rect">
            <a:avLst/>
          </a:prstGeom>
        </p:spPr>
      </p:pic>
      <p:cxnSp>
        <p:nvCxnSpPr>
          <p:cNvPr id="27" name="직선 연결선 26"/>
          <p:cNvCxnSpPr>
            <a:endCxn id="8" idx="3"/>
          </p:cNvCxnSpPr>
          <p:nvPr/>
        </p:nvCxnSpPr>
        <p:spPr>
          <a:xfrm flipH="1">
            <a:off x="3692913" y="4200334"/>
            <a:ext cx="2852137" cy="871787"/>
          </a:xfrm>
          <a:prstGeom prst="line">
            <a:avLst/>
          </a:prstGeom>
          <a:ln w="444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그림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69768" y="3184851"/>
            <a:ext cx="866545" cy="1455971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8608245" y="2865348"/>
            <a:ext cx="747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/>
              <a:t>Bob</a:t>
            </a:r>
            <a:endParaRPr lang="ko-KR" altLang="en-US" sz="2000" b="1" dirty="0"/>
          </a:p>
        </p:txBody>
      </p:sp>
      <p:pic>
        <p:nvPicPr>
          <p:cNvPr id="29" name="그림 2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1073" y="3674210"/>
            <a:ext cx="548468" cy="548468"/>
          </a:xfrm>
          <a:prstGeom prst="rect">
            <a:avLst/>
          </a:prstGeom>
        </p:spPr>
      </p:pic>
      <p:pic>
        <p:nvPicPr>
          <p:cNvPr id="33" name="그림 3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02804" y="4667468"/>
            <a:ext cx="1222844" cy="920816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2384785" y="4347965"/>
            <a:ext cx="10588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rgbClr val="FF0000"/>
                </a:solidFill>
              </a:rPr>
              <a:t>Mallory</a:t>
            </a:r>
            <a:endParaRPr lang="ko-KR" altLang="en-US" sz="2000" b="1" dirty="0">
              <a:solidFill>
                <a:srgbClr val="FF0000"/>
              </a:solidFill>
            </a:endParaRPr>
          </a:p>
        </p:txBody>
      </p:sp>
      <p:pic>
        <p:nvPicPr>
          <p:cNvPr id="37" name="그림 3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894901" y="2129839"/>
            <a:ext cx="1238769" cy="955196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10066825" y="1854940"/>
            <a:ext cx="8949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accent1"/>
                </a:solidFill>
              </a:rPr>
              <a:t>Alice</a:t>
            </a:r>
            <a:endParaRPr lang="ko-KR" altLang="en-US" sz="2000" b="1" dirty="0">
              <a:solidFill>
                <a:schemeClr val="accent1"/>
              </a:solidFill>
            </a:endParaRPr>
          </a:p>
        </p:txBody>
      </p:sp>
      <p:pic>
        <p:nvPicPr>
          <p:cNvPr id="39" name="그림 3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6433" y="2476632"/>
            <a:ext cx="548468" cy="548468"/>
          </a:xfrm>
          <a:prstGeom prst="rect">
            <a:avLst/>
          </a:prstGeom>
        </p:spPr>
      </p:pic>
      <p:cxnSp>
        <p:nvCxnSpPr>
          <p:cNvPr id="40" name="직선 화살표 연결선 39"/>
          <p:cNvCxnSpPr/>
          <p:nvPr/>
        </p:nvCxnSpPr>
        <p:spPr>
          <a:xfrm flipH="1">
            <a:off x="9355378" y="3005464"/>
            <a:ext cx="457695" cy="278415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직사각형 40"/>
          <p:cNvSpPr/>
          <p:nvPr/>
        </p:nvSpPr>
        <p:spPr>
          <a:xfrm>
            <a:off x="7047570" y="1873361"/>
            <a:ext cx="4086099" cy="3345409"/>
          </a:xfrm>
          <a:prstGeom prst="rect">
            <a:avLst/>
          </a:prstGeom>
          <a:noFill/>
          <a:ln w="412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0" name="직선 화살표 연결선 19"/>
          <p:cNvCxnSpPr/>
          <p:nvPr/>
        </p:nvCxnSpPr>
        <p:spPr>
          <a:xfrm flipV="1">
            <a:off x="6545050" y="4190638"/>
            <a:ext cx="1840322" cy="9696"/>
          </a:xfrm>
          <a:prstGeom prst="straightConnector1">
            <a:avLst/>
          </a:prstGeom>
          <a:ln w="44450">
            <a:solidFill>
              <a:schemeClr val="accent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009470" y="4405777"/>
            <a:ext cx="1574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From: </a:t>
            </a:r>
            <a:r>
              <a:rPr lang="en-US" altLang="ko-KR" dirty="0">
                <a:solidFill>
                  <a:schemeClr val="accent1"/>
                </a:solidFill>
              </a:rPr>
              <a:t>Alice</a:t>
            </a:r>
          </a:p>
          <a:p>
            <a:r>
              <a:rPr lang="en-US" altLang="ko-KR" dirty="0"/>
              <a:t>To: Bob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EE4C-9009-49CF-A3D7-0C1B03C04E4C}" type="slidenum">
              <a:rPr lang="ko-KR" altLang="en-US" smtClean="0"/>
              <a:pPr/>
              <a:t>5</a:t>
            </a:fld>
            <a:r>
              <a:rPr lang="ko-KR" altLang="en-US"/>
              <a:t> </a:t>
            </a:r>
            <a:r>
              <a:rPr lang="en-US" altLang="ko-KR"/>
              <a:t>/ 21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28449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Source Spoofing – Countermeasures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/>
              <a:t>Origin-side Source Address Validation (</a:t>
            </a:r>
            <a:r>
              <a:rPr lang="en-US" altLang="ko-KR" sz="2400" b="1" dirty="0"/>
              <a:t>OSAV</a:t>
            </a:r>
            <a:r>
              <a:rPr lang="en-US" altLang="ko-KR" sz="2400" dirty="0"/>
              <a:t>)</a:t>
            </a:r>
          </a:p>
          <a:p>
            <a:pPr lvl="1"/>
            <a:r>
              <a:rPr lang="en-US" altLang="ko-KR" sz="2000" dirty="0">
                <a:sym typeface="Wingdings" panose="05000000000000000000" pitchFamily="2" charset="2"/>
              </a:rPr>
              <a:t>Protect others: from the attacker-side networks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Network Convergence &amp; Security Lab</a:t>
            </a:r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4911" y="2441952"/>
            <a:ext cx="1238769" cy="955196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2804" y="4667468"/>
            <a:ext cx="1222844" cy="920816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07" y="2828558"/>
            <a:ext cx="2132457" cy="2132457"/>
          </a:xfrm>
          <a:prstGeom prst="rect">
            <a:avLst/>
          </a:prstGeom>
        </p:spPr>
      </p:pic>
      <p:cxnSp>
        <p:nvCxnSpPr>
          <p:cNvPr id="12" name="직선 화살표 연결선 11"/>
          <p:cNvCxnSpPr/>
          <p:nvPr/>
        </p:nvCxnSpPr>
        <p:spPr>
          <a:xfrm>
            <a:off x="6545050" y="3724549"/>
            <a:ext cx="1840322" cy="9696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556835" y="2122449"/>
            <a:ext cx="8949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accent1"/>
                </a:solidFill>
              </a:rPr>
              <a:t>Alice</a:t>
            </a:r>
            <a:endParaRPr lang="ko-KR" altLang="en-US" sz="2000" b="1" dirty="0">
              <a:solidFill>
                <a:schemeClr val="accent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84785" y="4347965"/>
            <a:ext cx="10588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rgbClr val="FF0000"/>
                </a:solidFill>
              </a:rPr>
              <a:t>Mallory</a:t>
            </a:r>
            <a:endParaRPr lang="ko-KR" altLang="en-US" sz="2000" b="1" dirty="0">
              <a:solidFill>
                <a:srgbClr val="FF0000"/>
              </a:solidFill>
            </a:endParaRPr>
          </a:p>
        </p:txBody>
      </p:sp>
      <p:cxnSp>
        <p:nvCxnSpPr>
          <p:cNvPr id="25" name="직선 연결선 24"/>
          <p:cNvCxnSpPr>
            <a:endCxn id="7" idx="3"/>
          </p:cNvCxnSpPr>
          <p:nvPr/>
        </p:nvCxnSpPr>
        <p:spPr>
          <a:xfrm flipH="1" flipV="1">
            <a:off x="3790945" y="2919550"/>
            <a:ext cx="2754105" cy="804999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/>
          <p:cNvCxnSpPr/>
          <p:nvPr/>
        </p:nvCxnSpPr>
        <p:spPr>
          <a:xfrm flipH="1">
            <a:off x="3525648" y="4816247"/>
            <a:ext cx="1035201" cy="278176"/>
          </a:xfrm>
          <a:prstGeom prst="line">
            <a:avLst/>
          </a:prstGeom>
          <a:ln w="44450">
            <a:solidFill>
              <a:srgbClr val="FF0000"/>
            </a:solidFill>
            <a:prstDash val="dash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그림 3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524" y="3184851"/>
            <a:ext cx="548468" cy="548468"/>
          </a:xfrm>
          <a:prstGeom prst="rect">
            <a:avLst/>
          </a:prstGeom>
        </p:spPr>
      </p:pic>
      <p:pic>
        <p:nvPicPr>
          <p:cNvPr id="28" name="그림 2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69768" y="3184851"/>
            <a:ext cx="866545" cy="1455971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8608245" y="2865348"/>
            <a:ext cx="747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/>
              <a:t>Bob</a:t>
            </a:r>
            <a:endParaRPr lang="ko-KR" altLang="en-US" sz="2000" b="1" dirty="0"/>
          </a:p>
        </p:txBody>
      </p:sp>
      <p:sp>
        <p:nvSpPr>
          <p:cNvPr id="24" name="직사각형 23"/>
          <p:cNvSpPr/>
          <p:nvPr/>
        </p:nvSpPr>
        <p:spPr>
          <a:xfrm>
            <a:off x="1326995" y="3858322"/>
            <a:ext cx="3402175" cy="1884556"/>
          </a:xfrm>
          <a:prstGeom prst="rect">
            <a:avLst/>
          </a:prstGeom>
          <a:noFill/>
          <a:ln w="412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직사각형 29"/>
          <p:cNvSpPr/>
          <p:nvPr/>
        </p:nvSpPr>
        <p:spPr>
          <a:xfrm>
            <a:off x="4560849" y="4014437"/>
            <a:ext cx="226956" cy="1160332"/>
          </a:xfrm>
          <a:prstGeom prst="rect">
            <a:avLst/>
          </a:prstGeom>
          <a:solidFill>
            <a:schemeClr val="bg1">
              <a:lumMod val="75000"/>
            </a:schemeClr>
          </a:solidFill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TextBox 32"/>
          <p:cNvSpPr txBox="1"/>
          <p:nvPr/>
        </p:nvSpPr>
        <p:spPr>
          <a:xfrm>
            <a:off x="3361358" y="4147614"/>
            <a:ext cx="1350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From: </a:t>
            </a:r>
            <a:r>
              <a:rPr lang="en-US" altLang="ko-KR" dirty="0">
                <a:solidFill>
                  <a:schemeClr val="accent1"/>
                </a:solidFill>
              </a:rPr>
              <a:t>Alice</a:t>
            </a:r>
          </a:p>
          <a:p>
            <a:r>
              <a:rPr lang="en-US" altLang="ko-KR" dirty="0"/>
              <a:t>To: Bob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5806" y="4896960"/>
            <a:ext cx="44467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>
                <a:solidFill>
                  <a:srgbClr val="C00000"/>
                </a:solidFill>
              </a:rPr>
              <a:t>OSAV</a:t>
            </a:r>
          </a:p>
          <a:p>
            <a:r>
              <a:rPr lang="en-US" altLang="ko-KR" sz="2000" dirty="0">
                <a:solidFill>
                  <a:srgbClr val="C00000"/>
                </a:solidFill>
                <a:sym typeface="Wingdings" panose="05000000000000000000" pitchFamily="2" charset="2"/>
              </a:rPr>
              <a:t> </a:t>
            </a:r>
            <a:r>
              <a:rPr lang="en-US" altLang="ko-KR" sz="2000" dirty="0">
                <a:solidFill>
                  <a:srgbClr val="C00000"/>
                </a:solidFill>
              </a:rPr>
              <a:t>Alice is not in my network</a:t>
            </a:r>
          </a:p>
        </p:txBody>
      </p:sp>
      <p:pic>
        <p:nvPicPr>
          <p:cNvPr id="35" name="그림 3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7903" y="4610070"/>
            <a:ext cx="452729" cy="452729"/>
          </a:xfrm>
          <a:prstGeom prst="rect">
            <a:avLst/>
          </a:prstGeom>
        </p:spPr>
      </p:pic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EE4C-9009-49CF-A3D7-0C1B03C04E4C}" type="slidenum">
              <a:rPr lang="ko-KR" altLang="en-US" smtClean="0"/>
              <a:pPr/>
              <a:t>6</a:t>
            </a:fld>
            <a:r>
              <a:rPr lang="ko-KR" altLang="en-US"/>
              <a:t> </a:t>
            </a:r>
            <a:r>
              <a:rPr lang="en-US" altLang="ko-KR"/>
              <a:t>/ 21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49101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Source Spoofing – Countermeasures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Network Convergence &amp; Security Lab</a:t>
            </a:r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4901" y="2129839"/>
            <a:ext cx="1238769" cy="955196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07" y="2828558"/>
            <a:ext cx="2132457" cy="2132457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0066825" y="1854940"/>
            <a:ext cx="8949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accent1"/>
                </a:solidFill>
              </a:rPr>
              <a:t>Alice</a:t>
            </a:r>
            <a:endParaRPr lang="ko-KR" altLang="en-US" sz="2000" b="1" dirty="0">
              <a:solidFill>
                <a:schemeClr val="accent1"/>
              </a:solidFill>
            </a:endParaRPr>
          </a:p>
        </p:txBody>
      </p:sp>
      <p:cxnSp>
        <p:nvCxnSpPr>
          <p:cNvPr id="27" name="직선 연결선 26"/>
          <p:cNvCxnSpPr/>
          <p:nvPr/>
        </p:nvCxnSpPr>
        <p:spPr>
          <a:xfrm flipH="1">
            <a:off x="3692914" y="4158275"/>
            <a:ext cx="3134525" cy="913846"/>
          </a:xfrm>
          <a:prstGeom prst="line">
            <a:avLst/>
          </a:prstGeom>
          <a:ln w="44450">
            <a:solidFill>
              <a:srgbClr val="FF0000"/>
            </a:solidFill>
            <a:prstDash val="dash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그림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6433" y="2476632"/>
            <a:ext cx="548468" cy="548468"/>
          </a:xfrm>
          <a:prstGeom prst="rect">
            <a:avLst/>
          </a:prstGeom>
        </p:spPr>
      </p:pic>
      <p:pic>
        <p:nvPicPr>
          <p:cNvPr id="24" name="그림 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69768" y="3184851"/>
            <a:ext cx="866545" cy="1455971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8608245" y="2865348"/>
            <a:ext cx="747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/>
              <a:t>Bob</a:t>
            </a:r>
            <a:endParaRPr lang="ko-KR" altLang="en-US" sz="2000" b="1" dirty="0"/>
          </a:p>
        </p:txBody>
      </p:sp>
      <p:cxnSp>
        <p:nvCxnSpPr>
          <p:cNvPr id="12" name="직선 화살표 연결선 11"/>
          <p:cNvCxnSpPr/>
          <p:nvPr/>
        </p:nvCxnSpPr>
        <p:spPr>
          <a:xfrm flipH="1">
            <a:off x="9355378" y="3005464"/>
            <a:ext cx="457695" cy="278415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그림 3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02804" y="4667468"/>
            <a:ext cx="1222844" cy="920816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2384785" y="4347965"/>
            <a:ext cx="10588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rgbClr val="FF0000"/>
                </a:solidFill>
              </a:rPr>
              <a:t>Mallory</a:t>
            </a:r>
            <a:endParaRPr lang="ko-KR" altLang="en-US" sz="20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86148" y="4748955"/>
            <a:ext cx="1574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From: </a:t>
            </a:r>
            <a:r>
              <a:rPr lang="en-US" altLang="ko-KR" dirty="0">
                <a:solidFill>
                  <a:schemeClr val="accent1"/>
                </a:solidFill>
              </a:rPr>
              <a:t>Alice</a:t>
            </a:r>
          </a:p>
          <a:p>
            <a:r>
              <a:rPr lang="en-US" altLang="ko-KR" dirty="0"/>
              <a:t>To: Bob</a:t>
            </a:r>
            <a:endParaRPr lang="ko-KR" altLang="en-US" dirty="0"/>
          </a:p>
        </p:txBody>
      </p:sp>
      <p:sp>
        <p:nvSpPr>
          <p:cNvPr id="23" name="직사각형 22"/>
          <p:cNvSpPr/>
          <p:nvPr/>
        </p:nvSpPr>
        <p:spPr>
          <a:xfrm>
            <a:off x="7047570" y="1873361"/>
            <a:ext cx="4086099" cy="3345409"/>
          </a:xfrm>
          <a:prstGeom prst="rect">
            <a:avLst/>
          </a:prstGeom>
          <a:noFill/>
          <a:ln w="412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/>
              <a:t>Destination-side Source Address Validation (</a:t>
            </a:r>
            <a:r>
              <a:rPr lang="en-US" altLang="ko-KR" sz="2400" b="1" dirty="0"/>
              <a:t>DSAV</a:t>
            </a:r>
            <a:r>
              <a:rPr lang="en-US" altLang="ko-KR" sz="2400" dirty="0"/>
              <a:t>)</a:t>
            </a:r>
          </a:p>
          <a:p>
            <a:pPr lvl="1"/>
            <a:r>
              <a:rPr lang="en-US" altLang="ko-KR" sz="2000" dirty="0">
                <a:sym typeface="Wingdings" panose="05000000000000000000" pitchFamily="2" charset="2"/>
              </a:rPr>
              <a:t>Protect self: from the victim-side networks</a:t>
            </a:r>
          </a:p>
        </p:txBody>
      </p:sp>
      <p:sp>
        <p:nvSpPr>
          <p:cNvPr id="25" name="직사각형 24"/>
          <p:cNvSpPr/>
          <p:nvPr/>
        </p:nvSpPr>
        <p:spPr>
          <a:xfrm>
            <a:off x="6969199" y="3578109"/>
            <a:ext cx="226956" cy="1160332"/>
          </a:xfrm>
          <a:prstGeom prst="rect">
            <a:avLst/>
          </a:prstGeom>
          <a:solidFill>
            <a:schemeClr val="bg1">
              <a:lumMod val="75000"/>
            </a:schemeClr>
          </a:solidFill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TextBox 25"/>
          <p:cNvSpPr txBox="1"/>
          <p:nvPr/>
        </p:nvSpPr>
        <p:spPr>
          <a:xfrm>
            <a:off x="7118123" y="4563885"/>
            <a:ext cx="2948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>
                <a:solidFill>
                  <a:srgbClr val="C00000"/>
                </a:solidFill>
              </a:rPr>
              <a:t>DSAV</a:t>
            </a:r>
          </a:p>
          <a:p>
            <a:r>
              <a:rPr lang="en-US" altLang="ko-KR" sz="2000" dirty="0">
                <a:solidFill>
                  <a:srgbClr val="C00000"/>
                </a:solidFill>
                <a:sym typeface="Wingdings" panose="05000000000000000000" pitchFamily="2" charset="2"/>
              </a:rPr>
              <a:t> </a:t>
            </a:r>
            <a:r>
              <a:rPr lang="en-US" altLang="ko-KR" sz="2000" dirty="0">
                <a:solidFill>
                  <a:srgbClr val="C00000"/>
                </a:solidFill>
              </a:rPr>
              <a:t>Alice is in my network</a:t>
            </a:r>
            <a:endParaRPr lang="ko-KR" altLang="en-US" sz="2000" dirty="0">
              <a:solidFill>
                <a:srgbClr val="C00000"/>
              </a:solidFill>
            </a:endParaRPr>
          </a:p>
        </p:txBody>
      </p:sp>
      <p:pic>
        <p:nvPicPr>
          <p:cNvPr id="30" name="그림 2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3426" y="3919379"/>
            <a:ext cx="452729" cy="452729"/>
          </a:xfrm>
          <a:prstGeom prst="rect">
            <a:avLst/>
          </a:prstGeom>
        </p:spPr>
      </p:pic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EE4C-9009-49CF-A3D7-0C1B03C04E4C}" type="slidenum">
              <a:rPr lang="ko-KR" altLang="en-US" smtClean="0"/>
              <a:pPr/>
              <a:t>7</a:t>
            </a:fld>
            <a:r>
              <a:rPr lang="ko-KR" altLang="en-US"/>
              <a:t> </a:t>
            </a:r>
            <a:r>
              <a:rPr lang="en-US" altLang="ko-KR"/>
              <a:t>/ 21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8368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그림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4901" y="2129839"/>
            <a:ext cx="1238769" cy="955196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Research Question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Network Convergence &amp; Security Lab</a:t>
            </a:r>
            <a:endParaRPr lang="ko-KR" altLang="en-US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07" y="2828558"/>
            <a:ext cx="2132457" cy="2132457"/>
          </a:xfrm>
          <a:prstGeom prst="rect">
            <a:avLst/>
          </a:prstGeom>
        </p:spPr>
      </p:pic>
      <p:cxnSp>
        <p:nvCxnSpPr>
          <p:cNvPr id="27" name="직선 연결선 26"/>
          <p:cNvCxnSpPr/>
          <p:nvPr/>
        </p:nvCxnSpPr>
        <p:spPr>
          <a:xfrm flipH="1">
            <a:off x="3692914" y="4158275"/>
            <a:ext cx="3134525" cy="913846"/>
          </a:xfrm>
          <a:prstGeom prst="line">
            <a:avLst/>
          </a:prstGeom>
          <a:ln w="44450">
            <a:solidFill>
              <a:srgbClr val="FF0000"/>
            </a:solidFill>
            <a:prstDash val="dash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그림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69768" y="3184851"/>
            <a:ext cx="866545" cy="1455971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8608245" y="2865348"/>
            <a:ext cx="747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/>
              <a:t>Bob</a:t>
            </a:r>
            <a:endParaRPr lang="ko-KR" altLang="en-US" sz="2000" b="1" dirty="0"/>
          </a:p>
        </p:txBody>
      </p:sp>
      <p:pic>
        <p:nvPicPr>
          <p:cNvPr id="33" name="그림 3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02804" y="4667468"/>
            <a:ext cx="1222844" cy="920816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2384785" y="4347965"/>
            <a:ext cx="10588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rgbClr val="FF0000"/>
                </a:solidFill>
              </a:rPr>
              <a:t>Mallory</a:t>
            </a:r>
            <a:endParaRPr lang="ko-KR" altLang="en-US" sz="20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86148" y="4748955"/>
            <a:ext cx="1574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From: </a:t>
            </a:r>
            <a:r>
              <a:rPr lang="en-US" altLang="ko-KR" dirty="0">
                <a:solidFill>
                  <a:schemeClr val="accent1"/>
                </a:solidFill>
              </a:rPr>
              <a:t>Alice</a:t>
            </a:r>
          </a:p>
          <a:p>
            <a:r>
              <a:rPr lang="en-US" altLang="ko-KR" dirty="0"/>
              <a:t>To: Bob</a:t>
            </a:r>
            <a:endParaRPr lang="ko-KR" alt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118123" y="4563885"/>
            <a:ext cx="17572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>
                <a:solidFill>
                  <a:srgbClr val="C00000"/>
                </a:solidFill>
              </a:rPr>
              <a:t>Alice is in </a:t>
            </a:r>
          </a:p>
          <a:p>
            <a:r>
              <a:rPr lang="en-US" altLang="ko-KR" sz="2000" dirty="0">
                <a:solidFill>
                  <a:srgbClr val="C00000"/>
                </a:solidFill>
              </a:rPr>
              <a:t>my network</a:t>
            </a:r>
            <a:endParaRPr lang="ko-KR" altLang="en-US" sz="2000" dirty="0">
              <a:solidFill>
                <a:srgbClr val="C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0066825" y="1854940"/>
            <a:ext cx="8949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accent1"/>
                </a:solidFill>
              </a:rPr>
              <a:t>Alice</a:t>
            </a:r>
            <a:endParaRPr lang="ko-KR" altLang="en-US" sz="2000" b="1" dirty="0">
              <a:solidFill>
                <a:schemeClr val="accent1"/>
              </a:solidFill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7047570" y="1873361"/>
            <a:ext cx="4086099" cy="3345409"/>
          </a:xfrm>
          <a:prstGeom prst="rect">
            <a:avLst/>
          </a:prstGeom>
          <a:noFill/>
          <a:ln w="412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직사각형 24"/>
          <p:cNvSpPr/>
          <p:nvPr/>
        </p:nvSpPr>
        <p:spPr>
          <a:xfrm>
            <a:off x="6969199" y="3578109"/>
            <a:ext cx="226956" cy="1160332"/>
          </a:xfrm>
          <a:prstGeom prst="rect">
            <a:avLst/>
          </a:prstGeom>
          <a:solidFill>
            <a:schemeClr val="bg1">
              <a:lumMod val="75000"/>
            </a:schemeClr>
          </a:solidFill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" name="그림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3426" y="3919379"/>
            <a:ext cx="452729" cy="452729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1895707" y="1694985"/>
            <a:ext cx="9824225" cy="3893299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6013619" y="2954046"/>
            <a:ext cx="1976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000" b="1" dirty="0"/>
              <a:t>DSAV</a:t>
            </a:r>
            <a:endParaRPr lang="ko-KR" altLang="en-US" sz="4000" b="1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3938" y="1272070"/>
            <a:ext cx="1769177" cy="1769177"/>
          </a:xfrm>
          <a:prstGeom prst="rect">
            <a:avLst/>
          </a:prstGeom>
        </p:spPr>
      </p:pic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/>
              <a:t>Prevalent of </a:t>
            </a:r>
            <a:r>
              <a:rPr lang="en-US" altLang="ko-KR" sz="2400" b="1" dirty="0"/>
              <a:t>DSAV</a:t>
            </a:r>
            <a:r>
              <a:rPr lang="en-US" altLang="ko-KR" sz="2400" dirty="0"/>
              <a:t>?</a:t>
            </a:r>
            <a:endParaRPr lang="en-US" altLang="ko-KR" sz="1800" dirty="0">
              <a:sym typeface="Wingdings" panose="05000000000000000000" pitchFamily="2" charset="2"/>
            </a:endParaRPr>
          </a:p>
          <a:p>
            <a:r>
              <a:rPr lang="en-US" altLang="ko-KR" sz="2400" dirty="0">
                <a:sym typeface="Wingdings" panose="05000000000000000000" pitchFamily="2" charset="2"/>
              </a:rPr>
              <a:t>Impact of the unauthorized access?</a:t>
            </a:r>
          </a:p>
          <a:p>
            <a:pPr lvl="1"/>
            <a:r>
              <a:rPr lang="en-US" altLang="ko-KR" sz="2000" dirty="0">
                <a:sym typeface="Wingdings" panose="05000000000000000000" pitchFamily="2" charset="2"/>
              </a:rPr>
              <a:t>How it can be exploited to</a:t>
            </a:r>
          </a:p>
          <a:p>
            <a:pPr marL="457200" lvl="1" indent="0">
              <a:buNone/>
            </a:pPr>
            <a:r>
              <a:rPr lang="en-US" altLang="ko-KR" sz="2000" dirty="0">
                <a:sym typeface="Wingdings" panose="05000000000000000000" pitchFamily="2" charset="2"/>
              </a:rPr>
              <a:t>    compromise internal systems?</a:t>
            </a:r>
            <a:endParaRPr lang="en-US" altLang="ko-KR" sz="2000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EE4C-9009-49CF-A3D7-0C1B03C04E4C}" type="slidenum">
              <a:rPr lang="ko-KR" altLang="en-US" smtClean="0"/>
              <a:pPr/>
              <a:t>8</a:t>
            </a:fld>
            <a:r>
              <a:rPr lang="ko-KR" altLang="en-US"/>
              <a:t> </a:t>
            </a:r>
            <a:r>
              <a:rPr lang="en-US" altLang="ko-KR"/>
              <a:t>/ 21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67723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Prevalent is DSAV? – Experiment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278858"/>
            <a:ext cx="10515600" cy="4898106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Methodology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sz="2000" dirty="0"/>
              <a:t>The client sends DNS queries with </a:t>
            </a:r>
            <a:r>
              <a:rPr lang="en-US" altLang="ko-KR" sz="2000" b="1" dirty="0"/>
              <a:t>spoofed-source IPs </a:t>
            </a:r>
            <a:r>
              <a:rPr lang="en-US" altLang="ko-KR" sz="2000" dirty="0"/>
              <a:t>to recursive DNS servers world-wide</a:t>
            </a:r>
            <a:endParaRPr lang="en-US" altLang="ko-KR" dirty="0"/>
          </a:p>
          <a:p>
            <a:pPr marL="914400" lvl="1" indent="-457200">
              <a:buFont typeface="+mj-lt"/>
              <a:buAutoNum type="arabicPeriod"/>
            </a:pPr>
            <a:r>
              <a:rPr lang="en-US" altLang="ko-KR" sz="2000" dirty="0"/>
              <a:t>The authoritative </a:t>
            </a:r>
            <a:r>
              <a:rPr lang="en-US" altLang="ko-KR" sz="2000" dirty="0" err="1"/>
              <a:t>nameserver</a:t>
            </a:r>
            <a:r>
              <a:rPr lang="en-US" altLang="ko-KR" sz="2000" dirty="0"/>
              <a:t> checks whether they got DNS queries from target recursive resolvers</a:t>
            </a:r>
          </a:p>
          <a:p>
            <a:pPr marL="914400" lvl="1" indent="-457200">
              <a:buFont typeface="+mj-lt"/>
              <a:buAutoNum type="arabicPeriod"/>
            </a:pPr>
            <a:endParaRPr lang="en-US" altLang="ko-KR" sz="2000" dirty="0"/>
          </a:p>
          <a:p>
            <a:pPr marL="914400" lvl="1" indent="-457200">
              <a:buFont typeface="+mj-lt"/>
              <a:buAutoNum type="arabicPeriod"/>
            </a:pP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Network Convergence &amp; Security Lab</a:t>
            </a:r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5927" y="3094314"/>
            <a:ext cx="678096" cy="1139339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2189260" y="3030631"/>
            <a:ext cx="4159405" cy="3010980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8413772" y="3030631"/>
            <a:ext cx="2651863" cy="3010980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2258206" y="3525103"/>
            <a:ext cx="879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/>
              <a:t>Client</a:t>
            </a:r>
            <a:endParaRPr lang="ko-KR" alt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233869" y="2659451"/>
            <a:ext cx="4090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/>
              <a:t>Experiment Infrastructure (</a:t>
            </a:r>
            <a:r>
              <a:rPr lang="en-US" altLang="ko-KR" sz="2000" b="1" i="1" dirty="0"/>
              <a:t>No OSAV</a:t>
            </a:r>
            <a:r>
              <a:rPr lang="en-US" altLang="ko-KR" sz="2000" b="1" dirty="0"/>
              <a:t>)</a:t>
            </a:r>
            <a:endParaRPr lang="ko-KR" altLang="en-US" sz="2000" b="1" dirty="0"/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9993" y="4824216"/>
            <a:ext cx="678096" cy="1139339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126999" y="4897863"/>
            <a:ext cx="18102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/>
              <a:t>Authoritative </a:t>
            </a:r>
            <a:r>
              <a:rPr lang="en-US" altLang="ko-KR" sz="2000" b="1" dirty="0" err="1"/>
              <a:t>Nameserver</a:t>
            </a:r>
            <a:endParaRPr lang="en-US" altLang="ko-KR" sz="2000" b="1" dirty="0"/>
          </a:p>
          <a:p>
            <a:pPr algn="ctr"/>
            <a:r>
              <a:rPr lang="en-US" altLang="ko-KR" dirty="0"/>
              <a:t>(</a:t>
            </a:r>
            <a:r>
              <a:rPr lang="en-US" altLang="ko-KR" i="1" dirty="0"/>
              <a:t>dns-lab.org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708937" y="3464462"/>
            <a:ext cx="26762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/>
              <a:t>From: </a:t>
            </a:r>
            <a:r>
              <a:rPr lang="en-US" altLang="ko-KR" sz="1600" b="1" dirty="0">
                <a:solidFill>
                  <a:srgbClr val="FF0000"/>
                </a:solidFill>
              </a:rPr>
              <a:t>spoofed IP</a:t>
            </a:r>
          </a:p>
          <a:p>
            <a:r>
              <a:rPr lang="en-US" altLang="ko-KR" sz="1600" dirty="0"/>
              <a:t>To: 1.2.3.4</a:t>
            </a:r>
          </a:p>
          <a:p>
            <a:r>
              <a:rPr lang="en-US" altLang="ko-KR" sz="1600" dirty="0"/>
              <a:t>DNS Query:</a:t>
            </a:r>
          </a:p>
          <a:p>
            <a:r>
              <a:rPr lang="en-US" altLang="ko-KR" sz="1600" b="1" i="1" dirty="0"/>
              <a:t> &lt;unique-name*&gt;.dns-lab.org</a:t>
            </a:r>
            <a:endParaRPr lang="ko-KR" altLang="en-US" sz="1600" b="1" i="1" dirty="0"/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68563" y="4109978"/>
            <a:ext cx="678096" cy="1139339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8832901" y="5154825"/>
            <a:ext cx="15494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/>
              <a:t>Recursive</a:t>
            </a:r>
          </a:p>
          <a:p>
            <a:pPr algn="ctr"/>
            <a:r>
              <a:rPr lang="en-US" altLang="ko-KR" sz="2000" b="1" dirty="0"/>
              <a:t>Resolver</a:t>
            </a:r>
            <a:endParaRPr lang="ko-KR" altLang="en-US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9920217" y="4706456"/>
            <a:ext cx="1123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1.2.3.4</a:t>
            </a:r>
            <a:endParaRPr lang="ko-KR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8211056" y="2673320"/>
            <a:ext cx="3006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/>
              <a:t>Target Network</a:t>
            </a:r>
            <a:endParaRPr lang="ko-KR" altLang="en-US" sz="2000" b="1" dirty="0"/>
          </a:p>
        </p:txBody>
      </p:sp>
      <p:pic>
        <p:nvPicPr>
          <p:cNvPr id="19" name="그림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8053" y="3391681"/>
            <a:ext cx="1759992" cy="1759992"/>
          </a:xfrm>
          <a:prstGeom prst="rect">
            <a:avLst/>
          </a:prstGeom>
        </p:spPr>
      </p:pic>
      <p:cxnSp>
        <p:nvCxnSpPr>
          <p:cNvPr id="20" name="직선 연결선 19"/>
          <p:cNvCxnSpPr/>
          <p:nvPr/>
        </p:nvCxnSpPr>
        <p:spPr>
          <a:xfrm flipH="1">
            <a:off x="3903762" y="3452771"/>
            <a:ext cx="4510010" cy="30212"/>
          </a:xfrm>
          <a:prstGeom prst="line">
            <a:avLst/>
          </a:prstGeom>
          <a:ln w="44450">
            <a:solidFill>
              <a:srgbClr val="FF0000"/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1"/>
          <p:cNvCxnSpPr/>
          <p:nvPr/>
        </p:nvCxnSpPr>
        <p:spPr>
          <a:xfrm flipH="1" flipV="1">
            <a:off x="8413772" y="3456726"/>
            <a:ext cx="802618" cy="903305"/>
          </a:xfrm>
          <a:prstGeom prst="line">
            <a:avLst/>
          </a:prstGeom>
          <a:ln w="44450">
            <a:solidFill>
              <a:srgbClr val="FF0000"/>
            </a:solidFill>
            <a:prstDash val="solid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연결선 23"/>
          <p:cNvCxnSpPr/>
          <p:nvPr/>
        </p:nvCxnSpPr>
        <p:spPr>
          <a:xfrm flipV="1">
            <a:off x="4544024" y="5105352"/>
            <a:ext cx="4639048" cy="51129"/>
          </a:xfrm>
          <a:prstGeom prst="line">
            <a:avLst/>
          </a:prstGeom>
          <a:ln w="44450">
            <a:solidFill>
              <a:srgbClr val="FF0000"/>
            </a:solidFill>
            <a:prstDash val="solid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442070" y="5273757"/>
            <a:ext cx="1764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i="1" dirty="0"/>
              <a:t>Got response? </a:t>
            </a:r>
          </a:p>
          <a:p>
            <a:r>
              <a:rPr lang="en-US" altLang="ko-KR" b="1" i="1" dirty="0"/>
              <a:t>No DSAV</a:t>
            </a:r>
            <a:endParaRPr lang="ko-KR" altLang="en-US" b="1" i="1" dirty="0"/>
          </a:p>
        </p:txBody>
      </p:sp>
      <p:sp>
        <p:nvSpPr>
          <p:cNvPr id="25" name="슬라이드 번호 개체 틀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EE4C-9009-49CF-A3D7-0C1B03C04E4C}" type="slidenum">
              <a:rPr lang="ko-KR" altLang="en-US" smtClean="0"/>
              <a:pPr/>
              <a:t>9</a:t>
            </a:fld>
            <a:r>
              <a:rPr lang="ko-KR" altLang="en-US"/>
              <a:t> </a:t>
            </a:r>
            <a:r>
              <a:rPr lang="en-US" altLang="ko-KR"/>
              <a:t>/ 21</a:t>
            </a:r>
            <a:endParaRPr lang="ko-KR" alt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345612" y="5289060"/>
            <a:ext cx="25934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/>
              <a:t>From: 1.2.3.4</a:t>
            </a:r>
          </a:p>
          <a:p>
            <a:r>
              <a:rPr lang="en-US" altLang="ko-KR" sz="1600" dirty="0"/>
              <a:t>To: IP of dns-lab.org</a:t>
            </a:r>
          </a:p>
          <a:p>
            <a:r>
              <a:rPr lang="en-US" altLang="ko-KR" sz="1600" dirty="0"/>
              <a:t>DNS Query:</a:t>
            </a:r>
          </a:p>
          <a:p>
            <a:r>
              <a:rPr lang="en-US" altLang="ko-KR" sz="1600" b="1" i="1" dirty="0"/>
              <a:t> &lt;unique-name&gt;.dns-lab.org</a:t>
            </a:r>
            <a:endParaRPr lang="ko-KR" altLang="en-US" sz="16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232671" y="3557468"/>
            <a:ext cx="20601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i="1" dirty="0"/>
              <a:t>unique-name*</a:t>
            </a:r>
            <a:r>
              <a:rPr lang="en-US" altLang="ko-KR" sz="1600" dirty="0"/>
              <a:t>: contain information about target resolvers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288024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사용자 지정 2">
      <a:majorFont>
        <a:latin typeface="Calibri"/>
        <a:ea typeface="한컴산뜻돋움"/>
        <a:cs typeface=""/>
      </a:majorFont>
      <a:minorFont>
        <a:latin typeface="Calibri"/>
        <a:ea typeface="한컴산뜻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3555</TotalTime>
  <Words>1423</Words>
  <Application>Microsoft Office PowerPoint</Application>
  <PresentationFormat>와이드스크린</PresentationFormat>
  <Paragraphs>293</Paragraphs>
  <Slides>22</Slides>
  <Notes>21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29" baseType="lpstr">
      <vt:lpstr>Calibri (제목)</vt:lpstr>
      <vt:lpstr>맑은 고딕</vt:lpstr>
      <vt:lpstr>한컴산뜻돋움</vt:lpstr>
      <vt:lpstr>Arial</vt:lpstr>
      <vt:lpstr>Calibri</vt:lpstr>
      <vt:lpstr>Wingdings</vt:lpstr>
      <vt:lpstr>Office 테마</vt:lpstr>
      <vt:lpstr>Behind Closed Doors: A Network Tale of Spoofing, Intrusion,  and False DNS Security </vt:lpstr>
      <vt:lpstr>Outline</vt:lpstr>
      <vt:lpstr>Access Control</vt:lpstr>
      <vt:lpstr>Source Spoofing – (1) From Outside</vt:lpstr>
      <vt:lpstr>Source Spoofing – (2) From Inside</vt:lpstr>
      <vt:lpstr>Source Spoofing – Countermeasures</vt:lpstr>
      <vt:lpstr>Source Spoofing – Countermeasures</vt:lpstr>
      <vt:lpstr>Research Question</vt:lpstr>
      <vt:lpstr>How Prevalent is DSAV? – Experiment</vt:lpstr>
      <vt:lpstr>How Prevalent is DSAV? – Experiment Setup</vt:lpstr>
      <vt:lpstr>How Prevalent is DSAV? – Experiment Results</vt:lpstr>
      <vt:lpstr>How Prevalent is DSAV? – Experiment Results</vt:lpstr>
      <vt:lpstr>How Prevalent is DSAV? – Experiment Results</vt:lpstr>
      <vt:lpstr>DSAV Case Studies</vt:lpstr>
      <vt:lpstr>DSAV Case Studies – Closed Resolvers</vt:lpstr>
      <vt:lpstr>DSAV Case Studies – Source Port Randomization</vt:lpstr>
      <vt:lpstr>DSAV Case Studies – Source Port Randomization</vt:lpstr>
      <vt:lpstr>DSAV Case Studies – OS Identification</vt:lpstr>
      <vt:lpstr>DSAV Case Studies – OS Identification</vt:lpstr>
      <vt:lpstr>DSAV Case Studies – OS Identification</vt:lpstr>
      <vt:lpstr>Conclusion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IoT 네트워크 트래픽 분석을 통한   비정상 탐지 및 포렌식 기법</dc:title>
  <dc:creator>HMLEE</dc:creator>
  <cp:lastModifiedBy>HMLEE</cp:lastModifiedBy>
  <cp:revision>447</cp:revision>
  <dcterms:created xsi:type="dcterms:W3CDTF">2021-03-18T03:01:29Z</dcterms:created>
  <dcterms:modified xsi:type="dcterms:W3CDTF">2021-07-14T14:21:06Z</dcterms:modified>
</cp:coreProperties>
</file>