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sldIdLst>
    <p:sldId id="311" r:id="rId2"/>
    <p:sldId id="258" r:id="rId3"/>
    <p:sldId id="393" r:id="rId4"/>
    <p:sldId id="394" r:id="rId5"/>
    <p:sldId id="407" r:id="rId6"/>
    <p:sldId id="395" r:id="rId7"/>
    <p:sldId id="396" r:id="rId8"/>
    <p:sldId id="408" r:id="rId9"/>
    <p:sldId id="409" r:id="rId10"/>
    <p:sldId id="410" r:id="rId11"/>
    <p:sldId id="412" r:id="rId12"/>
    <p:sldId id="413" r:id="rId13"/>
    <p:sldId id="414" r:id="rId14"/>
    <p:sldId id="397" r:id="rId15"/>
    <p:sldId id="411" r:id="rId16"/>
    <p:sldId id="415" r:id="rId17"/>
    <p:sldId id="416" r:id="rId18"/>
    <p:sldId id="417" r:id="rId19"/>
    <p:sldId id="418" r:id="rId20"/>
    <p:sldId id="419" r:id="rId21"/>
    <p:sldId id="420" r:id="rId22"/>
    <p:sldId id="436" r:id="rId23"/>
    <p:sldId id="421" r:id="rId24"/>
    <p:sldId id="398" r:id="rId25"/>
    <p:sldId id="399" r:id="rId26"/>
    <p:sldId id="422" r:id="rId27"/>
    <p:sldId id="424" r:id="rId28"/>
    <p:sldId id="428" r:id="rId29"/>
    <p:sldId id="427" r:id="rId30"/>
    <p:sldId id="432" r:id="rId31"/>
    <p:sldId id="434" r:id="rId32"/>
    <p:sldId id="391" r:id="rId33"/>
    <p:sldId id="370" r:id="rId34"/>
    <p:sldId id="435" r:id="rId35"/>
    <p:sldId id="431" r:id="rId3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현민" initials="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E5"/>
    <a:srgbClr val="FFE1E1"/>
    <a:srgbClr val="ED8B8B"/>
    <a:srgbClr val="B4C7E7"/>
    <a:srgbClr val="EAEFF7"/>
    <a:srgbClr val="D2DEEF"/>
    <a:srgbClr val="A9B1BC"/>
    <a:srgbClr val="93EA68"/>
    <a:srgbClr val="E4E4E4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어두운 스타일 1 - 강조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3" autoAdjust="0"/>
    <p:restoredTop sz="80353" autoAdjust="0"/>
  </p:normalViewPr>
  <p:slideViewPr>
    <p:cSldViewPr snapToGrid="0">
      <p:cViewPr varScale="1">
        <p:scale>
          <a:sx n="91" d="100"/>
          <a:sy n="91" d="100"/>
        </p:scale>
        <p:origin x="210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1157C-782E-4144-A763-444C19988B4E}" type="datetimeFigureOut">
              <a:rPr lang="ko-KR" altLang="en-US" smtClean="0"/>
              <a:t>2020-09-15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76FAD-B882-4567-B6DE-FBCCDC2DA0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5546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875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5491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7472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4078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3752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2894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9023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2581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014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8180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4661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5763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0142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0413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6769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5606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93583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9280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6090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72565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41087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413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00617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70170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41584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74469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34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87528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35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0896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2739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6779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4806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2972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2341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237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85C8-5272-4E6E-84BF-52A0C604CB94}" type="datetime1">
              <a:rPr lang="ko-KR" altLang="en-US" smtClean="0"/>
              <a:t>2020-09-15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9C5D53B0-887D-445A-934B-51441AD43EF1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168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4C87-C2F9-4268-AA5C-9E41874BE4D6}" type="datetime1">
              <a:rPr lang="ko-KR" altLang="en-US" smtClean="0"/>
              <a:t>2020-09-15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780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0BB1-21E9-4239-A404-C5A6B2F8D4E9}" type="datetime1">
              <a:rPr lang="ko-KR" altLang="en-US" smtClean="0"/>
              <a:t>2020-09-15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142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21C-6B65-4664-8A3B-29318907D40E}" type="datetime1">
              <a:rPr lang="ko-KR" altLang="en-US" smtClean="0"/>
              <a:t>2020-09-15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9C5D53B0-887D-445A-934B-51441AD43EF1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32</a:t>
            </a:r>
          </a:p>
        </p:txBody>
      </p:sp>
    </p:spTree>
    <p:extLst>
      <p:ext uri="{BB962C8B-B14F-4D97-AF65-F5344CB8AC3E}">
        <p14:creationId xmlns:p14="http://schemas.microsoft.com/office/powerpoint/2010/main" val="17379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D875-7629-435A-820D-5FADF297CDC0}" type="datetime1">
              <a:rPr lang="ko-KR" altLang="en-US" smtClean="0"/>
              <a:t>2020-09-15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9C5D53B0-887D-445A-934B-51441AD43EF1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835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DE8B-B3C3-4B8B-A21A-4D9C6C1243BB}" type="datetime1">
              <a:rPr lang="ko-KR" altLang="en-US" smtClean="0"/>
              <a:t>2020-09-15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330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F9A3-099C-4BA7-B8C6-1C26D929F587}" type="datetime1">
              <a:rPr lang="ko-KR" altLang="en-US" smtClean="0"/>
              <a:t>2020-09-15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84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1B22-B5FA-4B7E-B288-1752E59FDD99}" type="datetime1">
              <a:rPr lang="ko-KR" altLang="en-US" smtClean="0"/>
              <a:t>2020-09-15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9C5D53B0-887D-445A-934B-51441AD43EF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855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7661-3F8D-48AD-AEBB-F8619C97226E}" type="datetime1">
              <a:rPr lang="ko-KR" altLang="en-US" smtClean="0"/>
              <a:t>2020-09-15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015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75AE-8FB5-409D-80BC-1F45DD16B139}" type="datetime1">
              <a:rPr lang="ko-KR" altLang="en-US" smtClean="0"/>
              <a:t>2020-09-15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324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040-39DF-4DA9-BD6A-26CBD2A6B859}" type="datetime1">
              <a:rPr lang="ko-KR" altLang="en-US" smtClean="0"/>
              <a:t>2020-09-15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542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60EC5-ED53-4A03-85DA-C6674DE04280}" type="datetime1">
              <a:rPr lang="ko-KR" altLang="en-US" smtClean="0"/>
              <a:t>2020-09-15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D53B0-887D-445A-934B-51441AD43EF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402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85850" y="1044087"/>
            <a:ext cx="6972300" cy="1790700"/>
          </a:xfrm>
        </p:spPr>
        <p:txBody>
          <a:bodyPr>
            <a:noAutofit/>
          </a:bodyPr>
          <a:lstStyle/>
          <a:p>
            <a:r>
              <a:rPr lang="en-US" altLang="ko-KR" sz="3600" b="1" dirty="0">
                <a:latin typeface="Calibri" pitchFamily="34" charset="0"/>
              </a:rPr>
              <a:t>Poison over Troubled Forwarders: </a:t>
            </a:r>
            <a:br>
              <a:rPr lang="en-US" altLang="ko-KR" sz="3600" b="1" dirty="0">
                <a:latin typeface="Calibri" pitchFamily="34" charset="0"/>
              </a:rPr>
            </a:br>
            <a:r>
              <a:rPr lang="en-US" altLang="ko-KR" sz="3600" b="1" dirty="0">
                <a:latin typeface="Calibri" pitchFamily="34" charset="0"/>
              </a:rPr>
              <a:t>A Cache Poisoning Attack Targeting DNS Forwarding Devices</a:t>
            </a:r>
            <a:br>
              <a:rPr lang="en-US" altLang="ko-KR" sz="3600" b="1" dirty="0">
                <a:latin typeface="Calibri" pitchFamily="34" charset="0"/>
              </a:rPr>
            </a:br>
            <a:endParaRPr lang="ko-KR" altLang="en-US" sz="1800" dirty="0">
              <a:latin typeface="Calibri" panose="020F0502020204030204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4759931"/>
            <a:ext cx="6858000" cy="1241822"/>
          </a:xfrm>
        </p:spPr>
        <p:txBody>
          <a:bodyPr>
            <a:noAutofit/>
          </a:bodyPr>
          <a:lstStyle/>
          <a:p>
            <a:r>
              <a:rPr lang="en-US" altLang="ko-KR" dirty="0">
                <a:latin typeface="Calibri" panose="020F0502020204030204" pitchFamily="34" charset="0"/>
              </a:rPr>
              <a:t>2020. 09. 16</a:t>
            </a:r>
          </a:p>
          <a:p>
            <a:r>
              <a:rPr lang="en-US" altLang="ko-KR" dirty="0" err="1">
                <a:latin typeface="Calibri" panose="020F0502020204030204" pitchFamily="34" charset="0"/>
              </a:rPr>
              <a:t>Hyeonmin</a:t>
            </a:r>
            <a:r>
              <a:rPr lang="en-US" altLang="ko-KR" dirty="0">
                <a:latin typeface="Calibri" panose="020F0502020204030204" pitchFamily="34" charset="0"/>
              </a:rPr>
              <a:t> Lee</a:t>
            </a:r>
            <a:endParaRPr lang="en-US" altLang="ko-KR" sz="100" dirty="0">
              <a:latin typeface="Calibri" panose="020F0502020204030204" pitchFamily="34" charset="0"/>
            </a:endParaRPr>
          </a:p>
          <a:p>
            <a:r>
              <a:rPr lang="en-US" altLang="ko-KR" sz="1600" dirty="0">
                <a:latin typeface="Calibri" panose="020F0502020204030204" pitchFamily="34" charset="0"/>
              </a:rPr>
              <a:t>Network Convergence and Security Laboratory</a:t>
            </a:r>
          </a:p>
          <a:p>
            <a:r>
              <a:rPr lang="en-US" altLang="ko-KR" sz="1600" dirty="0">
                <a:latin typeface="Calibri" panose="020F0502020204030204" pitchFamily="34" charset="0"/>
              </a:rPr>
              <a:t>hmlee@mmlab.snu.ac.kr</a:t>
            </a:r>
          </a:p>
          <a:p>
            <a:endParaRPr lang="en-US" altLang="ko-K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9888" y="2436151"/>
            <a:ext cx="8124223" cy="230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altLang="ko-KR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Xiaofeng</a:t>
            </a:r>
            <a:r>
              <a:rPr lang="en-US" altLang="ko-KR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Zheng, </a:t>
            </a:r>
            <a:r>
              <a:rPr lang="en-US" altLang="ko-KR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Chaoyi</a:t>
            </a:r>
            <a:r>
              <a:rPr lang="en-US" altLang="ko-KR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Lu, Jian Peng, </a:t>
            </a:r>
            <a:r>
              <a:rPr lang="en-US" altLang="ko-KR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Qiushi</a:t>
            </a:r>
            <a:r>
              <a:rPr lang="en-US" altLang="ko-KR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Yang, </a:t>
            </a:r>
            <a:r>
              <a:rPr lang="en-US" altLang="ko-KR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Dongjie</a:t>
            </a:r>
            <a:r>
              <a:rPr lang="en-US" altLang="ko-KR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Zhou, </a:t>
            </a:r>
            <a:r>
              <a:rPr lang="en-US" altLang="ko-KR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Baojun</a:t>
            </a:r>
            <a:r>
              <a:rPr lang="en-US" altLang="ko-KR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Liu,</a:t>
            </a:r>
          </a:p>
          <a:p>
            <a:pPr algn="ctr"/>
            <a:r>
              <a:rPr lang="en-US" altLang="ko-KR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Keyu</a:t>
            </a:r>
            <a:r>
              <a:rPr lang="en-US" altLang="ko-KR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Man, </a:t>
            </a:r>
            <a:r>
              <a:rPr lang="en-US" altLang="ko-KR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Shuang</a:t>
            </a:r>
            <a:r>
              <a:rPr lang="en-US" altLang="ko-KR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Hao</a:t>
            </a:r>
            <a:r>
              <a:rPr lang="en-US" altLang="ko-KR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ko-KR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Haixin</a:t>
            </a:r>
            <a:r>
              <a:rPr lang="en-US" altLang="ko-KR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Duan</a:t>
            </a:r>
            <a:r>
              <a:rPr lang="en-US" altLang="ko-KR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and </a:t>
            </a:r>
            <a:r>
              <a:rPr lang="en-US" altLang="ko-KR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Zhiyun</a:t>
            </a:r>
            <a:r>
              <a:rPr lang="en-US" altLang="ko-KR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Qian</a:t>
            </a:r>
          </a:p>
          <a:p>
            <a:pPr algn="ctr"/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Tsinghua University / Qi An Xin Technology Research Institute /</a:t>
            </a:r>
          </a:p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State Key Laboratory of Mathematical Engineering and Advanced Computing /</a:t>
            </a:r>
          </a:p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University of California, Riverside / University of Texas at Dallas</a:t>
            </a:r>
          </a:p>
          <a:p>
            <a:pPr algn="ctr"/>
            <a:endParaRPr lang="en-US" altLang="ko-KR" sz="5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altLang="ko-KR" sz="800" i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altLang="ko-KR" sz="2000" b="1" dirty="0">
                <a:latin typeface="Calibri" pitchFamily="34" charset="0"/>
                <a:cs typeface="Calibri" pitchFamily="34" charset="0"/>
              </a:rPr>
              <a:t>USENIX Security 2020</a:t>
            </a:r>
          </a:p>
        </p:txBody>
      </p:sp>
    </p:spTree>
    <p:extLst>
      <p:ext uri="{BB962C8B-B14F-4D97-AF65-F5344CB8AC3E}">
        <p14:creationId xmlns:p14="http://schemas.microsoft.com/office/powerpoint/2010/main" val="3393673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3800" b="1" dirty="0">
                <a:latin typeface="Calibri" panose="020F0502020204030204" pitchFamily="34" charset="0"/>
              </a:rPr>
              <a:t>Background: Cache Poisoning Attacks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Defragmentation attack</a:t>
            </a:r>
          </a:p>
          <a:p>
            <a:pPr lvl="1">
              <a:buFontTx/>
              <a:buChar char="-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543" y="2949967"/>
            <a:ext cx="6437092" cy="3736337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5301206" y="5347926"/>
            <a:ext cx="1990846" cy="883747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4974944" y="2367954"/>
            <a:ext cx="1525808" cy="613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victim.com A 1.1.1.1</a:t>
            </a:r>
            <a:endParaRPr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4975969" y="1428168"/>
            <a:ext cx="1504707" cy="289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IP header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974944" y="1746474"/>
            <a:ext cx="1504707" cy="289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UDP header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986519" y="2055976"/>
            <a:ext cx="1504707" cy="289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DNS header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6849" y="1924975"/>
            <a:ext cx="1840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/>
              <a:t>&gt; Ethernet MTU</a:t>
            </a:r>
            <a:endParaRPr lang="ko-KR" altLang="en-US" sz="200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BB43CA5-B11C-4457-9583-7AE5F468E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10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795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3800" b="1" dirty="0">
                <a:latin typeface="Calibri" panose="020F0502020204030204" pitchFamily="34" charset="0"/>
              </a:rPr>
              <a:t>Background: Cache Poisoning Attacks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Defragmentation attack</a:t>
            </a:r>
          </a:p>
          <a:p>
            <a:pPr lvl="1">
              <a:buFontTx/>
              <a:buChar char="-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543" y="2949967"/>
            <a:ext cx="6437092" cy="3736337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5301206" y="5347926"/>
            <a:ext cx="1990846" cy="883747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4974944" y="2367954"/>
            <a:ext cx="1525808" cy="613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victim.com DNSSEC ..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975969" y="1428168"/>
            <a:ext cx="1504707" cy="289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IP header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974944" y="1746474"/>
            <a:ext cx="1504707" cy="289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UDP header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986519" y="2055976"/>
            <a:ext cx="1504707" cy="289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DNS header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6759436" y="1428575"/>
            <a:ext cx="1504707" cy="289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IP header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749910" y="1777570"/>
            <a:ext cx="1525808" cy="567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victim.com A 1.1.1.1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82228" y="3034935"/>
            <a:ext cx="91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</a:t>
            </a:r>
            <a:r>
              <a:rPr lang="en-US" altLang="ko-KR" baseline="30000" dirty="0"/>
              <a:t>st</a:t>
            </a:r>
            <a:r>
              <a:rPr lang="en-US" altLang="ko-KR" dirty="0"/>
              <a:t> Frag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133953" y="2396739"/>
            <a:ext cx="123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r>
              <a:rPr lang="en-US" altLang="ko-KR" baseline="30000" dirty="0"/>
              <a:t>nd</a:t>
            </a:r>
            <a:r>
              <a:rPr lang="en-US" altLang="ko-KR" dirty="0"/>
              <a:t> Frag</a:t>
            </a:r>
            <a:endParaRPr lang="ko-KR" alt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62D02E3C-7828-41AF-953C-FDF8C242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11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79031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3800" b="1" dirty="0">
                <a:latin typeface="Calibri" panose="020F0502020204030204" pitchFamily="34" charset="0"/>
              </a:rPr>
              <a:t>Background: Cache Poisoning Attacks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Defragmentation attack</a:t>
            </a:r>
          </a:p>
          <a:p>
            <a:pPr lvl="1">
              <a:buFontTx/>
              <a:buChar char="-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543" y="2949967"/>
            <a:ext cx="6437092" cy="3736337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3761771" y="5660019"/>
            <a:ext cx="1273215" cy="592157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4974944" y="2367954"/>
            <a:ext cx="1525808" cy="613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victim.com DNSSEC ..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975969" y="1428168"/>
            <a:ext cx="1504707" cy="289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IP header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974944" y="1746474"/>
            <a:ext cx="1504707" cy="289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UDP header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986519" y="2055976"/>
            <a:ext cx="1504707" cy="289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DNS header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6759436" y="1428575"/>
            <a:ext cx="1504707" cy="289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IP header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153224" y="3148798"/>
            <a:ext cx="1525808" cy="567773"/>
          </a:xfrm>
          <a:prstGeom prst="roundRect">
            <a:avLst/>
          </a:prstGeom>
          <a:solidFill>
            <a:srgbClr val="ED8B8B"/>
          </a:solidFill>
          <a:ln>
            <a:solidFill>
              <a:srgbClr val="ED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victim.com A </a:t>
            </a:r>
            <a:r>
              <a:rPr lang="en-US" altLang="ko-KR" b="1" dirty="0">
                <a:solidFill>
                  <a:schemeClr val="bg1"/>
                </a:solidFill>
              </a:rPr>
              <a:t>2.2.2.2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2228" y="3034935"/>
            <a:ext cx="91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</a:t>
            </a:r>
            <a:r>
              <a:rPr lang="en-US" altLang="ko-KR" baseline="30000" dirty="0"/>
              <a:t>st</a:t>
            </a:r>
            <a:r>
              <a:rPr lang="en-US" altLang="ko-KR" dirty="0"/>
              <a:t> Frag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33953" y="2396739"/>
            <a:ext cx="123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r>
              <a:rPr lang="en-US" altLang="ko-KR" baseline="30000" dirty="0"/>
              <a:t>nd</a:t>
            </a:r>
            <a:r>
              <a:rPr lang="en-US" altLang="ko-KR" dirty="0"/>
              <a:t> Frag</a:t>
            </a:r>
            <a:endParaRPr lang="ko-KR" altLang="en-US" dirty="0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6749910" y="1777570"/>
            <a:ext cx="1525808" cy="567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victim.com A 1.1.1.1</a:t>
            </a:r>
            <a:endParaRPr lang="ko-KR" altLang="en-US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2153224" y="2797592"/>
            <a:ext cx="1504707" cy="289367"/>
          </a:xfrm>
          <a:prstGeom prst="roundRect">
            <a:avLst/>
          </a:prstGeom>
          <a:solidFill>
            <a:srgbClr val="ED8B8B"/>
          </a:solidFill>
          <a:ln>
            <a:solidFill>
              <a:srgbClr val="ED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IP header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76252" y="2445397"/>
            <a:ext cx="165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2</a:t>
            </a:r>
            <a:r>
              <a:rPr lang="en-US" altLang="ko-KR" baseline="30000"/>
              <a:t>nd</a:t>
            </a:r>
            <a:r>
              <a:rPr lang="en-US" altLang="ko-KR"/>
              <a:t> Frag (forged)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6620719" y="1250066"/>
            <a:ext cx="2245489" cy="15160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2941850-21CE-41DB-91FB-96B0BEAF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12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70471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3800" b="1" dirty="0">
                <a:latin typeface="Calibri" panose="020F0502020204030204" pitchFamily="34" charset="0"/>
              </a:rPr>
              <a:t>Background: Cache Poisoning Attacks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Defragmentation attack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Exploits the fact that the 2</a:t>
            </a:r>
            <a:r>
              <a:rPr lang="en-US" altLang="ko-KR" sz="2000" baseline="30000" dirty="0">
                <a:latin typeface="Calibri" panose="020F0502020204030204" pitchFamily="34" charset="0"/>
                <a:sym typeface="Wingdings" panose="05000000000000000000" pitchFamily="2" charset="2"/>
              </a:rPr>
              <a:t>nd</a:t>
            </a: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 fragment of a fragmented DNS response packet does not contain DNS or UDP headers or question section  </a:t>
            </a:r>
            <a:r>
              <a:rPr lang="en-US" altLang="ko-KR" sz="2000" dirty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Bypass randomization based defenses</a:t>
            </a:r>
          </a:p>
          <a:p>
            <a:pPr marL="457200" lvl="1" indent="0">
              <a:buNone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2200" dirty="0">
                <a:latin typeface="Calibri" panose="020F0502020204030204" pitchFamily="34" charset="0"/>
                <a:sym typeface="Wingdings" panose="05000000000000000000" pitchFamily="2" charset="2"/>
              </a:rPr>
              <a:t>Limitation</a:t>
            </a:r>
          </a:p>
          <a:p>
            <a:pPr lvl="2">
              <a:buFontTx/>
              <a:buChar char="-"/>
            </a:pPr>
            <a:r>
              <a:rPr lang="en-US" altLang="ko-KR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Hard to force DNS response fragmentation</a:t>
            </a:r>
          </a:p>
          <a:p>
            <a:pPr lvl="2">
              <a:buFontTx/>
              <a:buChar char="-"/>
            </a:pPr>
            <a:r>
              <a:rPr lang="en-US" altLang="ko-KR" dirty="0">
                <a:latin typeface="Calibri" panose="020F0502020204030204" pitchFamily="34" charset="0"/>
                <a:sym typeface="Wingdings" panose="05000000000000000000" pitchFamily="2" charset="2"/>
              </a:rPr>
              <a:t>DNS responses are typically small</a:t>
            </a: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2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Including DNSSEC records can increase DNS response size but DNSSEC deployment is too low (less than 1.85% in 2017)</a:t>
            </a:r>
          </a:p>
          <a:p>
            <a:pPr lvl="2">
              <a:buFontTx/>
              <a:buChar char="-"/>
            </a:pPr>
            <a:r>
              <a:rPr lang="en-US" altLang="ko-KR" dirty="0">
                <a:latin typeface="Calibri" panose="020F0502020204030204" pitchFamily="34" charset="0"/>
                <a:sym typeface="Wingdings" panose="05000000000000000000" pitchFamily="2" charset="2"/>
              </a:rPr>
              <a:t>Require recursive resolvers that do not validate DNSSEC records</a:t>
            </a:r>
          </a:p>
        </p:txBody>
      </p:sp>
      <p:sp>
        <p:nvSpPr>
          <p:cNvPr id="11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A4D3576-7A1D-4A69-A863-D01CF42B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13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11775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2900" b="1" dirty="0">
                <a:latin typeface="Calibri" panose="020F0502020204030204" pitchFamily="34" charset="0"/>
              </a:rPr>
              <a:t>Defragmentation Attack Targeting DNS Forwarders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Threat model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DNS forwarder: residential network devices (ex. home router)</a:t>
            </a:r>
          </a:p>
          <a:p>
            <a:pPr lvl="1">
              <a:buFontTx/>
              <a:buChar char="-"/>
            </a:pPr>
            <a:endParaRPr lang="en-US" altLang="ko-KR" sz="6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Attacker: in the same LAN as the DNS forwarder and can issue DNS queries (ex. Open Wi-Fi network like coffee shops)</a:t>
            </a:r>
          </a:p>
          <a:p>
            <a:pPr lvl="1">
              <a:buFontTx/>
              <a:buChar char="-"/>
            </a:pPr>
            <a:endParaRPr lang="en-US" altLang="ko-KR" sz="6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Authoritative server: run by the attacker</a:t>
            </a:r>
          </a:p>
          <a:p>
            <a:pPr lvl="1">
              <a:buFontTx/>
              <a:buChar char="-"/>
            </a:pPr>
            <a:endParaRPr lang="en-US" altLang="ko-KR" sz="3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33" y="4473637"/>
            <a:ext cx="3722213" cy="134254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C014A02-A560-4501-A3BC-A679A8E16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742" y="4542503"/>
            <a:ext cx="1198921" cy="1342542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B07FB4EB-7461-4CF5-B49B-5338B66E9A8A}"/>
              </a:ext>
            </a:extLst>
          </p:cNvPr>
          <p:cNvSpPr/>
          <p:nvPr/>
        </p:nvSpPr>
        <p:spPr>
          <a:xfrm>
            <a:off x="576572" y="4542503"/>
            <a:ext cx="1035920" cy="122896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605FBCB7-7018-4C16-B69C-86F852CDFDD0}"/>
              </a:ext>
            </a:extLst>
          </p:cNvPr>
          <p:cNvSpPr/>
          <p:nvPr/>
        </p:nvSpPr>
        <p:spPr>
          <a:xfrm>
            <a:off x="6829589" y="4385374"/>
            <a:ext cx="1537664" cy="17749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0F1C7C7E-07C1-496B-8EC8-4122CB2EA69C}"/>
              </a:ext>
            </a:extLst>
          </p:cNvPr>
          <p:cNvSpPr/>
          <p:nvPr/>
        </p:nvSpPr>
        <p:spPr>
          <a:xfrm>
            <a:off x="3136863" y="4405038"/>
            <a:ext cx="1253505" cy="147772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C73A0CCF-31C3-4F15-A897-5672E94AA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1950" y="4529372"/>
            <a:ext cx="1037098" cy="1325563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7106FE04-E607-49DA-A31E-12F12EDD3239}"/>
              </a:ext>
            </a:extLst>
          </p:cNvPr>
          <p:cNvSpPr/>
          <p:nvPr/>
        </p:nvSpPr>
        <p:spPr>
          <a:xfrm>
            <a:off x="5931569" y="5437789"/>
            <a:ext cx="174958" cy="243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AC0388-F940-4A69-B290-0AD74820FFB8}"/>
              </a:ext>
            </a:extLst>
          </p:cNvPr>
          <p:cNvSpPr txBox="1"/>
          <p:nvPr/>
        </p:nvSpPr>
        <p:spPr>
          <a:xfrm>
            <a:off x="5327009" y="3839192"/>
            <a:ext cx="298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Check integrity of responses</a:t>
            </a:r>
            <a:endParaRPr lang="ko-KR" alt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5DCE-323E-49D5-AD85-0B79FAF834B1}"/>
              </a:ext>
            </a:extLst>
          </p:cNvPr>
          <p:cNvSpPr txBox="1"/>
          <p:nvPr/>
        </p:nvSpPr>
        <p:spPr>
          <a:xfrm>
            <a:off x="2259000" y="3904973"/>
            <a:ext cx="298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Rely on recursive resolver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A9FF6A5F-40EC-4E37-8A34-352DA5B7B59C}"/>
              </a:ext>
            </a:extLst>
          </p:cNvPr>
          <p:cNvCxnSpPr>
            <a:cxnSpLocks/>
          </p:cNvCxnSpPr>
          <p:nvPr/>
        </p:nvCxnSpPr>
        <p:spPr>
          <a:xfrm>
            <a:off x="3763615" y="4275443"/>
            <a:ext cx="0" cy="30871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2B47B33C-22C6-47B4-8AC4-05511B41437C}"/>
              </a:ext>
            </a:extLst>
          </p:cNvPr>
          <p:cNvCxnSpPr>
            <a:cxnSpLocks/>
          </p:cNvCxnSpPr>
          <p:nvPr/>
        </p:nvCxnSpPr>
        <p:spPr>
          <a:xfrm flipH="1">
            <a:off x="5771536" y="4208524"/>
            <a:ext cx="589935" cy="48146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>
            <a:extLst>
              <a:ext uri="{FF2B5EF4-FFF2-40B4-BE49-F238E27FC236}">
                <a16:creationId xmlns:a16="http://schemas.microsoft.com/office/drawing/2014/main" id="{3658C4B6-8E54-4204-89D4-0B0BF5D2AF83}"/>
              </a:ext>
            </a:extLst>
          </p:cNvPr>
          <p:cNvSpPr/>
          <p:nvPr/>
        </p:nvSpPr>
        <p:spPr>
          <a:xfrm>
            <a:off x="4734435" y="4326380"/>
            <a:ext cx="1537664" cy="17749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331D4162-EAEB-4024-90C5-CBE96641E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14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6049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2900" b="1" dirty="0">
                <a:latin typeface="Calibri" panose="020F0502020204030204" pitchFamily="34" charset="0"/>
              </a:rPr>
              <a:t>Defragmentation Attack Targeting DNS Forwarders</a:t>
            </a:r>
            <a:br>
              <a:rPr lang="en-US" altLang="ko-KR" sz="2900" b="1" dirty="0">
                <a:latin typeface="Calibri" panose="020F0502020204030204" pitchFamily="34" charset="0"/>
              </a:rPr>
            </a:br>
            <a:r>
              <a:rPr lang="en-US" altLang="ko-KR" sz="2900" b="1" dirty="0">
                <a:latin typeface="Calibri" panose="020F0502020204030204" pitchFamily="34" charset="0"/>
              </a:rPr>
              <a:t>:Workflow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endParaRPr lang="en-US" altLang="ko-KR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23BC2F0-C6C4-461E-80EA-3A4E05B84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12" y="1480229"/>
            <a:ext cx="7393858" cy="476523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08D949E-FE97-4BFF-9741-BD9C1373226A}"/>
              </a:ext>
            </a:extLst>
          </p:cNvPr>
          <p:cNvSpPr/>
          <p:nvPr/>
        </p:nvSpPr>
        <p:spPr>
          <a:xfrm>
            <a:off x="1317522" y="3399504"/>
            <a:ext cx="2251587" cy="2845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2EF21AB-348E-4AC7-9D79-05A5C29084F4}"/>
              </a:ext>
            </a:extLst>
          </p:cNvPr>
          <p:cNvSpPr/>
          <p:nvPr/>
        </p:nvSpPr>
        <p:spPr>
          <a:xfrm>
            <a:off x="3636716" y="3542072"/>
            <a:ext cx="1957841" cy="270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FF8A03D-AF30-483C-BF76-B4F1FD056545}"/>
              </a:ext>
            </a:extLst>
          </p:cNvPr>
          <p:cNvSpPr/>
          <p:nvPr/>
        </p:nvSpPr>
        <p:spPr>
          <a:xfrm>
            <a:off x="5691660" y="3433916"/>
            <a:ext cx="2043575" cy="270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C035CE-3D36-4400-8D7E-D22BD90551EB}"/>
              </a:ext>
            </a:extLst>
          </p:cNvPr>
          <p:cNvSpPr txBox="1"/>
          <p:nvPr/>
        </p:nvSpPr>
        <p:spPr>
          <a:xfrm>
            <a:off x="1503075" y="3255707"/>
            <a:ext cx="246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IP Identification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79E44C3-8A26-473F-A552-DBC25E985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233" y="3668936"/>
            <a:ext cx="4270866" cy="2171999"/>
          </a:xfrm>
          <a:prstGeom prst="rect">
            <a:avLst/>
          </a:prstGeom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id="{59DD1A20-C1DC-4546-AB73-959D536E5EFE}"/>
              </a:ext>
            </a:extLst>
          </p:cNvPr>
          <p:cNvSpPr/>
          <p:nvPr/>
        </p:nvSpPr>
        <p:spPr>
          <a:xfrm>
            <a:off x="1796903" y="4191747"/>
            <a:ext cx="1442894" cy="369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슬라이드 번호 개체 틀 13">
            <a:extLst>
              <a:ext uri="{FF2B5EF4-FFF2-40B4-BE49-F238E27FC236}">
                <a16:creationId xmlns:a16="http://schemas.microsoft.com/office/drawing/2014/main" id="{03A46BFA-C229-4772-92FE-77B0A762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15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9825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2900" b="1" dirty="0">
                <a:latin typeface="Calibri" panose="020F0502020204030204" pitchFamily="34" charset="0"/>
              </a:rPr>
              <a:t>Defragmentation Attack Targeting DNS Forwarders</a:t>
            </a:r>
            <a:br>
              <a:rPr lang="en-US" altLang="ko-KR" sz="2900" b="1" dirty="0">
                <a:latin typeface="Calibri" panose="020F0502020204030204" pitchFamily="34" charset="0"/>
              </a:rPr>
            </a:br>
            <a:r>
              <a:rPr lang="en-US" altLang="ko-KR" sz="2900" b="1" dirty="0">
                <a:latin typeface="Calibri" panose="020F0502020204030204" pitchFamily="34" charset="0"/>
              </a:rPr>
              <a:t>:Workflow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endParaRPr lang="en-US" altLang="ko-KR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23BC2F0-C6C4-461E-80EA-3A4E05B84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12" y="1480229"/>
            <a:ext cx="7393858" cy="476523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08D949E-FE97-4BFF-9741-BD9C1373226A}"/>
              </a:ext>
            </a:extLst>
          </p:cNvPr>
          <p:cNvSpPr/>
          <p:nvPr/>
        </p:nvSpPr>
        <p:spPr>
          <a:xfrm>
            <a:off x="1317522" y="4286865"/>
            <a:ext cx="2251587" cy="1958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2EF21AB-348E-4AC7-9D79-05A5C29084F4}"/>
              </a:ext>
            </a:extLst>
          </p:cNvPr>
          <p:cNvSpPr/>
          <p:nvPr/>
        </p:nvSpPr>
        <p:spPr>
          <a:xfrm>
            <a:off x="3636716" y="4286865"/>
            <a:ext cx="1957841" cy="1958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FF8A03D-AF30-483C-BF76-B4F1FD056545}"/>
              </a:ext>
            </a:extLst>
          </p:cNvPr>
          <p:cNvSpPr/>
          <p:nvPr/>
        </p:nvSpPr>
        <p:spPr>
          <a:xfrm>
            <a:off x="5691660" y="3433916"/>
            <a:ext cx="2043575" cy="270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51481D69-2EA9-4C65-AF33-D4AFB268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16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84354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2900" b="1" dirty="0">
                <a:latin typeface="Calibri" panose="020F0502020204030204" pitchFamily="34" charset="0"/>
              </a:rPr>
              <a:t>Defragmentation Attack Targeting DNS Forwarders</a:t>
            </a:r>
            <a:br>
              <a:rPr lang="en-US" altLang="ko-KR" sz="2900" b="1" dirty="0">
                <a:latin typeface="Calibri" panose="020F0502020204030204" pitchFamily="34" charset="0"/>
              </a:rPr>
            </a:br>
            <a:r>
              <a:rPr lang="en-US" altLang="ko-KR" sz="2900" b="1" dirty="0">
                <a:latin typeface="Calibri" panose="020F0502020204030204" pitchFamily="34" charset="0"/>
              </a:rPr>
              <a:t>:Workflow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endParaRPr lang="en-US" altLang="ko-KR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23BC2F0-C6C4-461E-80EA-3A4E05B84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12" y="1480229"/>
            <a:ext cx="7393858" cy="476523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08D949E-FE97-4BFF-9741-BD9C1373226A}"/>
              </a:ext>
            </a:extLst>
          </p:cNvPr>
          <p:cNvSpPr/>
          <p:nvPr/>
        </p:nvSpPr>
        <p:spPr>
          <a:xfrm>
            <a:off x="1317522" y="4680155"/>
            <a:ext cx="2251587" cy="1565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2EF21AB-348E-4AC7-9D79-05A5C29084F4}"/>
              </a:ext>
            </a:extLst>
          </p:cNvPr>
          <p:cNvSpPr/>
          <p:nvPr/>
        </p:nvSpPr>
        <p:spPr>
          <a:xfrm>
            <a:off x="3636716" y="4680153"/>
            <a:ext cx="1957841" cy="1565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FF8A03D-AF30-483C-BF76-B4F1FD056545}"/>
              </a:ext>
            </a:extLst>
          </p:cNvPr>
          <p:cNvSpPr/>
          <p:nvPr/>
        </p:nvSpPr>
        <p:spPr>
          <a:xfrm>
            <a:off x="5691660" y="4680153"/>
            <a:ext cx="2043575" cy="1457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922F8B99-A2E3-472E-80EA-A7D8A8C1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17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46393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2900" b="1" dirty="0">
                <a:latin typeface="Calibri" panose="020F0502020204030204" pitchFamily="34" charset="0"/>
              </a:rPr>
              <a:t>Defragmentation Attack Targeting DNS Forwarders</a:t>
            </a:r>
            <a:br>
              <a:rPr lang="en-US" altLang="ko-KR" sz="2900" b="1" dirty="0">
                <a:latin typeface="Calibri" panose="020F0502020204030204" pitchFamily="34" charset="0"/>
              </a:rPr>
            </a:br>
            <a:r>
              <a:rPr lang="en-US" altLang="ko-KR" sz="2900" b="1" dirty="0">
                <a:latin typeface="Calibri" panose="020F0502020204030204" pitchFamily="34" charset="0"/>
              </a:rPr>
              <a:t>:Workflow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endParaRPr lang="en-US" altLang="ko-KR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23BC2F0-C6C4-461E-80EA-3A4E05B84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12" y="1480229"/>
            <a:ext cx="7393858" cy="476523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08D949E-FE97-4BFF-9741-BD9C1373226A}"/>
              </a:ext>
            </a:extLst>
          </p:cNvPr>
          <p:cNvSpPr/>
          <p:nvPr/>
        </p:nvSpPr>
        <p:spPr>
          <a:xfrm>
            <a:off x="1317522" y="4680155"/>
            <a:ext cx="2251587" cy="1565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2EF21AB-348E-4AC7-9D79-05A5C29084F4}"/>
              </a:ext>
            </a:extLst>
          </p:cNvPr>
          <p:cNvSpPr/>
          <p:nvPr/>
        </p:nvSpPr>
        <p:spPr>
          <a:xfrm>
            <a:off x="3636716" y="4680153"/>
            <a:ext cx="1957841" cy="1565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FF8A03D-AF30-483C-BF76-B4F1FD056545}"/>
              </a:ext>
            </a:extLst>
          </p:cNvPr>
          <p:cNvSpPr/>
          <p:nvPr/>
        </p:nvSpPr>
        <p:spPr>
          <a:xfrm>
            <a:off x="5691660" y="5043947"/>
            <a:ext cx="2043575" cy="1093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3AE120D-06B8-456F-AABD-6FC7DA40DF77}"/>
              </a:ext>
            </a:extLst>
          </p:cNvPr>
          <p:cNvSpPr/>
          <p:nvPr/>
        </p:nvSpPr>
        <p:spPr>
          <a:xfrm>
            <a:off x="700569" y="2655821"/>
            <a:ext cx="8007496" cy="156530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1505F09F-C01E-49E0-9D35-1364BEB84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865" y="2061231"/>
            <a:ext cx="3220689" cy="2153536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3C889977-E502-4721-B778-EA08416F580E}"/>
              </a:ext>
            </a:extLst>
          </p:cNvPr>
          <p:cNvSpPr/>
          <p:nvPr/>
        </p:nvSpPr>
        <p:spPr>
          <a:xfrm>
            <a:off x="5691660" y="3912786"/>
            <a:ext cx="3242548" cy="3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FAAFFC-EBD8-448E-BAA4-9E2032676F36}"/>
              </a:ext>
            </a:extLst>
          </p:cNvPr>
          <p:cNvSpPr txBox="1"/>
          <p:nvPr/>
        </p:nvSpPr>
        <p:spPr>
          <a:xfrm>
            <a:off x="2954522" y="3142134"/>
            <a:ext cx="2821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Increasing response size</a:t>
            </a:r>
            <a:endParaRPr lang="ko-KR" altLang="en-US" sz="2000" b="1" dirty="0"/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3B711535-A0B7-4046-B6F7-48477A86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18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12812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2900" b="1" dirty="0">
                <a:latin typeface="Calibri" panose="020F0502020204030204" pitchFamily="34" charset="0"/>
              </a:rPr>
              <a:t>Defragmentation Attack Targeting DNS Forwarders</a:t>
            </a:r>
            <a:br>
              <a:rPr lang="en-US" altLang="ko-KR" sz="2900" b="1" dirty="0">
                <a:latin typeface="Calibri" panose="020F0502020204030204" pitchFamily="34" charset="0"/>
              </a:rPr>
            </a:br>
            <a:r>
              <a:rPr lang="en-US" altLang="ko-KR" sz="2900" b="1" dirty="0">
                <a:latin typeface="Calibri" panose="020F0502020204030204" pitchFamily="34" charset="0"/>
              </a:rPr>
              <a:t>:Workflow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endParaRPr lang="en-US" altLang="ko-KR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23BC2F0-C6C4-461E-80EA-3A4E05B84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12" y="1480229"/>
            <a:ext cx="7393858" cy="476523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08D949E-FE97-4BFF-9741-BD9C1373226A}"/>
              </a:ext>
            </a:extLst>
          </p:cNvPr>
          <p:cNvSpPr/>
          <p:nvPr/>
        </p:nvSpPr>
        <p:spPr>
          <a:xfrm>
            <a:off x="1317522" y="4680155"/>
            <a:ext cx="2251587" cy="1565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2EF21AB-348E-4AC7-9D79-05A5C29084F4}"/>
              </a:ext>
            </a:extLst>
          </p:cNvPr>
          <p:cNvSpPr/>
          <p:nvPr/>
        </p:nvSpPr>
        <p:spPr>
          <a:xfrm>
            <a:off x="3636716" y="4680153"/>
            <a:ext cx="1957841" cy="1565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1DC87F6-EFAD-4696-8391-4C7BE1C6A80C}"/>
              </a:ext>
            </a:extLst>
          </p:cNvPr>
          <p:cNvSpPr/>
          <p:nvPr/>
        </p:nvSpPr>
        <p:spPr>
          <a:xfrm>
            <a:off x="721835" y="2679405"/>
            <a:ext cx="8007496" cy="229663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4DD4F65-6BC1-41D6-94AD-8978A6CF0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748" y="2877116"/>
            <a:ext cx="2696509" cy="1803039"/>
          </a:xfrm>
          <a:prstGeom prst="rect">
            <a:avLst/>
          </a:prstGeom>
        </p:spPr>
      </p:pic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2C9045AF-ADC5-40CC-B584-C5C38F55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19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422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>
                <a:latin typeface="Calibri" panose="020F0502020204030204" pitchFamily="34" charset="0"/>
              </a:rPr>
              <a:t>Outline</a:t>
            </a:r>
            <a:endParaRPr lang="ko-KR" altLang="en-US" sz="4000" b="1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669597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</a:rPr>
              <a:t>Introduction</a:t>
            </a:r>
          </a:p>
          <a:p>
            <a:r>
              <a:rPr lang="en-US" altLang="ko-KR" sz="2400" dirty="0">
                <a:latin typeface="Calibri" panose="020F0502020204030204" pitchFamily="34" charset="0"/>
              </a:rPr>
              <a:t>Background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</a:rPr>
              <a:t>DNS Cache Poisoning Attacks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</a:rPr>
              <a:t>DNS Forwarder</a:t>
            </a:r>
          </a:p>
          <a:p>
            <a:r>
              <a:rPr lang="en-US" altLang="ko-KR" sz="2400" dirty="0">
                <a:latin typeface="Calibri" panose="020F0502020204030204" pitchFamily="34" charset="0"/>
              </a:rPr>
              <a:t>Defragmentation Attack Targeting DNS Forwarders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</a:rPr>
              <a:t>Threat Model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</a:rPr>
              <a:t>Attack Details</a:t>
            </a:r>
          </a:p>
          <a:p>
            <a:r>
              <a:rPr lang="en-US" altLang="ko-KR" sz="2400" dirty="0">
                <a:latin typeface="Calibri" panose="020F0502020204030204" pitchFamily="34" charset="0"/>
              </a:rPr>
              <a:t>Experiment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</a:rPr>
              <a:t>Vulnerable DNS Forwarder Software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</a:rPr>
              <a:t>A Nationwide Measurement of Client</a:t>
            </a:r>
          </a:p>
          <a:p>
            <a:r>
              <a:rPr lang="en-US" altLang="ko-KR" sz="2400" dirty="0">
                <a:latin typeface="Calibri" panose="020F0502020204030204" pitchFamily="34" charset="0"/>
              </a:rPr>
              <a:t>Conclusion</a:t>
            </a: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3F9B8B4-7A07-4611-9A59-DB495FE4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2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62655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2900" b="1" dirty="0">
                <a:latin typeface="Calibri" panose="020F0502020204030204" pitchFamily="34" charset="0"/>
              </a:rPr>
              <a:t>Defragmentation Attack Targeting DNS Forwarders</a:t>
            </a:r>
            <a:br>
              <a:rPr lang="en-US" altLang="ko-KR" sz="2900" b="1" dirty="0">
                <a:latin typeface="Calibri" panose="020F0502020204030204" pitchFamily="34" charset="0"/>
              </a:rPr>
            </a:br>
            <a:r>
              <a:rPr lang="en-US" altLang="ko-KR" sz="2900" b="1" dirty="0">
                <a:latin typeface="Calibri" panose="020F0502020204030204" pitchFamily="34" charset="0"/>
              </a:rPr>
              <a:t>:Workflow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endParaRPr lang="en-US" altLang="ko-KR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23BC2F0-C6C4-461E-80EA-3A4E05B84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12" y="1480229"/>
            <a:ext cx="7393858" cy="476523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08D949E-FE97-4BFF-9741-BD9C1373226A}"/>
              </a:ext>
            </a:extLst>
          </p:cNvPr>
          <p:cNvSpPr/>
          <p:nvPr/>
        </p:nvSpPr>
        <p:spPr>
          <a:xfrm>
            <a:off x="1317522" y="4680155"/>
            <a:ext cx="2251587" cy="1565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4F8382B-2F7E-4B90-9188-6AC1795E51C0}"/>
              </a:ext>
            </a:extLst>
          </p:cNvPr>
          <p:cNvSpPr/>
          <p:nvPr/>
        </p:nvSpPr>
        <p:spPr>
          <a:xfrm>
            <a:off x="721835" y="2615609"/>
            <a:ext cx="8007496" cy="23604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6C7872E-44B0-4E5E-ADB6-BF6CA53AD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080" y="2710329"/>
            <a:ext cx="2604619" cy="212845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07D3BF7-5D50-4232-AA15-45B895D09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637" y="2855850"/>
            <a:ext cx="2696509" cy="1803039"/>
          </a:xfrm>
          <a:prstGeom prst="rect">
            <a:avLst/>
          </a:prstGeom>
        </p:spPr>
      </p:pic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0E4EE5E7-AAA9-4292-B855-02F7FD4632B7}"/>
              </a:ext>
            </a:extLst>
          </p:cNvPr>
          <p:cNvSpPr/>
          <p:nvPr/>
        </p:nvSpPr>
        <p:spPr>
          <a:xfrm rot="10800000">
            <a:off x="5500541" y="3572540"/>
            <a:ext cx="287732" cy="419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439E0FB4-1827-4B9E-8311-C9053F41D835}"/>
              </a:ext>
            </a:extLst>
          </p:cNvPr>
          <p:cNvSpPr/>
          <p:nvPr/>
        </p:nvSpPr>
        <p:spPr>
          <a:xfrm>
            <a:off x="3625699" y="2647508"/>
            <a:ext cx="1084521" cy="24024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3D319695-98FB-48ED-A582-D019210175D5}"/>
              </a:ext>
            </a:extLst>
          </p:cNvPr>
          <p:cNvSpPr/>
          <p:nvPr/>
        </p:nvSpPr>
        <p:spPr>
          <a:xfrm>
            <a:off x="3625698" y="4627222"/>
            <a:ext cx="1084521" cy="24024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슬라이드 번호 개체 틀 13">
            <a:extLst>
              <a:ext uri="{FF2B5EF4-FFF2-40B4-BE49-F238E27FC236}">
                <a16:creationId xmlns:a16="http://schemas.microsoft.com/office/drawing/2014/main" id="{0837C9ED-1F8B-4B40-B92C-F8D8A559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20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96902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2900" b="1" dirty="0">
                <a:latin typeface="Calibri" panose="020F0502020204030204" pitchFamily="34" charset="0"/>
              </a:rPr>
              <a:t>Defragmentation Attack Targeting DNS Forwarders</a:t>
            </a:r>
            <a:br>
              <a:rPr lang="en-US" altLang="ko-KR" sz="2900" b="1" dirty="0">
                <a:latin typeface="Calibri" panose="020F0502020204030204" pitchFamily="34" charset="0"/>
              </a:rPr>
            </a:br>
            <a:r>
              <a:rPr lang="en-US" altLang="ko-KR" sz="2900" b="1" dirty="0">
                <a:latin typeface="Calibri" panose="020F0502020204030204" pitchFamily="34" charset="0"/>
              </a:rPr>
              <a:t>:Workflow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endParaRPr lang="en-US" altLang="ko-KR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23BC2F0-C6C4-461E-80EA-3A4E05B84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12" y="1480229"/>
            <a:ext cx="7393858" cy="4765230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A89F8D90-4F80-47F6-83A9-0F7D1DB3A3C5}"/>
              </a:ext>
            </a:extLst>
          </p:cNvPr>
          <p:cNvSpPr/>
          <p:nvPr/>
        </p:nvSpPr>
        <p:spPr>
          <a:xfrm>
            <a:off x="1316293" y="5105831"/>
            <a:ext cx="2251587" cy="1192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A862D0C-D0B4-4725-931E-293A1FA6FB12}"/>
              </a:ext>
            </a:extLst>
          </p:cNvPr>
          <p:cNvSpPr/>
          <p:nvPr/>
        </p:nvSpPr>
        <p:spPr>
          <a:xfrm>
            <a:off x="1337559" y="3965944"/>
            <a:ext cx="2219688" cy="296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18F30F7-836E-454D-AC3F-F91A6EBA500F}"/>
              </a:ext>
            </a:extLst>
          </p:cNvPr>
          <p:cNvSpPr/>
          <p:nvPr/>
        </p:nvSpPr>
        <p:spPr>
          <a:xfrm>
            <a:off x="802163" y="2615609"/>
            <a:ext cx="2810199" cy="156530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B887389-7492-4BFF-AC5A-640BCEBBFD85}"/>
              </a:ext>
            </a:extLst>
          </p:cNvPr>
          <p:cNvSpPr/>
          <p:nvPr/>
        </p:nvSpPr>
        <p:spPr>
          <a:xfrm>
            <a:off x="959559" y="4180912"/>
            <a:ext cx="6759678" cy="45140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C9B7613-793C-40B6-A03E-73AC1ECB9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504" y="2779095"/>
            <a:ext cx="3446205" cy="103257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4816A9D-000B-4CD4-B363-AD14FA23E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639" y="3807255"/>
            <a:ext cx="1938978" cy="197077"/>
          </a:xfrm>
          <a:prstGeom prst="rect">
            <a:avLst/>
          </a:prstGeom>
        </p:spPr>
      </p:pic>
      <p:sp>
        <p:nvSpPr>
          <p:cNvPr id="17" name="타원 16">
            <a:extLst>
              <a:ext uri="{FF2B5EF4-FFF2-40B4-BE49-F238E27FC236}">
                <a16:creationId xmlns:a16="http://schemas.microsoft.com/office/drawing/2014/main" id="{95400CDB-6561-447D-9B52-AF2759CB3695}"/>
              </a:ext>
            </a:extLst>
          </p:cNvPr>
          <p:cNvSpPr/>
          <p:nvPr/>
        </p:nvSpPr>
        <p:spPr>
          <a:xfrm>
            <a:off x="3487479" y="5275465"/>
            <a:ext cx="627321" cy="5081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2A74CC2B-A8EC-406C-8200-831662608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21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93661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2900" b="1" dirty="0">
                <a:latin typeface="Calibri" panose="020F0502020204030204" pitchFamily="34" charset="0"/>
              </a:rPr>
              <a:t>Defragmentation Attack Targeting DNS Forwarders</a:t>
            </a:r>
            <a:br>
              <a:rPr lang="en-US" altLang="ko-KR" sz="2900" b="1" dirty="0">
                <a:latin typeface="Calibri" panose="020F0502020204030204" pitchFamily="34" charset="0"/>
              </a:rPr>
            </a:br>
            <a:r>
              <a:rPr lang="en-US" altLang="ko-KR" sz="2900" b="1" dirty="0">
                <a:latin typeface="Calibri" panose="020F0502020204030204" pitchFamily="34" charset="0"/>
              </a:rPr>
              <a:t>:Workflow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endParaRPr lang="en-US" altLang="ko-KR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23BC2F0-C6C4-461E-80EA-3A4E05B84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12" y="1480229"/>
            <a:ext cx="7393858" cy="4765230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A89F8D90-4F80-47F6-83A9-0F7D1DB3A3C5}"/>
              </a:ext>
            </a:extLst>
          </p:cNvPr>
          <p:cNvSpPr/>
          <p:nvPr/>
        </p:nvSpPr>
        <p:spPr>
          <a:xfrm>
            <a:off x="1316293" y="5735582"/>
            <a:ext cx="2251587" cy="55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A862D0C-D0B4-4725-931E-293A1FA6FB12}"/>
              </a:ext>
            </a:extLst>
          </p:cNvPr>
          <p:cNvSpPr/>
          <p:nvPr/>
        </p:nvSpPr>
        <p:spPr>
          <a:xfrm>
            <a:off x="1337559" y="3965944"/>
            <a:ext cx="2219688" cy="296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1CD3ED9-B298-4962-97C4-54FD7EBAD62A}"/>
              </a:ext>
            </a:extLst>
          </p:cNvPr>
          <p:cNvSpPr/>
          <p:nvPr/>
        </p:nvSpPr>
        <p:spPr>
          <a:xfrm>
            <a:off x="721835" y="2615609"/>
            <a:ext cx="8007496" cy="23604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B821C831-4B58-47BB-9D31-D099D1ED4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86" y="2720962"/>
            <a:ext cx="2604619" cy="212845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EC04356-CB34-4597-8B43-478A8559E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696" y="2724042"/>
            <a:ext cx="2659997" cy="2160302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C37794AD-7860-412B-9FB5-2A1938E7083A}"/>
              </a:ext>
            </a:extLst>
          </p:cNvPr>
          <p:cNvSpPr/>
          <p:nvPr/>
        </p:nvSpPr>
        <p:spPr>
          <a:xfrm>
            <a:off x="2813852" y="1131713"/>
            <a:ext cx="1651818" cy="543609"/>
          </a:xfrm>
          <a:prstGeom prst="rect">
            <a:avLst/>
          </a:prstGeom>
          <a:solidFill>
            <a:srgbClr val="FF0000">
              <a:alpha val="1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Lack</a:t>
            </a:r>
          </a:p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Security Checks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763C2A8A-A99D-49FD-B1BB-70FE8F33ADBE}"/>
              </a:ext>
            </a:extLst>
          </p:cNvPr>
          <p:cNvSpPr/>
          <p:nvPr/>
        </p:nvSpPr>
        <p:spPr>
          <a:xfrm>
            <a:off x="4408640" y="4422123"/>
            <a:ext cx="2102474" cy="2707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3B209E1B-819F-495D-9B56-6B315046BE4E}"/>
              </a:ext>
            </a:extLst>
          </p:cNvPr>
          <p:cNvSpPr/>
          <p:nvPr/>
        </p:nvSpPr>
        <p:spPr>
          <a:xfrm>
            <a:off x="1514737" y="4443390"/>
            <a:ext cx="1999978" cy="2707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3BB5F350-027F-49C4-91EC-9E7E6A97579F}"/>
              </a:ext>
            </a:extLst>
          </p:cNvPr>
          <p:cNvSpPr/>
          <p:nvPr/>
        </p:nvSpPr>
        <p:spPr>
          <a:xfrm rot="10800000">
            <a:off x="3844326" y="3642246"/>
            <a:ext cx="287732" cy="419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183280-4930-415F-BE42-B0D399284C70}"/>
              </a:ext>
            </a:extLst>
          </p:cNvPr>
          <p:cNvSpPr txBox="1"/>
          <p:nvPr/>
        </p:nvSpPr>
        <p:spPr>
          <a:xfrm>
            <a:off x="266754" y="4887756"/>
            <a:ext cx="37226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Will be cached in the DNS forwarder!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F8C3F850-9260-4FF6-87D8-9DD207E73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22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7307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2900" b="1" dirty="0">
                <a:latin typeface="Calibri" panose="020F0502020204030204" pitchFamily="34" charset="0"/>
              </a:rPr>
              <a:t>Defragmentation Attack Targeting DNS Forwarders</a:t>
            </a:r>
            <a:br>
              <a:rPr lang="en-US" altLang="ko-KR" sz="2900" b="1" dirty="0">
                <a:latin typeface="Calibri" panose="020F0502020204030204" pitchFamily="34" charset="0"/>
              </a:rPr>
            </a:br>
            <a:r>
              <a:rPr lang="en-US" altLang="ko-KR" sz="2900" b="1" dirty="0">
                <a:latin typeface="Calibri" panose="020F0502020204030204" pitchFamily="34" charset="0"/>
              </a:rPr>
              <a:t>: Challenges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endParaRPr lang="en-US" altLang="ko-KR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23BC2F0-C6C4-461E-80EA-3A4E05B84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12" y="1480229"/>
            <a:ext cx="7393858" cy="4765230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B5D11875-7DEF-46FA-A8AD-E6ED6E5E43A8}"/>
              </a:ext>
            </a:extLst>
          </p:cNvPr>
          <p:cNvSpPr/>
          <p:nvPr/>
        </p:nvSpPr>
        <p:spPr>
          <a:xfrm>
            <a:off x="1101213" y="3419168"/>
            <a:ext cx="1750142" cy="2707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F921F9-08C1-42FF-95CE-337117267364}"/>
              </a:ext>
            </a:extLst>
          </p:cNvPr>
          <p:cNvSpPr txBox="1"/>
          <p:nvPr/>
        </p:nvSpPr>
        <p:spPr>
          <a:xfrm>
            <a:off x="516787" y="4693294"/>
            <a:ext cx="37602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ii) How can we force fragmentation?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4885F7C-4888-4417-85D2-C4DB456C54FD}"/>
              </a:ext>
            </a:extLst>
          </p:cNvPr>
          <p:cNvSpPr/>
          <p:nvPr/>
        </p:nvSpPr>
        <p:spPr>
          <a:xfrm>
            <a:off x="1316304" y="3713997"/>
            <a:ext cx="2251587" cy="97929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DB7B150-C630-4BCD-BB89-C1F3B8FDB53B}"/>
              </a:ext>
            </a:extLst>
          </p:cNvPr>
          <p:cNvSpPr/>
          <p:nvPr/>
        </p:nvSpPr>
        <p:spPr>
          <a:xfrm>
            <a:off x="1316303" y="5173518"/>
            <a:ext cx="2251587" cy="109601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D14BFED-1672-4CA6-999D-ABC4CB3CD50F}"/>
              </a:ext>
            </a:extLst>
          </p:cNvPr>
          <p:cNvSpPr/>
          <p:nvPr/>
        </p:nvSpPr>
        <p:spPr>
          <a:xfrm>
            <a:off x="3634262" y="4247535"/>
            <a:ext cx="1941850" cy="46268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D7A7E60-2B53-4E07-A1D5-DD6F634473A7}"/>
              </a:ext>
            </a:extLst>
          </p:cNvPr>
          <p:cNvSpPr/>
          <p:nvPr/>
        </p:nvSpPr>
        <p:spPr>
          <a:xfrm>
            <a:off x="5682447" y="4352066"/>
            <a:ext cx="2055539" cy="183603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2885B15C-FF7D-4528-BDBE-26996089FA86}"/>
              </a:ext>
            </a:extLst>
          </p:cNvPr>
          <p:cNvSpPr/>
          <p:nvPr/>
        </p:nvSpPr>
        <p:spPr>
          <a:xfrm>
            <a:off x="3957483" y="4827637"/>
            <a:ext cx="1823883" cy="10499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B64C9-AC7B-4366-8C3F-8E3CC8F8322C}"/>
              </a:ext>
            </a:extLst>
          </p:cNvPr>
          <p:cNvSpPr txBox="1"/>
          <p:nvPr/>
        </p:nvSpPr>
        <p:spPr>
          <a:xfrm>
            <a:off x="3035137" y="3292397"/>
            <a:ext cx="33429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</a:rPr>
              <a:t>i</a:t>
            </a:r>
            <a:r>
              <a:rPr lang="en-US" altLang="ko-KR" b="1" dirty="0">
                <a:solidFill>
                  <a:srgbClr val="FF0000"/>
                </a:solidFill>
              </a:rPr>
              <a:t>) How can we predict IPID?</a:t>
            </a:r>
          </a:p>
        </p:txBody>
      </p:sp>
      <p:cxnSp>
        <p:nvCxnSpPr>
          <p:cNvPr id="21" name="연결선: 구부러짐 20">
            <a:extLst>
              <a:ext uri="{FF2B5EF4-FFF2-40B4-BE49-F238E27FC236}">
                <a16:creationId xmlns:a16="http://schemas.microsoft.com/office/drawing/2014/main" id="{C95E8DD7-72A7-4549-8C2F-11B2B2C25F21}"/>
              </a:ext>
            </a:extLst>
          </p:cNvPr>
          <p:cNvCxnSpPr>
            <a:cxnSpLocks/>
          </p:cNvCxnSpPr>
          <p:nvPr/>
        </p:nvCxnSpPr>
        <p:spPr>
          <a:xfrm rot="5400000">
            <a:off x="3248125" y="4652450"/>
            <a:ext cx="1444859" cy="547248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0232123-6AA7-4792-84A2-AAB4634530AF}"/>
              </a:ext>
            </a:extLst>
          </p:cNvPr>
          <p:cNvSpPr/>
          <p:nvPr/>
        </p:nvSpPr>
        <p:spPr>
          <a:xfrm>
            <a:off x="1317522" y="5714226"/>
            <a:ext cx="2251587" cy="520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656182F-A1A0-4D59-BDA7-F335C0D3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23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737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1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Calibri" panose="020F0502020204030204" pitchFamily="34" charset="0"/>
              </a:rPr>
              <a:t>Crafting Spoofed Fragments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Only the 1</a:t>
            </a:r>
            <a:r>
              <a:rPr lang="en-US" altLang="ko-KR" sz="2400" baseline="30000" dirty="0">
                <a:latin typeface="Calibri" panose="020F0502020204030204" pitchFamily="34" charset="0"/>
                <a:sym typeface="Wingdings" panose="05000000000000000000" pitchFamily="2" charset="2"/>
              </a:rPr>
              <a:t>st</a:t>
            </a:r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 fragment contains DNS and UDP headers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The spoofed 2</a:t>
            </a:r>
            <a:r>
              <a:rPr lang="en-US" altLang="ko-KR" sz="2000" baseline="30000" dirty="0">
                <a:latin typeface="Calibri" panose="020F0502020204030204" pitchFamily="34" charset="0"/>
                <a:sym typeface="Wingdings" panose="05000000000000000000" pitchFamily="2" charset="2"/>
              </a:rPr>
              <a:t>nd</a:t>
            </a: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 fragment does not need to predict port number &amp; DNS transaction ID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But have to predict </a:t>
            </a:r>
            <a:r>
              <a:rPr lang="en-US" altLang="ko-KR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IP identification </a:t>
            </a: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(IPID) in the IP header</a:t>
            </a:r>
            <a:endParaRPr lang="en-US" altLang="ko-KR" sz="3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For defragmentation, the IPID of each fragment must be the same</a:t>
            </a:r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E863E4EE-2DC2-46D7-A750-0983533B2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444948"/>
              </p:ext>
            </p:extLst>
          </p:nvPr>
        </p:nvGraphicFramePr>
        <p:xfrm>
          <a:off x="1220409" y="3833348"/>
          <a:ext cx="7366861" cy="2204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05498">
                  <a:extLst>
                    <a:ext uri="{9D8B030D-6E8A-4147-A177-3AD203B41FA5}">
                      <a16:colId xmlns:a16="http://schemas.microsoft.com/office/drawing/2014/main" val="3473315879"/>
                    </a:ext>
                  </a:extLst>
                </a:gridCol>
                <a:gridCol w="5161363">
                  <a:extLst>
                    <a:ext uri="{9D8B030D-6E8A-4147-A177-3AD203B41FA5}">
                      <a16:colId xmlns:a16="http://schemas.microsoft.com/office/drawing/2014/main" val="1526174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Global IPID counter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Increase by one for every sent packet</a:t>
                      </a:r>
                      <a:endParaRPr lang="ko-KR" alt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191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Hash-based</a:t>
                      </a:r>
                    </a:p>
                    <a:p>
                      <a:pPr algn="ctr" latinLnBrk="1"/>
                      <a:r>
                        <a:rPr lang="en-US" altLang="ko-KR" b="1" dirty="0"/>
                        <a:t> IPID counter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Use a hash function to map an outgoing packet to one in an array of IPID counter </a:t>
                      </a:r>
                    </a:p>
                    <a:p>
                      <a:pPr latinLnBrk="1"/>
                      <a:r>
                        <a:rPr lang="en-US" altLang="ko-KR" dirty="0"/>
                        <a:t>(Generate hash using source/destination IP of packet)</a:t>
                      </a:r>
                    </a:p>
                    <a:p>
                      <a:pPr latinLnBrk="1"/>
                      <a:r>
                        <a:rPr lang="en-US" altLang="ko-KR" dirty="0"/>
                        <a:t>Increase the selected counter by a random amount btw. [1 ~ the last packet sent time]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963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/>
                        <a:t>Random IPID counter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Increase the counter by a random amount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56237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615FA4A-01DA-4B6C-A347-3FA428CDFB7F}"/>
              </a:ext>
            </a:extLst>
          </p:cNvPr>
          <p:cNvSpPr txBox="1"/>
          <p:nvPr/>
        </p:nvSpPr>
        <p:spPr>
          <a:xfrm>
            <a:off x="2264512" y="3400800"/>
            <a:ext cx="4758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&lt; 3 major IPID assignment algorithm &gt;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DCCBAF-03BA-4B99-AE58-88914551B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Lab.</a:t>
            </a:r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FC5E9DC-4B6D-42C3-94FB-02F243F51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24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73151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Calibri" panose="020F0502020204030204" pitchFamily="34" charset="0"/>
              </a:rPr>
              <a:t>Crafting Spoofed Fragments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IPID prediction</a:t>
            </a:r>
          </a:p>
          <a:p>
            <a:pPr lvl="1">
              <a:buFontTx/>
              <a:buChar char="-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ko-KR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283ADE3-D184-4F68-9B88-4F4FA1900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855" y="3868645"/>
            <a:ext cx="4605105" cy="21577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EC1A94-8D8A-4C90-AB55-03446A22E6AB}"/>
              </a:ext>
            </a:extLst>
          </p:cNvPr>
          <p:cNvSpPr txBox="1"/>
          <p:nvPr/>
        </p:nvSpPr>
        <p:spPr>
          <a:xfrm>
            <a:off x="1179872" y="4277587"/>
            <a:ext cx="2789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  <a:sym typeface="Wingdings" panose="05000000000000000000" pitchFamily="2" charset="2"/>
              </a:rPr>
              <a:t>Attacker is behind the </a:t>
            </a:r>
          </a:p>
          <a:p>
            <a:r>
              <a:rPr lang="en-US" altLang="ko-KR" dirty="0">
                <a:latin typeface="Calibri" panose="020F0502020204030204" pitchFamily="34" charset="0"/>
                <a:sym typeface="Wingdings" panose="05000000000000000000" pitchFamily="2" charset="2"/>
              </a:rPr>
              <a:t>DNS forwarder (router)</a:t>
            </a:r>
          </a:p>
          <a:p>
            <a:r>
              <a:rPr lang="en-US" altLang="ko-KR" dirty="0">
                <a:latin typeface="Calibri" panose="020F0502020204030204" pitchFamily="34" charset="0"/>
                <a:sym typeface="Wingdings" panose="05000000000000000000" pitchFamily="2" charset="2"/>
              </a:rPr>
              <a:t> Same public IP</a:t>
            </a:r>
            <a:endParaRPr lang="en-US" altLang="ko-KR" sz="4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D0021E6-99A3-4C11-BB52-9444F28406CB}"/>
              </a:ext>
            </a:extLst>
          </p:cNvPr>
          <p:cNvSpPr/>
          <p:nvPr/>
        </p:nvSpPr>
        <p:spPr>
          <a:xfrm>
            <a:off x="5879689" y="5865925"/>
            <a:ext cx="855407" cy="17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1" name="표 4">
            <a:extLst>
              <a:ext uri="{FF2B5EF4-FFF2-40B4-BE49-F238E27FC236}">
                <a16:creationId xmlns:a16="http://schemas.microsoft.com/office/drawing/2014/main" id="{68F27589-92D5-462A-9FD2-41C315570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982442"/>
              </p:ext>
            </p:extLst>
          </p:nvPr>
        </p:nvGraphicFramePr>
        <p:xfrm>
          <a:off x="960488" y="2367847"/>
          <a:ext cx="7366861" cy="1381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05498">
                  <a:extLst>
                    <a:ext uri="{9D8B030D-6E8A-4147-A177-3AD203B41FA5}">
                      <a16:colId xmlns:a16="http://schemas.microsoft.com/office/drawing/2014/main" val="3473315879"/>
                    </a:ext>
                  </a:extLst>
                </a:gridCol>
                <a:gridCol w="5161363">
                  <a:extLst>
                    <a:ext uri="{9D8B030D-6E8A-4147-A177-3AD203B41FA5}">
                      <a16:colId xmlns:a16="http://schemas.microsoft.com/office/drawing/2014/main" val="1526174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Global IPID counter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Just incrementally increase </a:t>
                      </a:r>
                      <a:endParaRPr lang="ko-KR" alt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191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Hash-based</a:t>
                      </a:r>
                    </a:p>
                    <a:p>
                      <a:pPr algn="ctr" latinLnBrk="1"/>
                      <a:r>
                        <a:rPr lang="en-US" altLang="ko-KR" b="1" dirty="0"/>
                        <a:t> IPID counter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If a proving query is sent close enough in time with the target query, IPID increments are predictable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963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/>
                        <a:t>Random IPID counter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Hard to predict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5623757"/>
                  </a:ext>
                </a:extLst>
              </a:tr>
            </a:tbl>
          </a:graphicData>
        </a:graphic>
      </p:graphicFrame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863C24EC-4793-47E3-B8CA-39E3546C8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25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5689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Calibri" panose="020F0502020204030204" pitchFamily="34" charset="0"/>
              </a:rPr>
              <a:t>Crafting Spoofed Fragments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IPID prediction</a:t>
            </a: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ko-KR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D0021E6-99A3-4C11-BB52-9444F28406CB}"/>
              </a:ext>
            </a:extLst>
          </p:cNvPr>
          <p:cNvSpPr/>
          <p:nvPr/>
        </p:nvSpPr>
        <p:spPr>
          <a:xfrm>
            <a:off x="5879689" y="3941430"/>
            <a:ext cx="855407" cy="17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0" name="표 4">
            <a:extLst>
              <a:ext uri="{FF2B5EF4-FFF2-40B4-BE49-F238E27FC236}">
                <a16:creationId xmlns:a16="http://schemas.microsoft.com/office/drawing/2014/main" id="{FD079F33-CFB7-48B3-99C5-55617D7ED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891380"/>
              </p:ext>
            </p:extLst>
          </p:nvPr>
        </p:nvGraphicFramePr>
        <p:xfrm>
          <a:off x="960488" y="2367847"/>
          <a:ext cx="7366861" cy="1381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05498">
                  <a:extLst>
                    <a:ext uri="{9D8B030D-6E8A-4147-A177-3AD203B41FA5}">
                      <a16:colId xmlns:a16="http://schemas.microsoft.com/office/drawing/2014/main" val="3473315879"/>
                    </a:ext>
                  </a:extLst>
                </a:gridCol>
                <a:gridCol w="5161363">
                  <a:extLst>
                    <a:ext uri="{9D8B030D-6E8A-4147-A177-3AD203B41FA5}">
                      <a16:colId xmlns:a16="http://schemas.microsoft.com/office/drawing/2014/main" val="1526174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Global IPID counter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Just incrementally increase </a:t>
                      </a:r>
                      <a:endParaRPr lang="ko-KR" alt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191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Hash-based</a:t>
                      </a:r>
                    </a:p>
                    <a:p>
                      <a:pPr algn="ctr" latinLnBrk="1"/>
                      <a:r>
                        <a:rPr lang="en-US" altLang="ko-KR" b="1" dirty="0"/>
                        <a:t> IPID counter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If a proving query is sent close enough in time with the target query, IPID increments are predictable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963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/>
                        <a:t>Random IPID counter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Hard to predict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5623757"/>
                  </a:ext>
                </a:extLst>
              </a:tr>
            </a:tbl>
          </a:graphicData>
        </a:graphic>
      </p:graphicFrame>
      <p:sp>
        <p:nvSpPr>
          <p:cNvPr id="12" name="직사각형 11">
            <a:extLst>
              <a:ext uri="{FF2B5EF4-FFF2-40B4-BE49-F238E27FC236}">
                <a16:creationId xmlns:a16="http://schemas.microsoft.com/office/drawing/2014/main" id="{8EFD8F53-737B-4A5D-9F9D-C76D8A5587A7}"/>
              </a:ext>
            </a:extLst>
          </p:cNvPr>
          <p:cNvSpPr/>
          <p:nvPr/>
        </p:nvSpPr>
        <p:spPr>
          <a:xfrm>
            <a:off x="437397" y="4015307"/>
            <a:ext cx="8269206" cy="1621653"/>
          </a:xfrm>
          <a:prstGeom prst="rect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</a:rPr>
              <a:t>Linux, Windows (after Window 8) use hash-based IPID counter</a:t>
            </a:r>
          </a:p>
          <a:p>
            <a:pPr algn="ctr"/>
            <a:r>
              <a:rPr lang="en-US" altLang="ko-KR" sz="2400" b="1" dirty="0">
                <a:solidFill>
                  <a:schemeClr val="tx1"/>
                </a:solidFill>
              </a:rPr>
              <a:t>5 public DNS services use hash-based IPID counter</a:t>
            </a:r>
          </a:p>
          <a:p>
            <a:pPr algn="ctr"/>
            <a:r>
              <a:rPr lang="en-US" altLang="ko-KR" sz="2400" b="1" dirty="0">
                <a:solidFill>
                  <a:schemeClr val="tx1"/>
                </a:solidFill>
              </a:rPr>
              <a:t>85% of open DNS resolver use Global IPID counter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651D8CE-760A-417A-AD20-D68CBB187C35}"/>
              </a:ext>
            </a:extLst>
          </p:cNvPr>
          <p:cNvSpPr/>
          <p:nvPr/>
        </p:nvSpPr>
        <p:spPr>
          <a:xfrm>
            <a:off x="862168" y="2201054"/>
            <a:ext cx="2274325" cy="12388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2130C38-A72D-47FB-B027-AF499E2A2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26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4315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Calibri" panose="020F0502020204030204" pitchFamily="34" charset="0"/>
              </a:rPr>
              <a:t>Forcing DNS Response Fragmentation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Use CNAME chain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Use a chain of dummy CNAME records to enlarge DNS response</a:t>
            </a: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79E1D4E6-A955-49DF-B91A-890D46E40C71}"/>
              </a:ext>
            </a:extLst>
          </p:cNvPr>
          <p:cNvGrpSpPr/>
          <p:nvPr/>
        </p:nvGrpSpPr>
        <p:grpSpPr>
          <a:xfrm>
            <a:off x="700569" y="3138743"/>
            <a:ext cx="3475694" cy="2310955"/>
            <a:chOff x="1016410" y="3060085"/>
            <a:chExt cx="3475694" cy="2310955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6880AB26-477A-4844-B400-8B06D9509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410" y="4342921"/>
              <a:ext cx="3465862" cy="1028119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C588D360-ED5C-4051-8CA3-363278FF1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6242" y="3060085"/>
              <a:ext cx="3465862" cy="1325563"/>
            </a:xfrm>
            <a:prstGeom prst="rect">
              <a:avLst/>
            </a:prstGeom>
          </p:spPr>
        </p:pic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4750CF64-01C6-4658-980F-B6DD1CE744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919" y="2721180"/>
            <a:ext cx="3711582" cy="3033048"/>
          </a:xfrm>
          <a:prstGeom prst="rect">
            <a:avLst/>
          </a:prstGeom>
        </p:spPr>
      </p:pic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6A1A5457-7CA3-4FA8-BCD7-9DADD54CA627}"/>
              </a:ext>
            </a:extLst>
          </p:cNvPr>
          <p:cNvSpPr/>
          <p:nvPr/>
        </p:nvSpPr>
        <p:spPr>
          <a:xfrm>
            <a:off x="4286865" y="3972232"/>
            <a:ext cx="327601" cy="294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520BEB11-C857-400B-A6B3-D95CFDF66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27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83090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Calibri" panose="020F0502020204030204" pitchFamily="34" charset="0"/>
              </a:rPr>
              <a:t>Vulnerable DNS Forwarder Software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Measure the vulnerability of home routers and DNS software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Check attack conditions and launch real attacks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Report the issue to the affected vendors</a:t>
            </a:r>
          </a:p>
          <a:p>
            <a:endParaRPr lang="en-US" altLang="ko-KR" sz="11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Home routers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16 models are tested, </a:t>
            </a:r>
            <a:r>
              <a:rPr lang="en-US" altLang="ko-KR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8 models </a:t>
            </a: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are vulnerable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D-LINK, ASUS, Linksys, Motorola, Xiaomi, …</a:t>
            </a:r>
          </a:p>
          <a:p>
            <a:pPr marL="0" indent="0">
              <a:buNone/>
            </a:pPr>
            <a:endParaRPr lang="en-US" altLang="ko-KR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DNS software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7 software are tested, </a:t>
            </a:r>
            <a:r>
              <a:rPr lang="en-US" altLang="ko-KR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2 popular DNS software </a:t>
            </a: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are vulnerable</a:t>
            </a:r>
            <a:endParaRPr lang="en-US" altLang="ko-KR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en-US" altLang="ko-KR" sz="2000" dirty="0" err="1">
                <a:latin typeface="Calibri" panose="020F0502020204030204" pitchFamily="34" charset="0"/>
                <a:sym typeface="Wingdings" panose="05000000000000000000" pitchFamily="2" charset="2"/>
              </a:rPr>
              <a:t>dnsmasq</a:t>
            </a: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 2.7.9, MS DNS 2019</a:t>
            </a:r>
            <a:endParaRPr lang="en-US" altLang="ko-KR" sz="28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2D89200-98AA-40E8-9AAA-53E96F1C5E74}"/>
              </a:ext>
            </a:extLst>
          </p:cNvPr>
          <p:cNvSpPr/>
          <p:nvPr/>
        </p:nvSpPr>
        <p:spPr>
          <a:xfrm>
            <a:off x="700570" y="1624404"/>
            <a:ext cx="7742862" cy="156536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276A7B1-3D8D-4DF2-9929-5CB7E53F8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785" y="1286538"/>
            <a:ext cx="1806389" cy="385135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4C4D9E5-04FC-4E3D-9F92-BAFAA42E0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072" y="2523906"/>
            <a:ext cx="1806388" cy="2614078"/>
          </a:xfrm>
          <a:prstGeom prst="rect">
            <a:avLst/>
          </a:prstGeom>
        </p:spPr>
      </p:pic>
      <p:sp>
        <p:nvSpPr>
          <p:cNvPr id="11" name="왼쪽 대괄호 10">
            <a:extLst>
              <a:ext uri="{FF2B5EF4-FFF2-40B4-BE49-F238E27FC236}">
                <a16:creationId xmlns:a16="http://schemas.microsoft.com/office/drawing/2014/main" id="{43010D8B-12EA-4259-8E1E-B6B66FEAA1F0}"/>
              </a:ext>
            </a:extLst>
          </p:cNvPr>
          <p:cNvSpPr/>
          <p:nvPr/>
        </p:nvSpPr>
        <p:spPr>
          <a:xfrm>
            <a:off x="6271581" y="1850041"/>
            <a:ext cx="197002" cy="1446052"/>
          </a:xfrm>
          <a:prstGeom prst="leftBracket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왼쪽 대괄호 11">
            <a:extLst>
              <a:ext uri="{FF2B5EF4-FFF2-40B4-BE49-F238E27FC236}">
                <a16:creationId xmlns:a16="http://schemas.microsoft.com/office/drawing/2014/main" id="{56635AB3-C560-4F0B-80E0-21BF62E4B2A3}"/>
              </a:ext>
            </a:extLst>
          </p:cNvPr>
          <p:cNvSpPr/>
          <p:nvPr/>
        </p:nvSpPr>
        <p:spPr>
          <a:xfrm>
            <a:off x="6372813" y="3242928"/>
            <a:ext cx="197002" cy="471054"/>
          </a:xfrm>
          <a:prstGeom prst="leftBracket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A747B4-F4E2-4816-A60F-76A61A66C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28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9570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1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Calibri" panose="020F0502020204030204" pitchFamily="34" charset="0"/>
              </a:rPr>
              <a:t>A Nationwide Measurement of Client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latin typeface="Calibri" panose="020F0502020204030204" pitchFamily="34" charset="0"/>
                <a:sym typeface="Wingdings" panose="05000000000000000000" pitchFamily="2" charset="2"/>
              </a:rPr>
              <a:t>How many real-world clients are vulnerable to the attack?</a:t>
            </a:r>
          </a:p>
          <a:p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Collecting vantage points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Collaborate with industrial partner who develops network diagnosis software for mobile client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Implement vulnerability checking methods in the diagnosis software</a:t>
            </a:r>
          </a:p>
          <a:p>
            <a:pPr>
              <a:buFontTx/>
              <a:buChar char="-"/>
            </a:pPr>
            <a:endParaRPr lang="en-US" altLang="ko-KR" sz="7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Checking vulnerability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The method performs several checks on the attack conditions and reports the collected data</a:t>
            </a:r>
            <a:endParaRPr lang="en-US" altLang="ko-KR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Note: do not actually launch the attack; just check whether the client is vulnerable</a:t>
            </a: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02984D8-6D6F-456B-8A37-75244941D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29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8910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latin typeface="Calibri" panose="020F0502020204030204" pitchFamily="34" charset="0"/>
              </a:rPr>
              <a:t>Introduction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Traditional DNS ecosystem</a:t>
            </a:r>
          </a:p>
          <a:p>
            <a:endParaRPr lang="en-US" altLang="ko-KR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altLang="ko-KR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altLang="ko-KR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altLang="ko-KR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006" y="3095474"/>
            <a:ext cx="1264994" cy="913191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893" y="2411665"/>
            <a:ext cx="777279" cy="228795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205246" y="4117491"/>
            <a:ext cx="1643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Stub resolver</a:t>
            </a:r>
          </a:p>
          <a:p>
            <a:pPr algn="ctr"/>
            <a:r>
              <a:rPr lang="en-US" altLang="ko-KR" sz="1600" dirty="0"/>
              <a:t>(DNS client)</a:t>
            </a:r>
            <a:endParaRPr lang="ko-KR" alt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6392843" y="4714627"/>
            <a:ext cx="2207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Authoritative servers</a:t>
            </a:r>
            <a:endParaRPr lang="ko-KR" altLang="en-US" sz="1600" dirty="0"/>
          </a:p>
        </p:txBody>
      </p:sp>
      <p:cxnSp>
        <p:nvCxnSpPr>
          <p:cNvPr id="37" name="직선 화살표 연결선 36"/>
          <p:cNvCxnSpPr/>
          <p:nvPr/>
        </p:nvCxnSpPr>
        <p:spPr>
          <a:xfrm>
            <a:off x="3066230" y="3541527"/>
            <a:ext cx="63405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 flipV="1">
            <a:off x="5577208" y="2790276"/>
            <a:ext cx="1119795" cy="61720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5596177" y="3566565"/>
            <a:ext cx="1100826" cy="1491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/>
          <p:nvPr/>
        </p:nvCxnSpPr>
        <p:spPr>
          <a:xfrm>
            <a:off x="5577208" y="3751769"/>
            <a:ext cx="1119795" cy="53499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그림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2681" y="3095474"/>
            <a:ext cx="789970" cy="96376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784430" y="4124455"/>
            <a:ext cx="1962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Recursive </a:t>
            </a:r>
          </a:p>
          <a:p>
            <a:pPr algn="ctr"/>
            <a:r>
              <a:rPr lang="en-US" altLang="ko-KR" sz="1600" dirty="0"/>
              <a:t>Resolver</a:t>
            </a:r>
            <a:endParaRPr lang="ko-KR" altLang="en-US" sz="160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A708E86-DB56-4C3F-B7C8-5C59F984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3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26259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Calibri" panose="020F0502020204030204" pitchFamily="34" charset="0"/>
              </a:rPr>
              <a:t>A Nationwide Measurement of Client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Vulnerable conditions</a:t>
            </a:r>
          </a:p>
          <a:p>
            <a:pPr marL="971550" lvl="1" indent="-514350">
              <a:buAutoNum type="romanLcParenR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The client’s network have to use DNS forwarder  check whether the client is connected through home router</a:t>
            </a:r>
          </a:p>
          <a:p>
            <a:pPr marL="971550" lvl="1" indent="-514350">
              <a:buAutoNum type="romanLcParenR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Extension mechanism for DNS (EDNS(0)) must be supported for large DNS responses  check EDNS option in DNS records</a:t>
            </a:r>
          </a:p>
          <a:p>
            <a:pPr marL="971550" lvl="1" indent="-514350">
              <a:buAutoNum type="romanLcParenR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…</a:t>
            </a:r>
          </a:p>
          <a:p>
            <a:pPr marL="971550" lvl="1" indent="-514350">
              <a:buAutoNum type="romanLcParenR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514350" indent="-514350">
              <a:buAutoNum type="romanLcParenR"/>
            </a:pPr>
            <a:endParaRPr lang="en-US" altLang="ko-KR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1570" y="3975233"/>
            <a:ext cx="750469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We cannot know whether the client</a:t>
            </a:r>
          </a:p>
          <a:p>
            <a:pPr algn="ctr"/>
            <a:r>
              <a:rPr lang="en-US" altLang="ko-KR" sz="2800" b="1" dirty="0"/>
              <a:t> is actually vulnerable</a:t>
            </a:r>
          </a:p>
          <a:p>
            <a:pPr algn="ctr"/>
            <a:endParaRPr lang="en-US" altLang="ko-KR" sz="900" dirty="0"/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</a:rPr>
              <a:t>Find clients that are potentially vulnerable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C204D5EC-AD63-4F99-9706-D22401F2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30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1492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Calibri" panose="020F0502020204030204" pitchFamily="34" charset="0"/>
              </a:rPr>
              <a:t>A Nationwide Measurement of Client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Vulnerable conditions</a:t>
            </a:r>
          </a:p>
          <a:p>
            <a:pPr marL="971550" lvl="1" indent="-514350">
              <a:buAutoNum type="romanLcParenR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The client’s network have to use DNS forwarder  check whether the client is connected through home router</a:t>
            </a:r>
          </a:p>
          <a:p>
            <a:pPr marL="971550" lvl="1" indent="-514350">
              <a:buAutoNum type="romanLcParenR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Extension mechanism for DNS (EDNS(0)) must be supported for large DNS responses  check EDNS option in DNS records</a:t>
            </a:r>
          </a:p>
          <a:p>
            <a:pPr marL="971550" lvl="1" indent="-514350">
              <a:buAutoNum type="romanLcParenR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…</a:t>
            </a:r>
          </a:p>
          <a:p>
            <a:pPr marL="971550" lvl="1" indent="-514350">
              <a:buAutoNum type="romanLcParenR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Results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Collect 20,113 mobile clients (mostly located in mainland China)</a:t>
            </a:r>
          </a:p>
          <a:p>
            <a:pPr lvl="1">
              <a:buFontTx/>
              <a:buChar char="-"/>
            </a:pPr>
            <a:r>
              <a:rPr lang="en-US" altLang="ko-KR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6.6% </a:t>
            </a: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meet vulnerable conditions</a:t>
            </a:r>
          </a:p>
          <a:p>
            <a:pPr marL="457200" lvl="1" indent="0">
              <a:buNone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   Potentially vulnerable to the defragmentation attack</a:t>
            </a:r>
          </a:p>
          <a:p>
            <a:pPr marL="0" indent="0">
              <a:buNone/>
            </a:pPr>
            <a:endParaRPr lang="en-US" altLang="ko-KR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62F7F98-6671-4643-AE35-EC8CBFECF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31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68235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>
                <a:latin typeface="Calibri" panose="020F0502020204030204" pitchFamily="34" charset="0"/>
              </a:rPr>
              <a:t>Conclusion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761042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Reveal that DNS forwarders can be a soft spot 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Vulnerable to cache poisoning attacks</a:t>
            </a:r>
            <a:endParaRPr lang="en-US" altLang="ko-KR" sz="12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12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Devise an attack targeting DNS forwarders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Exploit DNS response fragmentation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Enlarge DNS responses using CNAME chain</a:t>
            </a:r>
          </a:p>
          <a:p>
            <a:pPr lvl="1">
              <a:buFontTx/>
              <a:buChar char="-"/>
            </a:pPr>
            <a:endParaRPr lang="en-US" altLang="ko-KR" sz="12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Conduct experiments to assess the effect of the attack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16 router models and 2 popular DNS software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A nationwide measurement study show that 6.6% of clients are potentially vulnerable</a:t>
            </a: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294249F-E854-4E59-A31B-897B482F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32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45873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>
                <a:latin typeface="Calibri" panose="020F0502020204030204" pitchFamily="34" charset="0"/>
              </a:rPr>
              <a:t>Q &amp; A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>
              <a:latin typeface="Calibri" panose="020F0502020204030204" pitchFamily="34" charset="0"/>
            </a:endParaRPr>
          </a:p>
          <a:p>
            <a:endParaRPr lang="en-US" altLang="ko-KR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ko-KR" sz="5400" dirty="0">
                <a:latin typeface="Calibri" panose="020F0502020204030204" pitchFamily="34" charset="0"/>
              </a:rPr>
              <a:t>Thank you.</a:t>
            </a:r>
          </a:p>
          <a:p>
            <a:endParaRPr lang="en-US" altLang="ko-KR" dirty="0">
              <a:latin typeface="Calibri" panose="020F0502020204030204" pitchFamily="34" charset="0"/>
            </a:endParaRPr>
          </a:p>
          <a:p>
            <a:endParaRPr lang="en-US" altLang="ko-KR" dirty="0">
              <a:latin typeface="Calibri" panose="020F0502020204030204" pitchFamily="34" charset="0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500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Calibri" panose="020F0502020204030204" pitchFamily="34" charset="0"/>
              </a:rPr>
              <a:t>Mitigation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Response verification of DNS forwarder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DNS forwarder can re-query all names and perform response verification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But cause significant performance overhead and contradicts with the purpose of DNS forwarders</a:t>
            </a:r>
            <a:endParaRPr lang="en-US" altLang="ko-KR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12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Randomizing IPID values</a:t>
            </a: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Make IPID hard to guess</a:t>
            </a:r>
          </a:p>
          <a:p>
            <a:pPr lvl="1">
              <a:buFontTx/>
              <a:buChar char="-"/>
            </a:pPr>
            <a:endParaRPr lang="en-US" altLang="ko-KR" sz="12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Make clear guidelines of DNS forwarders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There is no clear definition of “DNS forwarder”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Need clear answer to “What role should they play?” and “What features should be supported?”</a:t>
            </a:r>
          </a:p>
          <a:p>
            <a:pPr lvl="1">
              <a:buFontTx/>
              <a:buChar char="-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6895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Calibri" panose="020F0502020204030204" pitchFamily="34" charset="0"/>
              </a:rPr>
              <a:t>Conditions of Successful Attacks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DNS forwarders should satisfy following conditions to be successfully attacked</a:t>
            </a:r>
          </a:p>
          <a:p>
            <a:endParaRPr lang="en-US" altLang="ko-KR" sz="11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EDNS(0) support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Extension mechanism for DNS (EDNS(0)) allows large DNS packets over UDP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Otherwise, DNS packets larger than 512 bytes are sent over TCP</a:t>
            </a:r>
          </a:p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No truncation of DNS response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Entire oversized response should be transferred</a:t>
            </a:r>
          </a:p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No verification of DNS response</a:t>
            </a: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DNS caching by record</a:t>
            </a: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679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latin typeface="Calibri" panose="020F0502020204030204" pitchFamily="34" charset="0"/>
              </a:rPr>
              <a:t>Introduction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The DNS ecosystem has evolved dramatically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The system now consists of multiple layers of servers</a:t>
            </a:r>
          </a:p>
          <a:p>
            <a:pPr lvl="1">
              <a:buFontTx/>
              <a:buChar char="-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12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18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18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DNS Forwarder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Devices standing in between DNS clients (stub resolvers) and recursive resolvers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Simply forwards queries/replies to upstream/downstream resolvers </a:t>
            </a: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006" y="3095474"/>
            <a:ext cx="1264994" cy="91319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893" y="2411665"/>
            <a:ext cx="777279" cy="22879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05246" y="4117491"/>
            <a:ext cx="1643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Stub resolver</a:t>
            </a:r>
          </a:p>
          <a:p>
            <a:pPr algn="ctr"/>
            <a:r>
              <a:rPr lang="en-US" altLang="ko-KR" sz="1600" dirty="0"/>
              <a:t>(DNS client)</a:t>
            </a:r>
            <a:endParaRPr lang="ko-KR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392843" y="4714627"/>
            <a:ext cx="2207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Authoritative servers</a:t>
            </a:r>
            <a:endParaRPr lang="ko-KR" altLang="en-US" sz="16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0884" y="3107049"/>
            <a:ext cx="1029346" cy="1037451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4143739" y="3298784"/>
            <a:ext cx="266491" cy="18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822020" y="4137547"/>
            <a:ext cx="1962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DNS forwarder</a:t>
            </a:r>
            <a:endParaRPr lang="ko-KR" altLang="en-US" sz="1600" dirty="0"/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4410230" y="3554034"/>
            <a:ext cx="63405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그림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2681" y="3095473"/>
            <a:ext cx="789970" cy="96376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784430" y="4124455"/>
            <a:ext cx="1962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Recursive </a:t>
            </a:r>
          </a:p>
          <a:p>
            <a:pPr algn="ctr"/>
            <a:r>
              <a:rPr lang="en-US" altLang="ko-KR" sz="1600" dirty="0"/>
              <a:t>Resolver</a:t>
            </a:r>
            <a:endParaRPr lang="ko-KR" altLang="en-US" sz="1600" dirty="0"/>
          </a:p>
        </p:txBody>
      </p:sp>
      <p:cxnSp>
        <p:nvCxnSpPr>
          <p:cNvPr id="39" name="직선 화살표 연결선 38"/>
          <p:cNvCxnSpPr/>
          <p:nvPr/>
        </p:nvCxnSpPr>
        <p:spPr>
          <a:xfrm>
            <a:off x="3066230" y="3541527"/>
            <a:ext cx="63405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/>
          <p:nvPr/>
        </p:nvCxnSpPr>
        <p:spPr>
          <a:xfrm flipV="1">
            <a:off x="5577208" y="2790276"/>
            <a:ext cx="1119795" cy="61720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/>
          <p:nvPr/>
        </p:nvCxnSpPr>
        <p:spPr>
          <a:xfrm>
            <a:off x="5596177" y="3566565"/>
            <a:ext cx="1100826" cy="1491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>
          <a:xfrm>
            <a:off x="5577208" y="3751769"/>
            <a:ext cx="1119795" cy="53499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모서리가 둥근 직사각형 130"/>
          <p:cNvSpPr/>
          <p:nvPr/>
        </p:nvSpPr>
        <p:spPr>
          <a:xfrm>
            <a:off x="3125163" y="2963120"/>
            <a:ext cx="1367678" cy="1547706"/>
          </a:xfrm>
          <a:prstGeom prst="roundRect">
            <a:avLst/>
          </a:prstGeom>
          <a:solidFill>
            <a:srgbClr val="FF0000">
              <a:alpha val="2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60B5428-B511-462C-81E7-64C187F194A9}"/>
              </a:ext>
            </a:extLst>
          </p:cNvPr>
          <p:cNvSpPr/>
          <p:nvPr/>
        </p:nvSpPr>
        <p:spPr>
          <a:xfrm>
            <a:off x="628650" y="4964297"/>
            <a:ext cx="8131892" cy="1315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6D7CB66-CB9A-4E33-8CE3-DEEE2CA75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4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7353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08906 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09063 0.0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0401 -0.00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03386 0.000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401 -0.0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-0.05608 4.8148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38" grpId="0"/>
      <p:bldP spid="13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latin typeface="Calibri" panose="020F0502020204030204" pitchFamily="34" charset="0"/>
              </a:rPr>
              <a:t>Introduction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endParaRPr lang="en-US" altLang="ko-KR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altLang="ko-KR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altLang="ko-KR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ko-KR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altLang="ko-KR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What is the problem?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DNS forwarders do not perform recursive queries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They rely on the integrity of its upstream recursive resolver (do not verify responses)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They have caching abilities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altLang="ko-KR" sz="20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Vulnerable to cache poisoning attacks</a:t>
            </a: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006" y="1914855"/>
            <a:ext cx="1264994" cy="913191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893" y="1231046"/>
            <a:ext cx="777279" cy="22879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05246" y="2936872"/>
            <a:ext cx="1643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Stub resolver</a:t>
            </a:r>
          </a:p>
          <a:p>
            <a:pPr algn="ctr"/>
            <a:r>
              <a:rPr lang="en-US" altLang="ko-KR" sz="1600" dirty="0"/>
              <a:t>(DNS client)</a:t>
            </a:r>
            <a:endParaRPr lang="ko-KR" alt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392843" y="3534008"/>
            <a:ext cx="2207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Authoritative servers</a:t>
            </a:r>
            <a:endParaRPr lang="ko-KR" altLang="en-US" sz="160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0884" y="1926430"/>
            <a:ext cx="1029346" cy="1037451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4143739" y="2118165"/>
            <a:ext cx="266491" cy="18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822020" y="2956928"/>
            <a:ext cx="1962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DNS forwarder</a:t>
            </a:r>
            <a:endParaRPr lang="ko-KR" altLang="en-US" sz="1600" dirty="0"/>
          </a:p>
        </p:txBody>
      </p:sp>
      <p:cxnSp>
        <p:nvCxnSpPr>
          <p:cNvPr id="30" name="직선 화살표 연결선 29"/>
          <p:cNvCxnSpPr/>
          <p:nvPr/>
        </p:nvCxnSpPr>
        <p:spPr>
          <a:xfrm>
            <a:off x="4410230" y="2373415"/>
            <a:ext cx="63405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그림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3461" y="1914854"/>
            <a:ext cx="789970" cy="96376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525210" y="2943836"/>
            <a:ext cx="1962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Recursive </a:t>
            </a:r>
          </a:p>
          <a:p>
            <a:pPr algn="ctr"/>
            <a:r>
              <a:rPr lang="en-US" altLang="ko-KR" sz="1600" dirty="0"/>
              <a:t>Resolver</a:t>
            </a:r>
            <a:endParaRPr lang="ko-KR" altLang="en-US" sz="1600" dirty="0"/>
          </a:p>
        </p:txBody>
      </p:sp>
      <p:cxnSp>
        <p:nvCxnSpPr>
          <p:cNvPr id="33" name="직선 화살표 연결선 32"/>
          <p:cNvCxnSpPr/>
          <p:nvPr/>
        </p:nvCxnSpPr>
        <p:spPr>
          <a:xfrm>
            <a:off x="2591668" y="2360908"/>
            <a:ext cx="63405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 flipV="1">
            <a:off x="5901301" y="1609657"/>
            <a:ext cx="1119795" cy="61720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>
            <a:off x="5920270" y="2385946"/>
            <a:ext cx="1100826" cy="1491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5901301" y="2571150"/>
            <a:ext cx="1119795" cy="53499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모서리가 둥근 직사각형 44"/>
          <p:cNvSpPr/>
          <p:nvPr/>
        </p:nvSpPr>
        <p:spPr>
          <a:xfrm>
            <a:off x="3142269" y="1818301"/>
            <a:ext cx="1367678" cy="1547706"/>
          </a:xfrm>
          <a:prstGeom prst="roundRect">
            <a:avLst/>
          </a:prstGeom>
          <a:solidFill>
            <a:srgbClr val="FF0000">
              <a:alpha val="2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2BD6783-32BA-49F2-A943-C6F86CAF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5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73052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latin typeface="Calibri" panose="020F0502020204030204" pitchFamily="34" charset="0"/>
              </a:rPr>
              <a:t>Background: DNS Forwarder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Recursive resolver vs. DNS forwarder</a:t>
            </a:r>
          </a:p>
          <a:p>
            <a:endParaRPr lang="en-US" altLang="ko-KR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altLang="ko-KR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667907"/>
              </p:ext>
            </p:extLst>
          </p:nvPr>
        </p:nvGraphicFramePr>
        <p:xfrm>
          <a:off x="736528" y="2149536"/>
          <a:ext cx="7814782" cy="4036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7391">
                  <a:extLst>
                    <a:ext uri="{9D8B030D-6E8A-4147-A177-3AD203B41FA5}">
                      <a16:colId xmlns:a16="http://schemas.microsoft.com/office/drawing/2014/main" val="1421811167"/>
                    </a:ext>
                  </a:extLst>
                </a:gridCol>
                <a:gridCol w="3907391">
                  <a:extLst>
                    <a:ext uri="{9D8B030D-6E8A-4147-A177-3AD203B41FA5}">
                      <a16:colId xmlns:a16="http://schemas.microsoft.com/office/drawing/2014/main" val="3557047550"/>
                    </a:ext>
                  </a:extLst>
                </a:gridCol>
              </a:tblGrid>
              <a:tr h="1536778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                  Recursive resolver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                    DNS Forwarder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07900"/>
                  </a:ext>
                </a:extLst>
              </a:tr>
              <a:tr h="2414970"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/>
                        <a:t>Recursively access other servers to find </a:t>
                      </a:r>
                      <a:r>
                        <a:rPr lang="en-US" altLang="ko-KR" sz="1800" b="1" dirty="0"/>
                        <a:t>final</a:t>
                      </a:r>
                      <a:r>
                        <a:rPr lang="en-US" altLang="ko-KR" sz="1800" dirty="0"/>
                        <a:t> answer of DNS queries</a:t>
                      </a:r>
                    </a:p>
                    <a:p>
                      <a:pPr marL="0" indent="0" algn="l" latinLnBrk="1">
                        <a:buFont typeface="Arial" panose="020B0604020202020204" pitchFamily="34" charset="0"/>
                        <a:buNone/>
                      </a:pPr>
                      <a:endParaRPr lang="en-US" altLang="ko-KR" sz="1800" dirty="0"/>
                    </a:p>
                    <a:p>
                      <a:pPr marL="0" indent="0" algn="l" latinLnBrk="1">
                        <a:buFont typeface="Arial" panose="020B0604020202020204" pitchFamily="34" charset="0"/>
                        <a:buNone/>
                      </a:pPr>
                      <a:endParaRPr lang="en-US" altLang="ko-KR" sz="1800" dirty="0"/>
                    </a:p>
                    <a:p>
                      <a:pPr marL="0" indent="0" algn="l" latinLnBrk="1">
                        <a:buFont typeface="Arial" panose="020B0604020202020204" pitchFamily="34" charset="0"/>
                        <a:buNone/>
                      </a:pPr>
                      <a:endParaRPr lang="en-US" altLang="ko-KR" sz="1600" dirty="0"/>
                    </a:p>
                    <a:p>
                      <a:pPr marL="0" indent="0" algn="l" latinLnBrk="1">
                        <a:buFont typeface="Arial" panose="020B0604020202020204" pitchFamily="34" charset="0"/>
                        <a:buNone/>
                      </a:pPr>
                      <a:endParaRPr lang="en-US" altLang="ko-KR" sz="1600" dirty="0"/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/>
                        <a:t>Perform integrity checks and validate DNSSEC of responses</a:t>
                      </a:r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/>
                        <a:t>Can cache responses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/>
                        <a:t>Just forward queries to upstream resolver or downstream resolvers</a:t>
                      </a:r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endParaRPr lang="en-US" altLang="ko-KR" sz="1800" dirty="0"/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endParaRPr lang="en-US" altLang="ko-KR" sz="1200" dirty="0"/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endParaRPr lang="en-US" altLang="ko-KR" sz="1600" dirty="0"/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/>
                        <a:t>Rely on the integrity of its upstream</a:t>
                      </a:r>
                      <a:r>
                        <a:rPr lang="en-US" altLang="ko-KR" sz="1800" baseline="0" dirty="0"/>
                        <a:t> recursive resolver</a:t>
                      </a: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800" dirty="0"/>
                        <a:t>Can cache responses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77805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30147" y="4278728"/>
            <a:ext cx="3649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(Resolve CNAME chains and aggregate the resource records into one final answer)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9558" y="4474395"/>
            <a:ext cx="364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(Do not recursively resolve queries)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713" y="2442816"/>
            <a:ext cx="789970" cy="96376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733" y="2431241"/>
            <a:ext cx="1029346" cy="1037451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8141279" y="2586434"/>
            <a:ext cx="174958" cy="243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69D0BD39-D9FD-4908-A9F6-2777374D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6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10797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3800" b="1" dirty="0">
                <a:latin typeface="Calibri" panose="020F0502020204030204" pitchFamily="34" charset="0"/>
              </a:rPr>
              <a:t>Background: Cache Poisoning Attacks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Forging attack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Craft a rogue DNS response and trick a resolver into accepting it</a:t>
            </a:r>
            <a:endParaRPr lang="en-US" altLang="ko-KR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Attackers forge a DNS response with the correct metadata before the authenticated response arrives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Correct metadata? Question section, DNS transaction ID, source/destination IP, source/destination port number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13" y="3610133"/>
            <a:ext cx="7256664" cy="2978651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83D8CA-D7C1-491D-86A6-DE66CD590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7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6877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3800" b="1" dirty="0">
                <a:latin typeface="Calibri" panose="020F0502020204030204" pitchFamily="34" charset="0"/>
              </a:rPr>
              <a:t>Background: Cache Poisoning Attacks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Forging attack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Craft a rogue DNS response and trick a resolver into accepting it</a:t>
            </a:r>
            <a:endParaRPr lang="en-US" altLang="ko-KR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Attackers forge a DNS response with the correct metadata before the authenticated response arrives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Correct metadata? Question section, DNS transaction ID, source/destination IP, port number</a:t>
            </a:r>
          </a:p>
          <a:p>
            <a:pPr lvl="1">
              <a:buFontTx/>
              <a:buChar char="-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2200" dirty="0">
                <a:latin typeface="Calibri" panose="020F0502020204030204" pitchFamily="34" charset="0"/>
                <a:sym typeface="Wingdings" panose="05000000000000000000" pitchFamily="2" charset="2"/>
              </a:rPr>
              <a:t>Mitigation</a:t>
            </a:r>
          </a:p>
          <a:p>
            <a:pPr lvl="2">
              <a:buFontTx/>
              <a:buChar char="-"/>
            </a:pPr>
            <a:r>
              <a:rPr lang="en-US" altLang="ko-KR" dirty="0">
                <a:latin typeface="Calibri" panose="020F0502020204030204" pitchFamily="34" charset="0"/>
                <a:sym typeface="Wingdings" panose="05000000000000000000" pitchFamily="2" charset="2"/>
              </a:rPr>
              <a:t>Increase the </a:t>
            </a:r>
            <a:r>
              <a:rPr lang="en-US" altLang="ko-KR" b="1" dirty="0">
                <a:latin typeface="Calibri" panose="020F0502020204030204" pitchFamily="34" charset="0"/>
                <a:sym typeface="Wingdings" panose="05000000000000000000" pitchFamily="2" charset="2"/>
              </a:rPr>
              <a:t>randomness</a:t>
            </a:r>
            <a:r>
              <a:rPr lang="en-US" altLang="ko-KR" dirty="0">
                <a:latin typeface="Calibri" panose="020F0502020204030204" pitchFamily="34" charset="0"/>
                <a:sym typeface="Wingdings" panose="05000000000000000000" pitchFamily="2" charset="2"/>
              </a:rPr>
              <a:t> of DNS query packets</a:t>
            </a:r>
          </a:p>
          <a:p>
            <a:pPr lvl="2">
              <a:buFontTx/>
              <a:buChar char="-"/>
            </a:pPr>
            <a:r>
              <a:rPr lang="en-US" altLang="ko-KR" dirty="0">
                <a:latin typeface="Calibri" panose="020F0502020204030204" pitchFamily="34" charset="0"/>
                <a:sym typeface="Wingdings" panose="05000000000000000000" pitchFamily="2" charset="2"/>
              </a:rPr>
              <a:t>ex) randomized port number or DNS transaction ID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F6FC90D-FD32-4F88-B37D-F00C21425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8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2418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3800" b="1" dirty="0">
                <a:latin typeface="Calibri" panose="020F0502020204030204" pitchFamily="34" charset="0"/>
              </a:rPr>
              <a:t>Background: Cache Poisoning Attacks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Defragmentation attack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Exploits the fact that the </a:t>
            </a:r>
            <a:r>
              <a:rPr lang="en-US" altLang="ko-KR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n-US" altLang="ko-KR" sz="2000" b="1" baseline="30000" dirty="0">
                <a:latin typeface="Calibri" panose="020F0502020204030204" pitchFamily="34" charset="0"/>
                <a:sym typeface="Wingdings" panose="05000000000000000000" pitchFamily="2" charset="2"/>
              </a:rPr>
              <a:t>nd</a:t>
            </a:r>
            <a:r>
              <a:rPr lang="en-US" altLang="ko-KR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 fragment </a:t>
            </a: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of a fragmented DNS response packet does not contain DNS or UDP headers or question section  </a:t>
            </a:r>
            <a:r>
              <a:rPr lang="en-US" altLang="ko-KR" sz="2000" dirty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Bypass randomization based defenses</a:t>
            </a:r>
          </a:p>
          <a:p>
            <a:pPr lvl="1">
              <a:buFontTx/>
              <a:buChar char="-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543" y="2949967"/>
            <a:ext cx="6437092" cy="3736337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1828799" y="4132163"/>
            <a:ext cx="2500132" cy="57873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4400850" y="4213183"/>
            <a:ext cx="2509236" cy="474563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1840373" y="4818135"/>
            <a:ext cx="5324355" cy="474563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5301206" y="5347926"/>
            <a:ext cx="1990846" cy="883747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761771" y="5660019"/>
            <a:ext cx="1273215" cy="592157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413CCA4B-49C0-45D0-9420-DD6F2C32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9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1186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21078</TotalTime>
  <Words>1863</Words>
  <Application>Microsoft Office PowerPoint</Application>
  <PresentationFormat>화면 슬라이드 쇼(4:3)</PresentationFormat>
  <Paragraphs>394</Paragraphs>
  <Slides>35</Slides>
  <Notes>34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1" baseType="lpstr">
      <vt:lpstr>맑은 고딕</vt:lpstr>
      <vt:lpstr>Arial</vt:lpstr>
      <vt:lpstr>Calibri</vt:lpstr>
      <vt:lpstr>Calibri Light</vt:lpstr>
      <vt:lpstr>Wingdings</vt:lpstr>
      <vt:lpstr>Office 테마</vt:lpstr>
      <vt:lpstr>Poison over Troubled Forwarders:  A Cache Poisoning Attack Targeting DNS Forwarding Devices </vt:lpstr>
      <vt:lpstr>Outline</vt:lpstr>
      <vt:lpstr>Introduction</vt:lpstr>
      <vt:lpstr>Introduction</vt:lpstr>
      <vt:lpstr>Introduction</vt:lpstr>
      <vt:lpstr>Background: DNS Forwarder</vt:lpstr>
      <vt:lpstr>Background: Cache Poisoning Attacks</vt:lpstr>
      <vt:lpstr>Background: Cache Poisoning Attacks</vt:lpstr>
      <vt:lpstr>Background: Cache Poisoning Attacks</vt:lpstr>
      <vt:lpstr>Background: Cache Poisoning Attacks</vt:lpstr>
      <vt:lpstr>Background: Cache Poisoning Attacks</vt:lpstr>
      <vt:lpstr>Background: Cache Poisoning Attacks</vt:lpstr>
      <vt:lpstr>Background: Cache Poisoning Attacks</vt:lpstr>
      <vt:lpstr>Defragmentation Attack Targeting DNS Forwarders</vt:lpstr>
      <vt:lpstr>Defragmentation Attack Targeting DNS Forwarders :Workflow</vt:lpstr>
      <vt:lpstr>Defragmentation Attack Targeting DNS Forwarders :Workflow</vt:lpstr>
      <vt:lpstr>Defragmentation Attack Targeting DNS Forwarders :Workflow</vt:lpstr>
      <vt:lpstr>Defragmentation Attack Targeting DNS Forwarders :Workflow</vt:lpstr>
      <vt:lpstr>Defragmentation Attack Targeting DNS Forwarders :Workflow</vt:lpstr>
      <vt:lpstr>Defragmentation Attack Targeting DNS Forwarders :Workflow</vt:lpstr>
      <vt:lpstr>Defragmentation Attack Targeting DNS Forwarders :Workflow</vt:lpstr>
      <vt:lpstr>Defragmentation Attack Targeting DNS Forwarders :Workflow</vt:lpstr>
      <vt:lpstr>Defragmentation Attack Targeting DNS Forwarders : Challenges</vt:lpstr>
      <vt:lpstr>Crafting Spoofed Fragments</vt:lpstr>
      <vt:lpstr>Crafting Spoofed Fragments</vt:lpstr>
      <vt:lpstr>Crafting Spoofed Fragments</vt:lpstr>
      <vt:lpstr>Forcing DNS Response Fragmentation</vt:lpstr>
      <vt:lpstr>Vulnerable DNS Forwarder Software</vt:lpstr>
      <vt:lpstr>A Nationwide Measurement of Client</vt:lpstr>
      <vt:lpstr>A Nationwide Measurement of Client</vt:lpstr>
      <vt:lpstr>A Nationwide Measurement of Client</vt:lpstr>
      <vt:lpstr>Conclusion</vt:lpstr>
      <vt:lpstr>Q &amp; A</vt:lpstr>
      <vt:lpstr>Mitigation</vt:lpstr>
      <vt:lpstr>Conditions of Successful Attacks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quack</dc:title>
  <dc:creator>Hyeonmin Lee</dc:creator>
  <cp:lastModifiedBy>이현민</cp:lastModifiedBy>
  <cp:revision>2066</cp:revision>
  <dcterms:created xsi:type="dcterms:W3CDTF">2015-12-26T14:34:00Z</dcterms:created>
  <dcterms:modified xsi:type="dcterms:W3CDTF">2020-09-15T14:40:10Z</dcterms:modified>
</cp:coreProperties>
</file>