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5"/>
  </p:notesMasterIdLst>
  <p:sldIdLst>
    <p:sldId id="311" r:id="rId2"/>
    <p:sldId id="258" r:id="rId3"/>
    <p:sldId id="394" r:id="rId4"/>
    <p:sldId id="411" r:id="rId5"/>
    <p:sldId id="427" r:id="rId6"/>
    <p:sldId id="428" r:id="rId7"/>
    <p:sldId id="410" r:id="rId8"/>
    <p:sldId id="429" r:id="rId9"/>
    <p:sldId id="408" r:id="rId10"/>
    <p:sldId id="412" r:id="rId11"/>
    <p:sldId id="413" r:id="rId12"/>
    <p:sldId id="430" r:id="rId13"/>
    <p:sldId id="409" r:id="rId14"/>
    <p:sldId id="393" r:id="rId15"/>
    <p:sldId id="414" r:id="rId16"/>
    <p:sldId id="415" r:id="rId17"/>
    <p:sldId id="416" r:id="rId18"/>
    <p:sldId id="434" r:id="rId19"/>
    <p:sldId id="435" r:id="rId20"/>
    <p:sldId id="423" r:id="rId21"/>
    <p:sldId id="417" r:id="rId22"/>
    <p:sldId id="433" r:id="rId23"/>
    <p:sldId id="431" r:id="rId24"/>
    <p:sldId id="418" r:id="rId25"/>
    <p:sldId id="419" r:id="rId26"/>
    <p:sldId id="420" r:id="rId27"/>
    <p:sldId id="421" r:id="rId28"/>
    <p:sldId id="422" r:id="rId29"/>
    <p:sldId id="432" r:id="rId30"/>
    <p:sldId id="425" r:id="rId31"/>
    <p:sldId id="426" r:id="rId32"/>
    <p:sldId id="391" r:id="rId33"/>
    <p:sldId id="370" r:id="rId3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이현민" initials="이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0000"/>
    <a:srgbClr val="5B9BD5"/>
    <a:srgbClr val="A3C7E7"/>
    <a:srgbClr val="345898"/>
    <a:srgbClr val="01AFF4"/>
    <a:srgbClr val="FFE5E5"/>
    <a:srgbClr val="FFE1E1"/>
    <a:srgbClr val="ED8B8B"/>
    <a:srgbClr val="B4C7E7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AF606853-7671-496A-8E4F-DF71F8EC918B}" styleName="어두운 스타일 1 - 강조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A107856-5554-42FB-B03E-39F5DBC370BA}" styleName="보통 스타일 4 - 강조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A111915-BE36-4E01-A7E5-04B1672EAD32}" styleName="밝은 스타일 2 - 강조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55" autoAdjust="0"/>
    <p:restoredTop sz="75964" autoAdjust="0"/>
  </p:normalViewPr>
  <p:slideViewPr>
    <p:cSldViewPr snapToGrid="0">
      <p:cViewPr varScale="1">
        <p:scale>
          <a:sx n="87" d="100"/>
          <a:sy n="87" d="100"/>
        </p:scale>
        <p:origin x="384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96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1157C-782E-4144-A763-444C19988B4E}" type="datetimeFigureOut">
              <a:rPr lang="ko-KR" altLang="en-US" smtClean="0"/>
              <a:t>2021-01-18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276FAD-B882-4567-B6DE-FBCCDC2DA07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05546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C13BB-405A-4224-907C-043FAE93B0A1}" type="slidenum">
              <a:rPr lang="ko-KR" altLang="en-US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38759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C13BB-405A-4224-907C-043FAE93B0A1}" type="slidenum">
              <a:rPr lang="ko-KR" altLang="en-US" smtClean="0"/>
              <a:t>10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438811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C13BB-405A-4224-907C-043FAE93B0A1}" type="slidenum">
              <a:rPr lang="ko-KR" altLang="en-US" smtClean="0"/>
              <a:t>11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347544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C13BB-405A-4224-907C-043FAE93B0A1}" type="slidenum">
              <a:rPr lang="ko-KR" altLang="en-US" smtClean="0"/>
              <a:t>12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461369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C13BB-405A-4224-907C-043FAE93B0A1}" type="slidenum">
              <a:rPr lang="ko-KR" altLang="en-US" smtClean="0"/>
              <a:t>13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215690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C13BB-405A-4224-907C-043FAE93B0A1}" type="slidenum">
              <a:rPr lang="ko-KR" altLang="en-US" smtClean="0"/>
              <a:t>14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600617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C13BB-405A-4224-907C-043FAE93B0A1}" type="slidenum">
              <a:rPr lang="ko-KR" altLang="en-US" smtClean="0"/>
              <a:t>15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115284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C13BB-405A-4224-907C-043FAE93B0A1}" type="slidenum">
              <a:rPr lang="ko-KR" altLang="en-US" smtClean="0"/>
              <a:t>16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684395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C13BB-405A-4224-907C-043FAE93B0A1}" type="slidenum">
              <a:rPr lang="ko-KR" altLang="en-US" smtClean="0"/>
              <a:t>17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036965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C13BB-405A-4224-907C-043FAE93B0A1}" type="slidenum">
              <a:rPr lang="ko-KR" altLang="en-US" smtClean="0"/>
              <a:t>18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739493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C13BB-405A-4224-907C-043FAE93B0A1}" type="slidenum">
              <a:rPr lang="ko-KR" altLang="en-US" smtClean="0"/>
              <a:t>19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37760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C13BB-405A-4224-907C-043FAE93B0A1}" type="slidenum">
              <a:rPr lang="ko-KR" altLang="en-US" smtClean="0"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857632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C13BB-405A-4224-907C-043FAE93B0A1}" type="slidenum">
              <a:rPr lang="ko-KR" altLang="en-US" smtClean="0"/>
              <a:t>20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453988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C13BB-405A-4224-907C-043FAE93B0A1}" type="slidenum">
              <a:rPr lang="ko-KR" altLang="en-US" smtClean="0"/>
              <a:t>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476065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C13BB-405A-4224-907C-043FAE93B0A1}" type="slidenum">
              <a:rPr lang="ko-KR" altLang="en-US" smtClean="0"/>
              <a:t>22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980330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C13BB-405A-4224-907C-043FAE93B0A1}" type="slidenum">
              <a:rPr lang="ko-KR" altLang="en-US" smtClean="0"/>
              <a:t>23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3526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C13BB-405A-4224-907C-043FAE93B0A1}" type="slidenum">
              <a:rPr lang="ko-KR" altLang="en-US" smtClean="0"/>
              <a:t>24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4740420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C13BB-405A-4224-907C-043FAE93B0A1}" type="slidenum">
              <a:rPr lang="ko-KR" altLang="en-US" smtClean="0"/>
              <a:t>25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8817985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C13BB-405A-4224-907C-043FAE93B0A1}" type="slidenum">
              <a:rPr lang="ko-KR" altLang="en-US" smtClean="0"/>
              <a:t>26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5284382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C13BB-405A-4224-907C-043FAE93B0A1}" type="slidenum">
              <a:rPr lang="ko-KR" altLang="en-US" smtClean="0"/>
              <a:t>27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0907923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C13BB-405A-4224-907C-043FAE93B0A1}" type="slidenum">
              <a:rPr lang="ko-KR" altLang="en-US" smtClean="0"/>
              <a:t>28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1407627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C13BB-405A-4224-907C-043FAE93B0A1}" type="slidenum">
              <a:rPr lang="ko-KR" altLang="en-US" smtClean="0"/>
              <a:t>29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77791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C13BB-405A-4224-907C-043FAE93B0A1}" type="slidenum">
              <a:rPr lang="ko-KR" altLang="en-US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7273952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C13BB-405A-4224-907C-043FAE93B0A1}" type="slidenum">
              <a:rPr lang="ko-KR" altLang="en-US" smtClean="0"/>
              <a:t>30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2040599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C13BB-405A-4224-907C-043FAE93B0A1}" type="slidenum">
              <a:rPr lang="ko-KR" altLang="en-US" smtClean="0"/>
              <a:t>31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9791036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C13BB-405A-4224-907C-043FAE93B0A1}" type="slidenum">
              <a:rPr lang="ko-KR" altLang="en-US" smtClean="0"/>
              <a:t>32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874469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C13BB-405A-4224-907C-043FAE93B0A1}" type="slidenum">
              <a:rPr lang="ko-KR" altLang="en-US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343597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C13BB-405A-4224-907C-043FAE93B0A1}" type="slidenum">
              <a:rPr lang="ko-KR" altLang="en-US" smtClean="0"/>
              <a:t>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977648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C13BB-405A-4224-907C-043FAE93B0A1}" type="slidenum">
              <a:rPr lang="ko-KR" altLang="en-US" smtClean="0"/>
              <a:t>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613555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C13BB-405A-4224-907C-043FAE93B0A1}" type="slidenum">
              <a:rPr lang="ko-KR" altLang="en-US" smtClean="0"/>
              <a:t>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684579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C13BB-405A-4224-907C-043FAE93B0A1}" type="slidenum">
              <a:rPr lang="ko-KR" altLang="en-US" smtClean="0"/>
              <a:t>8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698945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C13BB-405A-4224-907C-043FAE93B0A1}" type="slidenum">
              <a:rPr lang="ko-KR" altLang="en-US" smtClean="0"/>
              <a:t>9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52242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35B52-808D-42BF-AEE5-B26CDA176764}" type="datetime1">
              <a:rPr lang="ko-KR" altLang="en-US" smtClean="0"/>
              <a:t>2021-01-18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Network Convergence &amp; Security Lab.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</a:lstStyle>
          <a:p>
            <a:fld id="{9C5D53B0-887D-445A-934B-51441AD43EF1}" type="slidenum">
              <a:rPr lang="ko-KR" altLang="en-US" smtClean="0"/>
              <a:pPr/>
              <a:t>‹#›</a:t>
            </a:fld>
            <a:r>
              <a:rPr lang="ko-KR" altLang="en-US" dirty="0"/>
              <a:t> </a:t>
            </a:r>
            <a:r>
              <a:rPr lang="en-US" altLang="ko-KR" dirty="0"/>
              <a:t>/ 24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11685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935F9-2BB3-4126-8C2A-A4ED3BD917F3}" type="datetime1">
              <a:rPr lang="ko-KR" altLang="en-US" smtClean="0"/>
              <a:t>2021-01-18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Network Convergence &amp; Security Lab.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53B0-887D-445A-934B-51441AD43EF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7802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D333F-5EBF-4608-8CCA-E76CA2EC4A9B}" type="datetime1">
              <a:rPr lang="ko-KR" altLang="en-US" smtClean="0"/>
              <a:t>2021-01-18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Network Convergence &amp; Security Lab.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53B0-887D-445A-934B-51441AD43EF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41425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E2635-8E5D-4554-9EC1-FE3C8D1329CC}" type="datetime1">
              <a:rPr lang="ko-KR" altLang="en-US" smtClean="0"/>
              <a:t>2021-01-18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Network Convergence &amp; Security Lab.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</a:lstStyle>
          <a:p>
            <a:fld id="{9C5D53B0-887D-445A-934B-51441AD43EF1}" type="slidenum">
              <a:rPr lang="ko-KR" altLang="en-US" smtClean="0"/>
              <a:pPr/>
              <a:t>‹#›</a:t>
            </a:fld>
            <a:r>
              <a:rPr lang="ko-KR" altLang="en-US" dirty="0"/>
              <a:t> </a:t>
            </a:r>
            <a:r>
              <a:rPr lang="en-US" altLang="ko-KR" dirty="0"/>
              <a:t>/ 24</a:t>
            </a:r>
          </a:p>
        </p:txBody>
      </p:sp>
    </p:spTree>
    <p:extLst>
      <p:ext uri="{BB962C8B-B14F-4D97-AF65-F5344CB8AC3E}">
        <p14:creationId xmlns:p14="http://schemas.microsoft.com/office/powerpoint/2010/main" val="173790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D3C84-675E-46F1-8B06-DCAA6779EFF6}" type="datetime1">
              <a:rPr lang="ko-KR" altLang="en-US" smtClean="0"/>
              <a:t>2021-01-18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Network Convergence &amp; Security Lab.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</a:lstStyle>
          <a:p>
            <a:fld id="{9C5D53B0-887D-445A-934B-51441AD43EF1}" type="slidenum">
              <a:rPr lang="ko-KR" altLang="en-US" smtClean="0"/>
              <a:pPr/>
              <a:t>‹#›</a:t>
            </a:fld>
            <a:r>
              <a:rPr lang="ko-KR" altLang="en-US" dirty="0"/>
              <a:t> </a:t>
            </a:r>
            <a:r>
              <a:rPr lang="en-US" altLang="ko-KR" dirty="0"/>
              <a:t>/ 24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98356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04974-E9F1-4576-8AC6-0889EA5240F9}" type="datetime1">
              <a:rPr lang="ko-KR" altLang="en-US" smtClean="0"/>
              <a:t>2021-01-18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Network Convergence &amp; Security Lab.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53B0-887D-445A-934B-51441AD43EF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23306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AD12-FA68-493E-94D2-699073083577}" type="datetime1">
              <a:rPr lang="ko-KR" altLang="en-US" smtClean="0"/>
              <a:t>2021-01-18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Network Convergence &amp; Security Lab.</a:t>
            </a:r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53B0-887D-445A-934B-51441AD43EF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2843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04AF6-EB22-45B4-B491-B00281F20F07}" type="datetime1">
              <a:rPr lang="ko-KR" altLang="en-US" smtClean="0"/>
              <a:t>2021-01-18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Network Convergence &amp; Security Lab.</a:t>
            </a:r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</a:lstStyle>
          <a:p>
            <a:fld id="{9C5D53B0-887D-445A-934B-51441AD43EF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38551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5636F-2F67-4E8D-BE95-89FA6ABFCBF0}" type="datetime1">
              <a:rPr lang="ko-KR" altLang="en-US" smtClean="0"/>
              <a:t>2021-01-18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Network Convergence &amp; Security Lab.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53B0-887D-445A-934B-51441AD43EF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015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A1CCB-73A2-4805-B1BE-F5296FC76970}" type="datetime1">
              <a:rPr lang="ko-KR" altLang="en-US" smtClean="0"/>
              <a:t>2021-01-18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Network Convergence &amp; Security Lab.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53B0-887D-445A-934B-51441AD43EF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43243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7084-3560-4397-8DE9-7ED30DB20329}" type="datetime1">
              <a:rPr lang="ko-KR" altLang="en-US" smtClean="0"/>
              <a:t>2021-01-18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Network Convergence &amp; Security Lab.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53B0-887D-445A-934B-51441AD43EF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35427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11E93-944B-4BFB-B9D5-0D4F2A7C0E6F}" type="datetime1">
              <a:rPr lang="ko-KR" altLang="en-US" smtClean="0"/>
              <a:t>2021-01-18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/>
              <a:t>Network Convergence &amp; Security Lab.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D53B0-887D-445A-934B-51441AD43EF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44023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9.png"/><Relationship Id="rId4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085850" y="1311211"/>
            <a:ext cx="6972300" cy="1790700"/>
          </a:xfrm>
        </p:spPr>
        <p:txBody>
          <a:bodyPr>
            <a:noAutofit/>
          </a:bodyPr>
          <a:lstStyle/>
          <a:p>
            <a:r>
              <a:rPr lang="en-US" altLang="ko-KR" sz="3600" b="1" dirty="0">
                <a:latin typeface="Calibri" pitchFamily="34" charset="0"/>
              </a:rPr>
              <a:t>End-to-End Measurements of</a:t>
            </a:r>
            <a:br>
              <a:rPr lang="en-US" altLang="ko-KR" sz="3600" b="1" dirty="0">
                <a:latin typeface="Calibri" pitchFamily="34" charset="0"/>
              </a:rPr>
            </a:br>
            <a:r>
              <a:rPr lang="en-US" altLang="ko-KR" sz="3600" b="1" dirty="0">
                <a:latin typeface="Calibri" pitchFamily="34" charset="0"/>
              </a:rPr>
              <a:t>Email Spoofing Attacks</a:t>
            </a:r>
            <a:br>
              <a:rPr lang="en-US" altLang="ko-KR" sz="3600" b="1" dirty="0">
                <a:latin typeface="Calibri" pitchFamily="34" charset="0"/>
              </a:rPr>
            </a:br>
            <a:endParaRPr lang="ko-KR" altLang="en-US" sz="1800" dirty="0">
              <a:latin typeface="Calibri" panose="020F0502020204030204" pitchFamily="34" charset="0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4759931"/>
            <a:ext cx="6858000" cy="1241822"/>
          </a:xfrm>
        </p:spPr>
        <p:txBody>
          <a:bodyPr>
            <a:noAutofit/>
          </a:bodyPr>
          <a:lstStyle/>
          <a:p>
            <a:r>
              <a:rPr lang="en-US" altLang="ko-KR" dirty="0">
                <a:latin typeface="Calibri" panose="020F0502020204030204" pitchFamily="34" charset="0"/>
              </a:rPr>
              <a:t>2021. 01. 19</a:t>
            </a:r>
          </a:p>
          <a:p>
            <a:r>
              <a:rPr lang="en-US" altLang="ko-KR" dirty="0" err="1">
                <a:latin typeface="Calibri" panose="020F0502020204030204" pitchFamily="34" charset="0"/>
              </a:rPr>
              <a:t>Hyeonmin</a:t>
            </a:r>
            <a:r>
              <a:rPr lang="en-US" altLang="ko-KR" dirty="0">
                <a:latin typeface="Calibri" panose="020F0502020204030204" pitchFamily="34" charset="0"/>
              </a:rPr>
              <a:t> Lee</a:t>
            </a:r>
            <a:endParaRPr lang="en-US" altLang="ko-KR" sz="100" dirty="0">
              <a:latin typeface="Calibri" panose="020F0502020204030204" pitchFamily="34" charset="0"/>
            </a:endParaRPr>
          </a:p>
          <a:p>
            <a:r>
              <a:rPr lang="en-US" altLang="ko-KR" sz="1600" dirty="0">
                <a:latin typeface="Calibri" panose="020F0502020204030204" pitchFamily="34" charset="0"/>
              </a:rPr>
              <a:t>Network Convergence and Security Laboratory</a:t>
            </a:r>
          </a:p>
          <a:p>
            <a:r>
              <a:rPr lang="en-US" altLang="ko-KR" sz="1600" dirty="0">
                <a:latin typeface="Calibri" panose="020F0502020204030204" pitchFamily="34" charset="0"/>
              </a:rPr>
              <a:t>hmlee@mmlab.snu.ac.kr</a:t>
            </a:r>
          </a:p>
          <a:p>
            <a:endParaRPr lang="en-US" altLang="ko-K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09888" y="2734101"/>
            <a:ext cx="8124223" cy="1531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16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altLang="ko-KR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Hang Hu, Gang Wang</a:t>
            </a:r>
          </a:p>
          <a:p>
            <a:pPr algn="ctr"/>
            <a:endParaRPr lang="en-US" altLang="ko-KR" sz="105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Virginia Tech</a:t>
            </a:r>
          </a:p>
          <a:p>
            <a:pPr algn="ctr"/>
            <a:endParaRPr lang="en-US" altLang="ko-KR" sz="5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endParaRPr lang="en-US" altLang="ko-KR" sz="800" i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altLang="ko-KR" sz="2000" b="1" dirty="0">
                <a:latin typeface="Calibri" pitchFamily="34" charset="0"/>
                <a:cs typeface="Calibri" pitchFamily="34" charset="0"/>
              </a:rPr>
              <a:t>USENIX Security 2018</a:t>
            </a:r>
          </a:p>
        </p:txBody>
      </p:sp>
    </p:spTree>
    <p:extLst>
      <p:ext uri="{BB962C8B-B14F-4D97-AF65-F5344CB8AC3E}">
        <p14:creationId xmlns:p14="http://schemas.microsoft.com/office/powerpoint/2010/main" val="33936735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ko-KR" sz="4000" b="1" dirty="0">
                <a:latin typeface="Calibri" panose="020F0502020204030204" pitchFamily="34" charset="0"/>
              </a:rPr>
              <a:t>Anti-Spoofing Countermeasures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00569" y="1624404"/>
            <a:ext cx="7886700" cy="4476880"/>
          </a:xfrm>
        </p:spPr>
        <p:txBody>
          <a:bodyPr>
            <a:noAutofit/>
          </a:bodyPr>
          <a:lstStyle/>
          <a:p>
            <a:r>
              <a:rPr lang="en-US" altLang="ko-KR" sz="2400" dirty="0" err="1">
                <a:latin typeface="Calibri" panose="020F0502020204030204" pitchFamily="34" charset="0"/>
                <a:sym typeface="Wingdings" panose="05000000000000000000" pitchFamily="2" charset="2"/>
              </a:rPr>
              <a:t>DomainKeys</a:t>
            </a:r>
            <a:r>
              <a:rPr lang="en-US" altLang="ko-KR" sz="2400" dirty="0">
                <a:latin typeface="Calibri" panose="020F0502020204030204" pitchFamily="34" charset="0"/>
                <a:sym typeface="Wingdings" panose="05000000000000000000" pitchFamily="2" charset="2"/>
              </a:rPr>
              <a:t> Identified Mail (DKIM)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Sender’s email service put a digital signature in the email header signed by the private key of sender’s domain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The receiving service retrieves the sender’s public key from DNS to check the signature</a:t>
            </a:r>
          </a:p>
          <a:p>
            <a:endParaRPr lang="en-US" altLang="ko-KR" sz="800" dirty="0">
              <a:latin typeface="Calibri" panose="020F0502020204030204" pitchFamily="34" charset="0"/>
              <a:sym typeface="Wingdings" panose="05000000000000000000" pitchFamily="2" charset="2"/>
            </a:endParaRPr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Network Convergence &amp; Security Lab.</a:t>
            </a:r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737" y="4592472"/>
            <a:ext cx="7962900" cy="1266825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4941870" y="5467436"/>
            <a:ext cx="745790" cy="4504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477105" y="5758536"/>
            <a:ext cx="104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/>
              <a:t>Alex</a:t>
            </a:r>
            <a:endParaRPr lang="ko-KR" alt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457457" y="5682398"/>
            <a:ext cx="1428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/>
              <a:t>Mail Server</a:t>
            </a:r>
          </a:p>
          <a:p>
            <a:pPr algn="ctr"/>
            <a:r>
              <a:rPr lang="en-US" altLang="ko-KR" b="1" dirty="0"/>
              <a:t>b.com</a:t>
            </a:r>
            <a:endParaRPr lang="ko-KR" alt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347208" y="5799352"/>
            <a:ext cx="104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/>
              <a:t>Bob</a:t>
            </a:r>
            <a:endParaRPr lang="ko-KR" altLang="en-US" b="1" dirty="0"/>
          </a:p>
        </p:txBody>
      </p:sp>
      <p:sp>
        <p:nvSpPr>
          <p:cNvPr id="13" name="직사각형 12"/>
          <p:cNvSpPr/>
          <p:nvPr/>
        </p:nvSpPr>
        <p:spPr>
          <a:xfrm>
            <a:off x="3144000" y="5106253"/>
            <a:ext cx="2508718" cy="344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1414412" y="4773821"/>
            <a:ext cx="837343" cy="6920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3008189" y="3367287"/>
            <a:ext cx="1561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rgbClr val="C00000"/>
                </a:solidFill>
              </a:rPr>
              <a:t>DKIM record</a:t>
            </a:r>
          </a:p>
          <a:p>
            <a:pPr algn="ctr"/>
            <a:r>
              <a:rPr lang="en-US" altLang="ko-KR" sz="2000" b="1" dirty="0">
                <a:solidFill>
                  <a:srgbClr val="C00000"/>
                </a:solidFill>
              </a:rPr>
              <a:t>key=MIGZ…</a:t>
            </a:r>
            <a:endParaRPr lang="ko-KR" altLang="en-US" sz="2000" b="1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33897" y="4245212"/>
            <a:ext cx="1428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/>
              <a:t>DNS</a:t>
            </a:r>
          </a:p>
          <a:p>
            <a:pPr algn="ctr"/>
            <a:r>
              <a:rPr lang="en-US" altLang="ko-KR" b="1" dirty="0"/>
              <a:t>a.com</a:t>
            </a:r>
            <a:endParaRPr lang="ko-KR" altLang="en-US" b="1" dirty="0"/>
          </a:p>
        </p:txBody>
      </p:sp>
      <p:pic>
        <p:nvPicPr>
          <p:cNvPr id="17" name="그림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9251" y="3442694"/>
            <a:ext cx="885825" cy="904875"/>
          </a:xfrm>
          <a:prstGeom prst="rect">
            <a:avLst/>
          </a:prstGeom>
        </p:spPr>
      </p:pic>
      <p:cxnSp>
        <p:nvCxnSpPr>
          <p:cNvPr id="18" name="직선 화살표 연결선 17"/>
          <p:cNvCxnSpPr/>
          <p:nvPr/>
        </p:nvCxnSpPr>
        <p:spPr>
          <a:xfrm>
            <a:off x="3828839" y="4045487"/>
            <a:ext cx="1673081" cy="1045306"/>
          </a:xfrm>
          <a:prstGeom prst="straightConnector1">
            <a:avLst/>
          </a:prstGeom>
          <a:ln w="28575">
            <a:solidFill>
              <a:srgbClr val="C0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그림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1045" y="4832027"/>
            <a:ext cx="576145" cy="576145"/>
          </a:xfrm>
          <a:prstGeom prst="rect">
            <a:avLst/>
          </a:prstGeom>
        </p:spPr>
      </p:pic>
      <p:cxnSp>
        <p:nvCxnSpPr>
          <p:cNvPr id="20" name="직선 화살표 연결선 19"/>
          <p:cNvCxnSpPr/>
          <p:nvPr/>
        </p:nvCxnSpPr>
        <p:spPr>
          <a:xfrm>
            <a:off x="3210404" y="5414476"/>
            <a:ext cx="2308752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084912" y="5415348"/>
            <a:ext cx="2634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/>
              <a:t>MAIL FROM: alex@a.com</a:t>
            </a:r>
          </a:p>
          <a:p>
            <a:pPr algn="ctr"/>
            <a:r>
              <a:rPr lang="en-US" altLang="ko-KR" dirty="0">
                <a:solidFill>
                  <a:srgbClr val="C00000"/>
                </a:solidFill>
              </a:rPr>
              <a:t>DKIM-Signature: </a:t>
            </a:r>
            <a:r>
              <a:rPr lang="en-US" altLang="ko-KR" dirty="0" err="1">
                <a:solidFill>
                  <a:srgbClr val="C00000"/>
                </a:solidFill>
              </a:rPr>
              <a:t>MtId</a:t>
            </a:r>
            <a:r>
              <a:rPr lang="en-US" altLang="ko-KR" dirty="0">
                <a:solidFill>
                  <a:srgbClr val="C00000"/>
                </a:solidFill>
              </a:rPr>
              <a:t>..</a:t>
            </a:r>
            <a:endParaRPr lang="ko-KR" altLang="en-US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915275" y="5717480"/>
            <a:ext cx="1428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/>
              <a:t>Mail Server</a:t>
            </a:r>
          </a:p>
          <a:p>
            <a:pPr algn="ctr"/>
            <a:r>
              <a:rPr lang="en-US" altLang="ko-KR" b="1" dirty="0"/>
              <a:t>a.com</a:t>
            </a:r>
            <a:endParaRPr lang="ko-KR" altLang="en-US" b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7</a:t>
            </a:r>
            <a:r>
              <a:rPr lang="ko-KR" altLang="en-US" dirty="0"/>
              <a:t> </a:t>
            </a:r>
            <a:r>
              <a:rPr lang="en-US" altLang="ko-KR" dirty="0"/>
              <a:t>/ 24</a:t>
            </a:r>
          </a:p>
        </p:txBody>
      </p:sp>
    </p:spTree>
    <p:extLst>
      <p:ext uri="{BB962C8B-B14F-4D97-AF65-F5344CB8AC3E}">
        <p14:creationId xmlns:p14="http://schemas.microsoft.com/office/powerpoint/2010/main" val="1136716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ko-KR" sz="4000" b="1" dirty="0">
                <a:latin typeface="Calibri" panose="020F0502020204030204" pitchFamily="34" charset="0"/>
              </a:rPr>
              <a:t>Anti-Spoofing Countermeasures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00569" y="1624404"/>
            <a:ext cx="7886700" cy="4476880"/>
          </a:xfrm>
        </p:spPr>
        <p:txBody>
          <a:bodyPr>
            <a:noAutofit/>
          </a:bodyPr>
          <a:lstStyle/>
          <a:p>
            <a:r>
              <a:rPr lang="en-US" altLang="ko-KR" sz="2400" dirty="0">
                <a:latin typeface="Calibri" panose="020F0502020204030204" pitchFamily="34" charset="0"/>
                <a:sym typeface="Wingdings" panose="05000000000000000000" pitchFamily="2" charset="2"/>
              </a:rPr>
              <a:t>Domain-based Message Authentication, Reporting and Conformance (DMARC)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Built on top of SPF and DKIM (not a standalone protocol)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Allow the domain administrator to publish a policy to specify </a:t>
            </a:r>
            <a:r>
              <a:rPr lang="en-US" altLang="ko-KR" sz="2000" b="1" dirty="0">
                <a:latin typeface="Calibri" panose="020F0502020204030204" pitchFamily="34" charset="0"/>
                <a:sym typeface="Wingdings" panose="05000000000000000000" pitchFamily="2" charset="2"/>
              </a:rPr>
              <a:t>what actions the receiver should take when the incoming mail fails the SPF/DKIM check</a:t>
            </a:r>
            <a:endParaRPr lang="en-US" altLang="ko-KR" sz="3200" b="1" dirty="0">
              <a:latin typeface="Calibri" panose="020F0502020204030204" pitchFamily="34" charset="0"/>
              <a:sym typeface="Wingdings" panose="05000000000000000000" pitchFamily="2" charset="2"/>
            </a:endParaRPr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Network Convergence &amp; Security Lab.</a:t>
            </a:r>
            <a:endParaRPr lang="ko-KR" altLang="en-US" dirty="0"/>
          </a:p>
        </p:txBody>
      </p:sp>
      <p:pic>
        <p:nvPicPr>
          <p:cNvPr id="23" name="그림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737" y="4777404"/>
            <a:ext cx="7962900" cy="1266825"/>
          </a:xfrm>
          <a:prstGeom prst="rect">
            <a:avLst/>
          </a:prstGeom>
        </p:spPr>
      </p:pic>
      <p:sp>
        <p:nvSpPr>
          <p:cNvPr id="24" name="직사각형 23"/>
          <p:cNvSpPr/>
          <p:nvPr/>
        </p:nvSpPr>
        <p:spPr>
          <a:xfrm>
            <a:off x="4941870" y="5652368"/>
            <a:ext cx="745790" cy="4504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TextBox 24"/>
          <p:cNvSpPr txBox="1"/>
          <p:nvPr/>
        </p:nvSpPr>
        <p:spPr>
          <a:xfrm>
            <a:off x="477105" y="5943468"/>
            <a:ext cx="104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/>
              <a:t>Alex</a:t>
            </a:r>
            <a:endParaRPr lang="ko-KR" altLang="en-US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5457457" y="5867330"/>
            <a:ext cx="1428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/>
              <a:t>Mail Server</a:t>
            </a:r>
          </a:p>
          <a:p>
            <a:pPr algn="ctr"/>
            <a:r>
              <a:rPr lang="en-US" altLang="ko-KR" b="1" dirty="0"/>
              <a:t>b.com</a:t>
            </a:r>
            <a:endParaRPr lang="ko-KR" alt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7347208" y="5984284"/>
            <a:ext cx="104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/>
              <a:t>Bob</a:t>
            </a:r>
            <a:endParaRPr lang="ko-KR" altLang="en-US" b="1" dirty="0"/>
          </a:p>
        </p:txBody>
      </p:sp>
      <p:sp>
        <p:nvSpPr>
          <p:cNvPr id="28" name="직사각형 27"/>
          <p:cNvSpPr/>
          <p:nvPr/>
        </p:nvSpPr>
        <p:spPr>
          <a:xfrm>
            <a:off x="3144000" y="5291185"/>
            <a:ext cx="2508718" cy="344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직사각형 28"/>
          <p:cNvSpPr/>
          <p:nvPr/>
        </p:nvSpPr>
        <p:spPr>
          <a:xfrm>
            <a:off x="1414412" y="4958753"/>
            <a:ext cx="837343" cy="6920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TextBox 29"/>
          <p:cNvSpPr txBox="1"/>
          <p:nvPr/>
        </p:nvSpPr>
        <p:spPr>
          <a:xfrm>
            <a:off x="3008188" y="3778247"/>
            <a:ext cx="18001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rgbClr val="C00000"/>
                </a:solidFill>
              </a:rPr>
              <a:t>DMARC record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933897" y="4430144"/>
            <a:ext cx="1428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/>
              <a:t>DNS</a:t>
            </a:r>
          </a:p>
          <a:p>
            <a:pPr algn="ctr"/>
            <a:r>
              <a:rPr lang="en-US" altLang="ko-KR" b="1" dirty="0"/>
              <a:t>a.com</a:t>
            </a:r>
            <a:endParaRPr lang="ko-KR" altLang="en-US" b="1" dirty="0"/>
          </a:p>
        </p:txBody>
      </p:sp>
      <p:pic>
        <p:nvPicPr>
          <p:cNvPr id="32" name="그림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9251" y="3627626"/>
            <a:ext cx="885825" cy="904875"/>
          </a:xfrm>
          <a:prstGeom prst="rect">
            <a:avLst/>
          </a:prstGeom>
        </p:spPr>
      </p:pic>
      <p:cxnSp>
        <p:nvCxnSpPr>
          <p:cNvPr id="33" name="직선 화살표 연결선 32"/>
          <p:cNvCxnSpPr/>
          <p:nvPr/>
        </p:nvCxnSpPr>
        <p:spPr>
          <a:xfrm>
            <a:off x="3828839" y="4230419"/>
            <a:ext cx="1673081" cy="1045306"/>
          </a:xfrm>
          <a:prstGeom prst="straightConnector1">
            <a:avLst/>
          </a:prstGeom>
          <a:ln w="28575">
            <a:solidFill>
              <a:srgbClr val="C0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그림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1045" y="5016959"/>
            <a:ext cx="576145" cy="576145"/>
          </a:xfrm>
          <a:prstGeom prst="rect">
            <a:avLst/>
          </a:prstGeom>
        </p:spPr>
      </p:pic>
      <p:cxnSp>
        <p:nvCxnSpPr>
          <p:cNvPr id="35" name="직선 화살표 연결선 34"/>
          <p:cNvCxnSpPr/>
          <p:nvPr/>
        </p:nvCxnSpPr>
        <p:spPr>
          <a:xfrm>
            <a:off x="3210404" y="5599408"/>
            <a:ext cx="2308752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084912" y="5600280"/>
            <a:ext cx="2634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/>
              <a:t>MAIL FROM: alex@a.com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915275" y="5902412"/>
            <a:ext cx="1428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/>
              <a:t>Mail Server</a:t>
            </a:r>
          </a:p>
          <a:p>
            <a:pPr algn="ctr"/>
            <a:r>
              <a:rPr lang="en-US" altLang="ko-KR" b="1" dirty="0"/>
              <a:t>a.com</a:t>
            </a:r>
            <a:endParaRPr lang="ko-KR" alt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902107" y="3484392"/>
            <a:ext cx="24053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C00000"/>
                </a:solidFill>
              </a:rPr>
              <a:t>SPF correct? Do A</a:t>
            </a:r>
          </a:p>
          <a:p>
            <a:r>
              <a:rPr lang="en-US" altLang="ko-KR" sz="1600" b="1" dirty="0">
                <a:solidFill>
                  <a:srgbClr val="C00000"/>
                </a:solidFill>
              </a:rPr>
              <a:t>        incorrect? Do B</a:t>
            </a:r>
          </a:p>
          <a:p>
            <a:r>
              <a:rPr lang="en-US" altLang="ko-KR" sz="1600" b="1" dirty="0">
                <a:solidFill>
                  <a:srgbClr val="C00000"/>
                </a:solidFill>
              </a:rPr>
              <a:t>DKIM correct? Do C</a:t>
            </a:r>
          </a:p>
          <a:p>
            <a:r>
              <a:rPr lang="en-US" altLang="ko-KR" sz="1600" b="1" dirty="0">
                <a:solidFill>
                  <a:srgbClr val="C00000"/>
                </a:solidFill>
              </a:rPr>
              <a:t>           incorrect? Do D</a:t>
            </a:r>
            <a:endParaRPr lang="ko-KR" altLang="en-US" sz="1600" b="1" dirty="0">
              <a:solidFill>
                <a:srgbClr val="C00000"/>
              </a:solidFill>
            </a:endParaRPr>
          </a:p>
        </p:txBody>
      </p:sp>
      <p:sp>
        <p:nvSpPr>
          <p:cNvPr id="5" name="왼쪽 중괄호 4"/>
          <p:cNvSpPr/>
          <p:nvPr/>
        </p:nvSpPr>
        <p:spPr>
          <a:xfrm>
            <a:off x="4784900" y="3491552"/>
            <a:ext cx="126145" cy="1013081"/>
          </a:xfrm>
          <a:prstGeom prst="leftBrac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슬라이드 번호 개체 틀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8</a:t>
            </a:r>
            <a:r>
              <a:rPr lang="ko-KR" altLang="en-US" dirty="0"/>
              <a:t> </a:t>
            </a:r>
            <a:r>
              <a:rPr lang="en-US" altLang="ko-KR" dirty="0"/>
              <a:t>/ 24</a:t>
            </a:r>
          </a:p>
        </p:txBody>
      </p:sp>
    </p:spTree>
    <p:extLst>
      <p:ext uri="{BB962C8B-B14F-4D97-AF65-F5344CB8AC3E}">
        <p14:creationId xmlns:p14="http://schemas.microsoft.com/office/powerpoint/2010/main" val="316223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ko-KR" sz="4000" b="1" dirty="0">
                <a:latin typeface="Calibri" panose="020F0502020204030204" pitchFamily="34" charset="0"/>
              </a:rPr>
              <a:t>Adoption of Anti-Spoofing Protocols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00569" y="1624404"/>
            <a:ext cx="7886700" cy="4476880"/>
          </a:xfrm>
        </p:spPr>
        <p:txBody>
          <a:bodyPr>
            <a:noAutofit/>
          </a:bodyPr>
          <a:lstStyle/>
          <a:p>
            <a:r>
              <a:rPr lang="en-US" altLang="ko-KR" sz="2400" dirty="0">
                <a:latin typeface="Calibri" panose="020F0502020204030204" pitchFamily="34" charset="0"/>
                <a:sym typeface="Wingdings" panose="05000000000000000000" pitchFamily="2" charset="2"/>
              </a:rPr>
              <a:t>Scan SPF and DMARC record for Alexa Top 1 million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DKIM is excluded due to the difficulty</a:t>
            </a:r>
            <a:r>
              <a:rPr lang="ko-KR" altLang="en-US" sz="2000" dirty="0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of scanning</a:t>
            </a:r>
          </a:p>
          <a:p>
            <a:endParaRPr lang="en-US" altLang="ko-KR" sz="2400" dirty="0">
              <a:latin typeface="Calibri" panose="020F0502020204030204" pitchFamily="34" charset="0"/>
              <a:sym typeface="Wingdings" panose="05000000000000000000" pitchFamily="2" charset="2"/>
            </a:endParaRPr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Network Convergence &amp; Security Lab.</a:t>
            </a:r>
            <a:endParaRPr lang="ko-KR" alt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9336" y="3485618"/>
            <a:ext cx="6086475" cy="2743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12351" y="2394314"/>
            <a:ext cx="64316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ko-KR" dirty="0"/>
              <a:t>Reject (policy): strictly reject failed emails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ko-KR" dirty="0"/>
              <a:t>Other (policy): leave the decision to the receiver / no policy is specified / just process the email with caution, … </a:t>
            </a:r>
            <a:endParaRPr lang="ko-KR" altLang="en-US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9</a:t>
            </a:r>
            <a:r>
              <a:rPr lang="ko-KR" altLang="en-US" dirty="0"/>
              <a:t> </a:t>
            </a:r>
            <a:r>
              <a:rPr lang="en-US" altLang="ko-KR" dirty="0"/>
              <a:t>/ 24</a:t>
            </a:r>
          </a:p>
        </p:txBody>
      </p:sp>
    </p:spTree>
    <p:extLst>
      <p:ext uri="{BB962C8B-B14F-4D97-AF65-F5344CB8AC3E}">
        <p14:creationId xmlns:p14="http://schemas.microsoft.com/office/powerpoint/2010/main" val="3945066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ko-KR" sz="4000" b="1" dirty="0">
                <a:latin typeface="Calibri" panose="020F0502020204030204" pitchFamily="34" charset="0"/>
              </a:rPr>
              <a:t>Adoption of Anti-Spoofing Protocols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00569" y="1624404"/>
            <a:ext cx="7886700" cy="4476880"/>
          </a:xfrm>
        </p:spPr>
        <p:txBody>
          <a:bodyPr>
            <a:noAutofit/>
          </a:bodyPr>
          <a:lstStyle/>
          <a:p>
            <a:r>
              <a:rPr lang="en-US" altLang="ko-KR" sz="2400" dirty="0">
                <a:latin typeface="Calibri" panose="020F0502020204030204" pitchFamily="34" charset="0"/>
                <a:sym typeface="Wingdings" panose="05000000000000000000" pitchFamily="2" charset="2"/>
              </a:rPr>
              <a:t>Scan SPF and DMARC record for Alexa Top 1 million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DKIM is excluded due to the difficulty</a:t>
            </a:r>
            <a:r>
              <a:rPr lang="ko-KR" altLang="en-US" sz="2000" dirty="0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of scanning</a:t>
            </a:r>
          </a:p>
          <a:p>
            <a:endParaRPr lang="en-US" altLang="ko-KR" sz="2400" dirty="0">
              <a:latin typeface="Calibri" panose="020F0502020204030204" pitchFamily="34" charset="0"/>
              <a:sym typeface="Wingdings" panose="05000000000000000000" pitchFamily="2" charset="2"/>
            </a:endParaRPr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Network Convergence &amp; Security Lab.</a:t>
            </a:r>
            <a:endParaRPr lang="ko-KR" alt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9336" y="3485618"/>
            <a:ext cx="6086475" cy="2743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12351" y="2394314"/>
            <a:ext cx="64316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ko-KR" dirty="0"/>
              <a:t>Reject (policy): strictly reject failed emails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ko-KR" dirty="0"/>
              <a:t>Other (policy): leave the decision to the receiver / no policy is specified / just process the email with caution, … </a:t>
            </a:r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215757" y="2079580"/>
            <a:ext cx="8712485" cy="132987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b="1" i="1" dirty="0">
                <a:solidFill>
                  <a:schemeClr val="tx1"/>
                </a:solidFill>
              </a:rPr>
              <a:t>Adoption rates are low..</a:t>
            </a:r>
          </a:p>
          <a:p>
            <a:pPr algn="ctr"/>
            <a:r>
              <a:rPr lang="en-US" altLang="ko-KR" sz="2800" b="1" i="1" dirty="0">
                <a:solidFill>
                  <a:schemeClr val="tx1"/>
                </a:solidFill>
              </a:rPr>
              <a:t>But increasing slowly</a:t>
            </a:r>
            <a:endParaRPr lang="ko-KR" altLang="en-US" sz="2800" b="1" i="1" dirty="0">
              <a:solidFill>
                <a:schemeClr val="tx1"/>
              </a:solidFill>
            </a:endParaRPr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9</a:t>
            </a:r>
            <a:r>
              <a:rPr lang="ko-KR" altLang="en-US" dirty="0"/>
              <a:t> </a:t>
            </a:r>
            <a:r>
              <a:rPr lang="en-US" altLang="ko-KR" dirty="0"/>
              <a:t>/ 24</a:t>
            </a:r>
          </a:p>
        </p:txBody>
      </p:sp>
    </p:spTree>
    <p:extLst>
      <p:ext uri="{BB962C8B-B14F-4D97-AF65-F5344CB8AC3E}">
        <p14:creationId xmlns:p14="http://schemas.microsoft.com/office/powerpoint/2010/main" val="3221316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ko-KR" sz="4000" b="1" dirty="0">
                <a:latin typeface="Calibri" panose="020F0502020204030204" pitchFamily="34" charset="0"/>
              </a:rPr>
              <a:t>In This Study,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00569" y="1624404"/>
            <a:ext cx="7886700" cy="4476880"/>
          </a:xfrm>
        </p:spPr>
        <p:txBody>
          <a:bodyPr>
            <a:noAutofit/>
          </a:bodyPr>
          <a:lstStyle/>
          <a:p>
            <a:r>
              <a:rPr lang="en-US" altLang="ko-KR" sz="2400" dirty="0">
                <a:latin typeface="Calibri" panose="020F0502020204030204" pitchFamily="34" charset="0"/>
                <a:sym typeface="Wingdings" panose="05000000000000000000" pitchFamily="2" charset="2"/>
              </a:rPr>
              <a:t>Research Question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How do email providers detect and handle spoofing emails? 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Under what conditions can spoofing emails penetrate the defense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Once spoofing emails get in, how do email providers warn users?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How effective is the warning mechanism?</a:t>
            </a:r>
          </a:p>
          <a:p>
            <a:pPr marL="457200" indent="-457200">
              <a:buAutoNum type="arabicPeriod"/>
            </a:pPr>
            <a:endParaRPr lang="en-US" altLang="ko-KR" sz="2400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r>
              <a:rPr lang="en-US" altLang="ko-KR" sz="2400" dirty="0">
                <a:latin typeface="Calibri" panose="020F0502020204030204" pitchFamily="34" charset="0"/>
                <a:sym typeface="Wingdings" panose="05000000000000000000" pitchFamily="2" charset="2"/>
              </a:rPr>
              <a:t>Method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Measurement: 35 popular email providers’ reaction to spoofing emails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User study: Examine 488 users’ reaction to warnings </a:t>
            </a:r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Network Convergence &amp; Security Lab.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10</a:t>
            </a:r>
            <a:r>
              <a:rPr lang="ko-KR" altLang="en-US" dirty="0"/>
              <a:t> </a:t>
            </a:r>
            <a:r>
              <a:rPr lang="en-US" altLang="ko-KR" dirty="0"/>
              <a:t>/ 24</a:t>
            </a:r>
          </a:p>
        </p:txBody>
      </p:sp>
    </p:spTree>
    <p:extLst>
      <p:ext uri="{BB962C8B-B14F-4D97-AF65-F5344CB8AC3E}">
        <p14:creationId xmlns:p14="http://schemas.microsoft.com/office/powerpoint/2010/main" val="1226259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ko-KR" sz="4000" b="1" dirty="0">
                <a:latin typeface="Calibri" panose="020F0502020204030204" pitchFamily="34" charset="0"/>
              </a:rPr>
              <a:t>End-to-End Spoofing Experiments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00569" y="1624404"/>
            <a:ext cx="7886700" cy="4476880"/>
          </a:xfrm>
        </p:spPr>
        <p:txBody>
          <a:bodyPr>
            <a:noAutofit/>
          </a:bodyPr>
          <a:lstStyle/>
          <a:p>
            <a:r>
              <a:rPr lang="en-US" altLang="ko-KR" sz="2400" dirty="0">
                <a:latin typeface="Calibri" panose="020F0502020204030204" pitchFamily="34" charset="0"/>
                <a:sym typeface="Wingdings" panose="05000000000000000000" pitchFamily="2" charset="2"/>
              </a:rPr>
              <a:t>Goal: understanding how </a:t>
            </a:r>
            <a:r>
              <a:rPr lang="en-US" altLang="ko-KR" sz="2400" b="1" dirty="0">
                <a:latin typeface="Calibri" panose="020F0502020204030204" pitchFamily="34" charset="0"/>
                <a:sym typeface="Wingdings" panose="05000000000000000000" pitchFamily="2" charset="2"/>
              </a:rPr>
              <a:t>email providers </a:t>
            </a:r>
            <a:r>
              <a:rPr lang="en-US" altLang="ko-KR" sz="2400" dirty="0">
                <a:latin typeface="Calibri" panose="020F0502020204030204" pitchFamily="34" charset="0"/>
                <a:sym typeface="Wingdings" panose="05000000000000000000" pitchFamily="2" charset="2"/>
              </a:rPr>
              <a:t>reaction to spoofing emails</a:t>
            </a:r>
            <a:endParaRPr lang="en-US" altLang="ko-KR" sz="2000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r>
              <a:rPr lang="en-US" altLang="ko-KR" sz="2400" dirty="0">
                <a:latin typeface="Calibri" panose="020F0502020204030204" pitchFamily="34" charset="0"/>
                <a:sym typeface="Wingdings" panose="05000000000000000000" pitchFamily="2" charset="2"/>
              </a:rPr>
              <a:t>How?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Set up an experimental server </a:t>
            </a:r>
            <a:r>
              <a:rPr lang="en-US" altLang="ko-KR" sz="2000" b="1" i="1" dirty="0">
                <a:latin typeface="Calibri" panose="020F0502020204030204" pitchFamily="34" charset="0"/>
                <a:sym typeface="Wingdings" panose="05000000000000000000" pitchFamily="2" charset="2"/>
              </a:rPr>
              <a:t>E.com</a:t>
            </a: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 to send forged emails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Set up a user account under </a:t>
            </a:r>
            <a:r>
              <a:rPr lang="en-US" altLang="ko-KR" sz="2000" b="1" i="1" dirty="0">
                <a:latin typeface="Calibri" panose="020F0502020204030204" pitchFamily="34" charset="0"/>
                <a:sym typeface="Wingdings" panose="05000000000000000000" pitchFamily="2" charset="2"/>
              </a:rPr>
              <a:t>B.com</a:t>
            </a: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 (popular mail service)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Send a forged email to the target email service </a:t>
            </a:r>
            <a:r>
              <a:rPr lang="en-US" altLang="ko-KR" sz="2000" b="1" i="1" dirty="0">
                <a:latin typeface="Calibri" panose="020F0502020204030204" pitchFamily="34" charset="0"/>
                <a:sym typeface="Wingdings" panose="05000000000000000000" pitchFamily="2" charset="2"/>
              </a:rPr>
              <a:t>B.com</a:t>
            </a: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 by spoofing </a:t>
            </a:r>
            <a:r>
              <a:rPr lang="en-US" altLang="ko-KR" sz="2000" b="1" i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A.com</a:t>
            </a:r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Network Convergence &amp; Security Lab.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422" y="4203821"/>
            <a:ext cx="8070993" cy="165239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89061" y="4673540"/>
            <a:ext cx="1006868" cy="377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50" dirty="0"/>
              <a:t>RCPT TO</a:t>
            </a:r>
            <a:endParaRPr lang="ko-KR" altLang="en-US" sz="1850" dirty="0"/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11 / 24</a:t>
            </a:r>
          </a:p>
        </p:txBody>
      </p:sp>
    </p:spTree>
    <p:extLst>
      <p:ext uri="{BB962C8B-B14F-4D97-AF65-F5344CB8AC3E}">
        <p14:creationId xmlns:p14="http://schemas.microsoft.com/office/powerpoint/2010/main" val="26639192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ko-KR" sz="4000" b="1" dirty="0">
                <a:latin typeface="Calibri" panose="020F0502020204030204" pitchFamily="34" charset="0"/>
              </a:rPr>
              <a:t>Target Email Providers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00569" y="1624404"/>
            <a:ext cx="7886700" cy="4476880"/>
          </a:xfrm>
        </p:spPr>
        <p:txBody>
          <a:bodyPr>
            <a:noAutofit/>
          </a:bodyPr>
          <a:lstStyle/>
          <a:p>
            <a:r>
              <a:rPr lang="en-US" altLang="ko-KR" sz="2400" dirty="0">
                <a:latin typeface="Calibri" panose="020F0502020204030204" pitchFamily="34" charset="0"/>
                <a:sym typeface="Wingdings" panose="05000000000000000000" pitchFamily="2" charset="2"/>
              </a:rPr>
              <a:t>35 email providers</a:t>
            </a:r>
          </a:p>
          <a:p>
            <a:pPr marL="914400" lvl="1" indent="-457200">
              <a:buAutoNum type="arabicParenR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Refer Adobe’s leaked user database (9.3 million unique email domains)  get top 29 email domains</a:t>
            </a:r>
          </a:p>
          <a:p>
            <a:pPr lvl="1">
              <a:buFontTx/>
              <a:buChar char="-"/>
            </a:pPr>
            <a:endParaRPr lang="en-US" altLang="ko-KR" sz="1600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lvl="1">
              <a:buFontTx/>
              <a:buChar char="-"/>
            </a:pPr>
            <a:endParaRPr lang="en-US" altLang="ko-KR" sz="1600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lvl="1">
              <a:buFontTx/>
              <a:buChar char="-"/>
            </a:pPr>
            <a:endParaRPr lang="en-US" altLang="ko-KR" sz="1800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lvl="1">
              <a:buFontTx/>
              <a:buChar char="-"/>
            </a:pPr>
            <a:endParaRPr lang="en-US" altLang="ko-KR" sz="1800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lvl="1">
              <a:buFontTx/>
              <a:buChar char="-"/>
            </a:pPr>
            <a:endParaRPr lang="en-US" altLang="ko-KR" sz="2000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914400" lvl="1" indent="-457200">
              <a:buAutoNum type="arabicParenR" startAt="2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Added 6 more service after searching on Google</a:t>
            </a:r>
          </a:p>
          <a:p>
            <a:pPr marL="914400" lvl="1" indent="-457200">
              <a:buAutoNum type="arabicParenR" startAt="2"/>
            </a:pPr>
            <a:endParaRPr lang="en-US" altLang="ko-KR" sz="1800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914400" lvl="1" indent="-457200">
              <a:buAutoNum type="arabicParenR" startAt="2"/>
            </a:pPr>
            <a:endParaRPr lang="en-US" altLang="ko-KR" sz="1100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endParaRPr lang="en-US" altLang="ko-KR" sz="1200" dirty="0">
              <a:latin typeface="Calibri" panose="020F0502020204030204" pitchFamily="34" charset="0"/>
              <a:sym typeface="Wingdings" panose="05000000000000000000" pitchFamily="2" charset="2"/>
            </a:endParaRPr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Network Convergence &amp; Security Lab.</a:t>
            </a:r>
            <a:endParaRPr lang="ko-KR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326624" y="3019342"/>
            <a:ext cx="673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/>
              <a:t>…</a:t>
            </a:r>
            <a:endParaRPr lang="ko-KR" altLang="en-US" sz="2400" b="1" dirty="0"/>
          </a:p>
        </p:txBody>
      </p:sp>
      <p:pic>
        <p:nvPicPr>
          <p:cNvPr id="28" name="그림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3768" y="2815583"/>
            <a:ext cx="4234696" cy="951376"/>
          </a:xfrm>
          <a:prstGeom prst="rect">
            <a:avLst/>
          </a:prstGeom>
        </p:spPr>
      </p:pic>
      <p:pic>
        <p:nvPicPr>
          <p:cNvPr id="29" name="그림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42181" y="2835643"/>
            <a:ext cx="1133970" cy="481078"/>
          </a:xfrm>
          <a:prstGeom prst="rect">
            <a:avLst/>
          </a:prstGeom>
        </p:spPr>
      </p:pic>
      <p:pic>
        <p:nvPicPr>
          <p:cNvPr id="30" name="그림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47158" y="3389404"/>
            <a:ext cx="1362557" cy="412422"/>
          </a:xfrm>
          <a:prstGeom prst="rect">
            <a:avLst/>
          </a:prstGeom>
        </p:spPr>
      </p:pic>
      <p:pic>
        <p:nvPicPr>
          <p:cNvPr id="32" name="그림 3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25063" y="4646091"/>
            <a:ext cx="3606529" cy="391359"/>
          </a:xfrm>
          <a:prstGeom prst="rect">
            <a:avLst/>
          </a:prstGeom>
        </p:spPr>
      </p:pic>
      <p:sp>
        <p:nvSpPr>
          <p:cNvPr id="34" name="모서리가 둥근 직사각형 33"/>
          <p:cNvSpPr/>
          <p:nvPr/>
        </p:nvSpPr>
        <p:spPr>
          <a:xfrm>
            <a:off x="730280" y="5424578"/>
            <a:ext cx="7682330" cy="74938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>
                <a:solidFill>
                  <a:schemeClr val="tx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Cover 99.8 million email addresses (65.7%) in the Adobe database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252430" y="4565511"/>
            <a:ext cx="673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/>
              <a:t>…</a:t>
            </a:r>
            <a:endParaRPr lang="ko-KR" altLang="en-US" sz="2400" b="1" dirty="0"/>
          </a:p>
        </p:txBody>
      </p:sp>
      <p:pic>
        <p:nvPicPr>
          <p:cNvPr id="36" name="그림 3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42196" y="4733392"/>
            <a:ext cx="1700393" cy="327712"/>
          </a:xfrm>
          <a:prstGeom prst="rect">
            <a:avLst/>
          </a:prstGeom>
        </p:spPr>
      </p:pic>
      <p:sp>
        <p:nvSpPr>
          <p:cNvPr id="37" name="슬라이드 번호 개체 틀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12</a:t>
            </a:r>
            <a:r>
              <a:rPr lang="ko-KR" altLang="en-US" dirty="0"/>
              <a:t> </a:t>
            </a:r>
            <a:r>
              <a:rPr lang="en-US" altLang="ko-KR" dirty="0"/>
              <a:t>/ 24</a:t>
            </a:r>
          </a:p>
        </p:txBody>
      </p:sp>
    </p:spTree>
    <p:extLst>
      <p:ext uri="{BB962C8B-B14F-4D97-AF65-F5344CB8AC3E}">
        <p14:creationId xmlns:p14="http://schemas.microsoft.com/office/powerpoint/2010/main" val="122039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ko-KR" sz="4000" b="1" dirty="0">
                <a:latin typeface="Calibri" panose="020F0502020204030204" pitchFamily="34" charset="0"/>
              </a:rPr>
              <a:t>Experiment Parameters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00569" y="1624404"/>
            <a:ext cx="7886700" cy="4476880"/>
          </a:xfrm>
        </p:spPr>
        <p:txBody>
          <a:bodyPr>
            <a:noAutofit/>
          </a:bodyPr>
          <a:lstStyle/>
          <a:p>
            <a:r>
              <a:rPr lang="en-US" altLang="ko-KR" sz="2400" dirty="0">
                <a:latin typeface="Calibri" panose="020F0502020204030204" pitchFamily="34" charset="0"/>
                <a:sym typeface="Wingdings" panose="05000000000000000000" pitchFamily="2" charset="2"/>
              </a:rPr>
              <a:t>How different factors affect the outcome of email spoofing?</a:t>
            </a:r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Network Convergence &amp; Security Lab.</a:t>
            </a:r>
            <a:endParaRPr lang="ko-KR" altLang="en-US" dirty="0"/>
          </a:p>
        </p:txBody>
      </p:sp>
      <p:sp>
        <p:nvSpPr>
          <p:cNvPr id="4" name="모서리가 둥근 직사각형 3"/>
          <p:cNvSpPr/>
          <p:nvPr/>
        </p:nvSpPr>
        <p:spPr>
          <a:xfrm>
            <a:off x="700569" y="2651310"/>
            <a:ext cx="4128286" cy="233223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>
                <a:solidFill>
                  <a:schemeClr val="tx1"/>
                </a:solidFill>
              </a:rPr>
              <a:t>Policy of Spoofed Sender Address</a:t>
            </a:r>
          </a:p>
          <a:p>
            <a:pPr algn="ctr"/>
            <a:endParaRPr lang="en-US" altLang="ko-KR" sz="500" b="1" dirty="0">
              <a:solidFill>
                <a:schemeClr val="tx1"/>
              </a:solidFill>
            </a:endParaRPr>
          </a:p>
          <a:p>
            <a:pPr marL="342900" indent="-342900">
              <a:buFontTx/>
              <a:buAutoNum type="arabicParenR"/>
            </a:pPr>
            <a:r>
              <a:rPr lang="en-US" altLang="ko-KR" dirty="0">
                <a:solidFill>
                  <a:schemeClr val="tx1"/>
                </a:solidFill>
              </a:rPr>
              <a:t>Strict: SPF/DKIM with a strict “</a:t>
            </a:r>
            <a:r>
              <a:rPr lang="en-US" altLang="ko-KR" i="1" dirty="0">
                <a:solidFill>
                  <a:schemeClr val="tx1"/>
                </a:solidFill>
              </a:rPr>
              <a:t>reject</a:t>
            </a:r>
            <a:r>
              <a:rPr lang="en-US" altLang="ko-KR" dirty="0">
                <a:solidFill>
                  <a:schemeClr val="tx1"/>
                </a:solidFill>
              </a:rPr>
              <a:t>” policy</a:t>
            </a:r>
            <a:endParaRPr lang="ko-KR" altLang="en-US" dirty="0">
              <a:solidFill>
                <a:schemeClr val="tx1"/>
              </a:solidFill>
            </a:endParaRPr>
          </a:p>
          <a:p>
            <a:pPr marL="342900" indent="-342900">
              <a:buAutoNum type="arabicParenR"/>
            </a:pPr>
            <a:r>
              <a:rPr lang="en-US" altLang="ko-KR" dirty="0">
                <a:solidFill>
                  <a:schemeClr val="tx1"/>
                </a:solidFill>
              </a:rPr>
              <a:t>Relaxed: SPF/DKIM with a “</a:t>
            </a:r>
            <a:r>
              <a:rPr lang="en-US" altLang="ko-KR" i="1" dirty="0">
                <a:solidFill>
                  <a:schemeClr val="tx1"/>
                </a:solidFill>
              </a:rPr>
              <a:t>none</a:t>
            </a:r>
            <a:r>
              <a:rPr lang="en-US" altLang="ko-KR" dirty="0">
                <a:solidFill>
                  <a:schemeClr val="tx1"/>
                </a:solidFill>
              </a:rPr>
              <a:t>” policy (no policy is specified)</a:t>
            </a:r>
          </a:p>
          <a:p>
            <a:pPr marL="342900" indent="-342900">
              <a:buAutoNum type="arabicParenR"/>
            </a:pPr>
            <a:r>
              <a:rPr lang="en-US" altLang="ko-KR" dirty="0">
                <a:solidFill>
                  <a:schemeClr val="tx1"/>
                </a:solidFill>
              </a:rPr>
              <a:t>None: no SPF/DKIM/DMARC record</a:t>
            </a:r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13</a:t>
            </a:r>
            <a:r>
              <a:rPr lang="ko-KR" altLang="en-US" dirty="0"/>
              <a:t> </a:t>
            </a:r>
            <a:r>
              <a:rPr lang="en-US" altLang="ko-KR" dirty="0"/>
              <a:t>/ 24</a:t>
            </a:r>
          </a:p>
        </p:txBody>
      </p:sp>
    </p:spTree>
    <p:extLst>
      <p:ext uri="{BB962C8B-B14F-4D97-AF65-F5344CB8AC3E}">
        <p14:creationId xmlns:p14="http://schemas.microsoft.com/office/powerpoint/2010/main" val="24788173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ko-KR" sz="4000" b="1" dirty="0">
                <a:latin typeface="Calibri" panose="020F0502020204030204" pitchFamily="34" charset="0"/>
              </a:rPr>
              <a:t>Experiment Parameters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00569" y="1624404"/>
            <a:ext cx="7886700" cy="4476880"/>
          </a:xfrm>
        </p:spPr>
        <p:txBody>
          <a:bodyPr>
            <a:noAutofit/>
          </a:bodyPr>
          <a:lstStyle/>
          <a:p>
            <a:r>
              <a:rPr lang="en-US" altLang="ko-KR" sz="2400" dirty="0">
                <a:latin typeface="Calibri" panose="020F0502020204030204" pitchFamily="34" charset="0"/>
                <a:sym typeface="Wingdings" panose="05000000000000000000" pitchFamily="2" charset="2"/>
              </a:rPr>
              <a:t>How different factors affect the outcome of email spoofing?</a:t>
            </a:r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Network Convergence &amp; Security Lab.</a:t>
            </a:r>
            <a:endParaRPr lang="ko-KR" altLang="en-US" dirty="0"/>
          </a:p>
        </p:txBody>
      </p:sp>
      <p:sp>
        <p:nvSpPr>
          <p:cNvPr id="4" name="모서리가 둥근 직사각형 3"/>
          <p:cNvSpPr/>
          <p:nvPr/>
        </p:nvSpPr>
        <p:spPr>
          <a:xfrm>
            <a:off x="700569" y="2651310"/>
            <a:ext cx="4128286" cy="233223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>
                <a:solidFill>
                  <a:schemeClr val="tx1"/>
                </a:solidFill>
              </a:rPr>
              <a:t>Policy of Spoofed Sender Address</a:t>
            </a:r>
          </a:p>
          <a:p>
            <a:pPr algn="ctr"/>
            <a:endParaRPr lang="en-US" altLang="ko-KR" sz="500" b="1" dirty="0">
              <a:solidFill>
                <a:schemeClr val="tx1"/>
              </a:solidFill>
            </a:endParaRPr>
          </a:p>
          <a:p>
            <a:pPr marL="342900" indent="-342900">
              <a:buFontTx/>
              <a:buAutoNum type="arabicParenR"/>
            </a:pPr>
            <a:r>
              <a:rPr lang="en-US" altLang="ko-KR" dirty="0">
                <a:solidFill>
                  <a:schemeClr val="tx1"/>
                </a:solidFill>
              </a:rPr>
              <a:t>Strict: SPF/DKIM with a strict “</a:t>
            </a:r>
            <a:r>
              <a:rPr lang="en-US" altLang="ko-KR" i="1" dirty="0">
                <a:solidFill>
                  <a:schemeClr val="tx1"/>
                </a:solidFill>
              </a:rPr>
              <a:t>reject</a:t>
            </a:r>
            <a:r>
              <a:rPr lang="en-US" altLang="ko-KR" dirty="0">
                <a:solidFill>
                  <a:schemeClr val="tx1"/>
                </a:solidFill>
              </a:rPr>
              <a:t>” policy</a:t>
            </a:r>
            <a:endParaRPr lang="ko-KR" altLang="en-US" dirty="0">
              <a:solidFill>
                <a:schemeClr val="tx1"/>
              </a:solidFill>
            </a:endParaRPr>
          </a:p>
          <a:p>
            <a:pPr marL="342900" indent="-342900">
              <a:buAutoNum type="arabicParenR"/>
            </a:pPr>
            <a:r>
              <a:rPr lang="en-US" altLang="ko-KR" dirty="0">
                <a:solidFill>
                  <a:schemeClr val="tx1"/>
                </a:solidFill>
              </a:rPr>
              <a:t>Relaxed: SPF/DKIM with a “</a:t>
            </a:r>
            <a:r>
              <a:rPr lang="en-US" altLang="ko-KR" i="1" dirty="0">
                <a:solidFill>
                  <a:schemeClr val="tx1"/>
                </a:solidFill>
              </a:rPr>
              <a:t>none</a:t>
            </a:r>
            <a:r>
              <a:rPr lang="en-US" altLang="ko-KR" dirty="0">
                <a:solidFill>
                  <a:schemeClr val="tx1"/>
                </a:solidFill>
              </a:rPr>
              <a:t>” policy (no policy is specified)</a:t>
            </a:r>
          </a:p>
          <a:p>
            <a:pPr marL="342900" indent="-342900">
              <a:buAutoNum type="arabicParenR"/>
            </a:pPr>
            <a:r>
              <a:rPr lang="en-US" altLang="ko-KR" dirty="0">
                <a:solidFill>
                  <a:schemeClr val="tx1"/>
                </a:solidFill>
              </a:rPr>
              <a:t>None: no SPF/DKIM/DMARC record</a:t>
            </a:r>
          </a:p>
        </p:txBody>
      </p:sp>
      <p:sp>
        <p:nvSpPr>
          <p:cNvPr id="8" name="모서리가 둥근 직사각형 7"/>
          <p:cNvSpPr/>
          <p:nvPr/>
        </p:nvSpPr>
        <p:spPr>
          <a:xfrm>
            <a:off x="4947325" y="2192102"/>
            <a:ext cx="3614363" cy="200986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>
                <a:solidFill>
                  <a:schemeClr val="tx1"/>
                </a:solidFill>
              </a:rPr>
              <a:t>Email content</a:t>
            </a:r>
          </a:p>
          <a:p>
            <a:pPr algn="ctr"/>
            <a:endParaRPr lang="en-US" altLang="ko-KR" sz="500" dirty="0">
              <a:solidFill>
                <a:schemeClr val="tx1"/>
              </a:solidFill>
            </a:endParaRPr>
          </a:p>
          <a:p>
            <a:pPr marL="342900" indent="-342900">
              <a:buAutoNum type="arabicParenR"/>
            </a:pPr>
            <a:r>
              <a:rPr lang="en-US" altLang="ko-KR" dirty="0">
                <a:solidFill>
                  <a:schemeClr val="tx1"/>
                </a:solidFill>
              </a:rPr>
              <a:t>Blank</a:t>
            </a:r>
          </a:p>
          <a:p>
            <a:pPr marL="342900" indent="-342900">
              <a:buAutoNum type="arabicParenR"/>
            </a:pPr>
            <a:r>
              <a:rPr lang="en-US" altLang="ko-KR" dirty="0">
                <a:solidFill>
                  <a:schemeClr val="tx1"/>
                </a:solidFill>
              </a:rPr>
              <a:t>Blank w/ benign URL</a:t>
            </a:r>
          </a:p>
          <a:p>
            <a:pPr marL="342900" indent="-342900">
              <a:buAutoNum type="arabicParenR"/>
            </a:pPr>
            <a:r>
              <a:rPr lang="en-US" altLang="ko-KR" dirty="0">
                <a:solidFill>
                  <a:schemeClr val="tx1"/>
                </a:solidFill>
              </a:rPr>
              <a:t>Blank w/ benign attachment</a:t>
            </a:r>
          </a:p>
          <a:p>
            <a:pPr marL="342900" indent="-342900">
              <a:buAutoNum type="arabicParenR"/>
            </a:pPr>
            <a:r>
              <a:rPr lang="en-US" altLang="ko-KR" dirty="0">
                <a:solidFill>
                  <a:schemeClr val="tx1"/>
                </a:solidFill>
              </a:rPr>
              <a:t>Benign</a:t>
            </a:r>
          </a:p>
          <a:p>
            <a:pPr marL="342900" indent="-342900">
              <a:buAutoNum type="arabicParenR"/>
            </a:pPr>
            <a:r>
              <a:rPr lang="en-US" altLang="ko-KR" dirty="0">
                <a:solidFill>
                  <a:schemeClr val="tx1"/>
                </a:solidFill>
              </a:rPr>
              <a:t>Phishing</a:t>
            </a:r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13</a:t>
            </a:r>
            <a:r>
              <a:rPr lang="ko-KR" altLang="en-US" dirty="0"/>
              <a:t> </a:t>
            </a:r>
            <a:r>
              <a:rPr lang="en-US" altLang="ko-KR" dirty="0"/>
              <a:t>/ 24</a:t>
            </a:r>
          </a:p>
        </p:txBody>
      </p:sp>
    </p:spTree>
    <p:extLst>
      <p:ext uri="{BB962C8B-B14F-4D97-AF65-F5344CB8AC3E}">
        <p14:creationId xmlns:p14="http://schemas.microsoft.com/office/powerpoint/2010/main" val="20707632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ko-KR" sz="4000" b="1" dirty="0">
                <a:latin typeface="Calibri" panose="020F0502020204030204" pitchFamily="34" charset="0"/>
              </a:rPr>
              <a:t>Experiment Parameters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00569" y="1624404"/>
            <a:ext cx="7886700" cy="4476880"/>
          </a:xfrm>
        </p:spPr>
        <p:txBody>
          <a:bodyPr>
            <a:noAutofit/>
          </a:bodyPr>
          <a:lstStyle/>
          <a:p>
            <a:r>
              <a:rPr lang="en-US" altLang="ko-KR" sz="2400" dirty="0">
                <a:latin typeface="Calibri" panose="020F0502020204030204" pitchFamily="34" charset="0"/>
                <a:sym typeface="Wingdings" panose="05000000000000000000" pitchFamily="2" charset="2"/>
              </a:rPr>
              <a:t>How different factors affect the outcome of email spoofing?</a:t>
            </a:r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Network Convergence &amp; Security Lab.</a:t>
            </a:r>
            <a:endParaRPr lang="ko-KR" altLang="en-US" dirty="0"/>
          </a:p>
        </p:txBody>
      </p:sp>
      <p:sp>
        <p:nvSpPr>
          <p:cNvPr id="4" name="모서리가 둥근 직사각형 3"/>
          <p:cNvSpPr/>
          <p:nvPr/>
        </p:nvSpPr>
        <p:spPr>
          <a:xfrm>
            <a:off x="700569" y="2651310"/>
            <a:ext cx="4128286" cy="233223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>
                <a:solidFill>
                  <a:schemeClr val="tx1"/>
                </a:solidFill>
              </a:rPr>
              <a:t>Policy of Spoofed Sender Address</a:t>
            </a:r>
          </a:p>
          <a:p>
            <a:pPr algn="ctr"/>
            <a:endParaRPr lang="en-US" altLang="ko-KR" sz="500" b="1" dirty="0">
              <a:solidFill>
                <a:schemeClr val="tx1"/>
              </a:solidFill>
            </a:endParaRPr>
          </a:p>
          <a:p>
            <a:pPr marL="342900" indent="-342900">
              <a:buFontTx/>
              <a:buAutoNum type="arabicParenR"/>
            </a:pPr>
            <a:r>
              <a:rPr lang="en-US" altLang="ko-KR" dirty="0">
                <a:solidFill>
                  <a:schemeClr val="tx1"/>
                </a:solidFill>
              </a:rPr>
              <a:t>Strict: SPF/DKIM with a strict “</a:t>
            </a:r>
            <a:r>
              <a:rPr lang="en-US" altLang="ko-KR" i="1" dirty="0">
                <a:solidFill>
                  <a:schemeClr val="tx1"/>
                </a:solidFill>
              </a:rPr>
              <a:t>reject</a:t>
            </a:r>
            <a:r>
              <a:rPr lang="en-US" altLang="ko-KR" dirty="0">
                <a:solidFill>
                  <a:schemeClr val="tx1"/>
                </a:solidFill>
              </a:rPr>
              <a:t>” policy</a:t>
            </a:r>
            <a:endParaRPr lang="ko-KR" altLang="en-US" dirty="0">
              <a:solidFill>
                <a:schemeClr val="tx1"/>
              </a:solidFill>
            </a:endParaRPr>
          </a:p>
          <a:p>
            <a:pPr marL="342900" indent="-342900">
              <a:buAutoNum type="arabicParenR"/>
            </a:pPr>
            <a:r>
              <a:rPr lang="en-US" altLang="ko-KR" dirty="0">
                <a:solidFill>
                  <a:schemeClr val="tx1"/>
                </a:solidFill>
              </a:rPr>
              <a:t>Relaxed: SPF/DKIM with a “</a:t>
            </a:r>
            <a:r>
              <a:rPr lang="en-US" altLang="ko-KR" i="1" dirty="0">
                <a:solidFill>
                  <a:schemeClr val="tx1"/>
                </a:solidFill>
              </a:rPr>
              <a:t>none</a:t>
            </a:r>
            <a:r>
              <a:rPr lang="en-US" altLang="ko-KR" dirty="0">
                <a:solidFill>
                  <a:schemeClr val="tx1"/>
                </a:solidFill>
              </a:rPr>
              <a:t>” policy (no policy is specified)</a:t>
            </a:r>
          </a:p>
          <a:p>
            <a:pPr marL="342900" indent="-342900">
              <a:buAutoNum type="arabicParenR"/>
            </a:pPr>
            <a:r>
              <a:rPr lang="en-US" altLang="ko-KR" dirty="0">
                <a:solidFill>
                  <a:schemeClr val="tx1"/>
                </a:solidFill>
              </a:rPr>
              <a:t>None: no SPF/DKIM/DMARC record</a:t>
            </a:r>
          </a:p>
        </p:txBody>
      </p:sp>
      <p:sp>
        <p:nvSpPr>
          <p:cNvPr id="8" name="모서리가 둥근 직사각형 7"/>
          <p:cNvSpPr/>
          <p:nvPr/>
        </p:nvSpPr>
        <p:spPr>
          <a:xfrm>
            <a:off x="4947325" y="2192102"/>
            <a:ext cx="3614363" cy="200986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>
                <a:solidFill>
                  <a:schemeClr val="tx1"/>
                </a:solidFill>
              </a:rPr>
              <a:t>Email content</a:t>
            </a:r>
          </a:p>
          <a:p>
            <a:pPr algn="ctr"/>
            <a:endParaRPr lang="en-US" altLang="ko-KR" sz="500" dirty="0">
              <a:solidFill>
                <a:schemeClr val="tx1"/>
              </a:solidFill>
            </a:endParaRPr>
          </a:p>
          <a:p>
            <a:pPr marL="342900" indent="-342900">
              <a:buAutoNum type="arabicParenR"/>
            </a:pPr>
            <a:r>
              <a:rPr lang="en-US" altLang="ko-KR" dirty="0">
                <a:solidFill>
                  <a:schemeClr val="tx1"/>
                </a:solidFill>
              </a:rPr>
              <a:t>Blank</a:t>
            </a:r>
          </a:p>
          <a:p>
            <a:pPr marL="342900" indent="-342900">
              <a:buAutoNum type="arabicParenR"/>
            </a:pPr>
            <a:r>
              <a:rPr lang="en-US" altLang="ko-KR" dirty="0">
                <a:solidFill>
                  <a:schemeClr val="tx1"/>
                </a:solidFill>
              </a:rPr>
              <a:t>Blank w/ benign URL</a:t>
            </a:r>
          </a:p>
          <a:p>
            <a:pPr marL="342900" indent="-342900">
              <a:buAutoNum type="arabicParenR"/>
            </a:pPr>
            <a:r>
              <a:rPr lang="en-US" altLang="ko-KR" dirty="0">
                <a:solidFill>
                  <a:schemeClr val="tx1"/>
                </a:solidFill>
              </a:rPr>
              <a:t>Blank w/ benign attachment</a:t>
            </a:r>
          </a:p>
          <a:p>
            <a:pPr marL="342900" indent="-342900">
              <a:buAutoNum type="arabicParenR"/>
            </a:pPr>
            <a:r>
              <a:rPr lang="en-US" altLang="ko-KR" dirty="0">
                <a:solidFill>
                  <a:schemeClr val="tx1"/>
                </a:solidFill>
              </a:rPr>
              <a:t>Benign</a:t>
            </a:r>
          </a:p>
          <a:p>
            <a:pPr marL="342900" indent="-342900">
              <a:buAutoNum type="arabicParenR"/>
            </a:pPr>
            <a:r>
              <a:rPr lang="en-US" altLang="ko-KR" dirty="0">
                <a:solidFill>
                  <a:schemeClr val="tx1"/>
                </a:solidFill>
              </a:rPr>
              <a:t>Phishing</a:t>
            </a:r>
          </a:p>
        </p:txBody>
      </p:sp>
      <p:sp>
        <p:nvSpPr>
          <p:cNvPr id="9" name="모서리가 둥근 직사각형 8"/>
          <p:cNvSpPr/>
          <p:nvPr/>
        </p:nvSpPr>
        <p:spPr>
          <a:xfrm>
            <a:off x="4868025" y="4308073"/>
            <a:ext cx="3891980" cy="109958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>
                <a:solidFill>
                  <a:schemeClr val="tx1"/>
                </a:solidFill>
              </a:rPr>
              <a:t>Sender IP</a:t>
            </a:r>
          </a:p>
          <a:p>
            <a:pPr algn="ctr"/>
            <a:endParaRPr lang="en-US" altLang="ko-KR" sz="500" dirty="0">
              <a:solidFill>
                <a:schemeClr val="tx1"/>
              </a:solidFill>
            </a:endParaRPr>
          </a:p>
          <a:p>
            <a:pPr marL="342900" indent="-342900">
              <a:buAutoNum type="arabicParenR"/>
            </a:pPr>
            <a:r>
              <a:rPr lang="en-US" altLang="ko-KR" dirty="0">
                <a:solidFill>
                  <a:schemeClr val="tx1"/>
                </a:solidFill>
              </a:rPr>
              <a:t>Static IP</a:t>
            </a:r>
          </a:p>
          <a:p>
            <a:pPr marL="342900" indent="-342900">
              <a:buAutoNum type="arabicParenR"/>
            </a:pPr>
            <a:r>
              <a:rPr lang="en-US" altLang="ko-KR" dirty="0">
                <a:solidFill>
                  <a:schemeClr val="tx1"/>
                </a:solidFill>
              </a:rPr>
              <a:t>Dynamic IP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19641" y="5500384"/>
            <a:ext cx="76420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>
                <a:latin typeface="Calibri" panose="020F0502020204030204" pitchFamily="34" charset="0"/>
                <a:sym typeface="Wingdings" panose="05000000000000000000" pitchFamily="2" charset="2"/>
              </a:rPr>
              <a:t>*</a:t>
            </a: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 Send email for all possible combinations</a:t>
            </a:r>
          </a:p>
          <a:p>
            <a:r>
              <a:rPr lang="ko-KR" altLang="en-US" sz="2000" dirty="0">
                <a:latin typeface="Calibri" panose="020F0502020204030204" pitchFamily="34" charset="0"/>
                <a:sym typeface="Wingdings" panose="05000000000000000000" pitchFamily="2" charset="2"/>
              </a:rPr>
              <a:t>* </a:t>
            </a: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Repeat 5 times for each email providers</a:t>
            </a:r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13</a:t>
            </a:r>
            <a:r>
              <a:rPr lang="ko-KR" altLang="en-US" dirty="0"/>
              <a:t> </a:t>
            </a:r>
            <a:r>
              <a:rPr lang="en-US" altLang="ko-KR" dirty="0"/>
              <a:t>/ 24</a:t>
            </a:r>
          </a:p>
        </p:txBody>
      </p:sp>
    </p:spTree>
    <p:extLst>
      <p:ext uri="{BB962C8B-B14F-4D97-AF65-F5344CB8AC3E}">
        <p14:creationId xmlns:p14="http://schemas.microsoft.com/office/powerpoint/2010/main" val="239464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000" b="1" dirty="0">
                <a:latin typeface="Calibri" panose="020F0502020204030204" pitchFamily="34" charset="0"/>
              </a:rPr>
              <a:t>Outline</a:t>
            </a:r>
            <a:endParaRPr lang="ko-KR" altLang="en-US" sz="4000" b="1" dirty="0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1669597"/>
            <a:ext cx="7886700" cy="4351338"/>
          </a:xfrm>
        </p:spPr>
        <p:txBody>
          <a:bodyPr>
            <a:normAutofit/>
          </a:bodyPr>
          <a:lstStyle/>
          <a:p>
            <a:r>
              <a:rPr lang="en-US" altLang="ko-KR" sz="2400" dirty="0">
                <a:latin typeface="Calibri" panose="020F0502020204030204" pitchFamily="34" charset="0"/>
              </a:rPr>
              <a:t>Introduction &amp; Background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</a:rPr>
              <a:t>Email spoofing / countermeasures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</a:rPr>
              <a:t>Adoption of anti-spoofing protocols</a:t>
            </a:r>
          </a:p>
          <a:p>
            <a:r>
              <a:rPr lang="en-US" altLang="ko-KR" sz="2400" dirty="0">
                <a:latin typeface="Calibri" panose="020F0502020204030204" pitchFamily="34" charset="0"/>
              </a:rPr>
              <a:t>End-to-End Spoofing Experiments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</a:rPr>
              <a:t>Research questions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</a:rPr>
              <a:t>Experiment setup &amp; parameters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</a:rPr>
              <a:t>Experiment Results</a:t>
            </a:r>
          </a:p>
          <a:p>
            <a:r>
              <a:rPr lang="en-US" altLang="ko-KR" sz="2400" dirty="0">
                <a:latin typeface="Calibri" panose="020F0502020204030204" pitchFamily="34" charset="0"/>
              </a:rPr>
              <a:t>User study: Effectiveness of Security Indicators</a:t>
            </a:r>
          </a:p>
          <a:p>
            <a:r>
              <a:rPr lang="en-US" altLang="ko-KR" sz="2400" dirty="0">
                <a:latin typeface="Calibri" panose="020F0502020204030204" pitchFamily="34" charset="0"/>
              </a:rPr>
              <a:t>Discussion</a:t>
            </a:r>
            <a:endParaRPr lang="en-US" altLang="ko-KR" sz="2000" dirty="0">
              <a:latin typeface="Calibri" panose="020F0502020204030204" pitchFamily="34" charset="0"/>
            </a:endParaRPr>
          </a:p>
          <a:p>
            <a:r>
              <a:rPr lang="en-US" altLang="ko-KR" sz="2400" dirty="0">
                <a:latin typeface="Calibri" panose="020F0502020204030204" pitchFamily="34" charset="0"/>
              </a:rPr>
              <a:t>Conclusion</a:t>
            </a: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Network Convergence &amp; Security Lab.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53B0-887D-445A-934B-51441AD43EF1}" type="slidenum">
              <a:rPr lang="ko-KR" altLang="en-US" smtClean="0"/>
              <a:pPr/>
              <a:t>2</a:t>
            </a:fld>
            <a:r>
              <a:rPr lang="ko-KR" altLang="en-US"/>
              <a:t> </a:t>
            </a:r>
            <a:r>
              <a:rPr lang="en-US" altLang="ko-KR"/>
              <a:t>/ 24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626553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ko-KR" sz="3800" b="1" dirty="0">
                <a:latin typeface="Calibri" panose="020F0502020204030204" pitchFamily="34" charset="0"/>
              </a:rPr>
              <a:t>Target Email Providers: Authentication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00569" y="1624404"/>
            <a:ext cx="7886700" cy="4476880"/>
          </a:xfrm>
        </p:spPr>
        <p:txBody>
          <a:bodyPr>
            <a:noAutofit/>
          </a:bodyPr>
          <a:lstStyle/>
          <a:p>
            <a:r>
              <a:rPr lang="en-US" altLang="ko-KR" sz="2400" dirty="0">
                <a:latin typeface="Calibri" panose="020F0502020204030204" pitchFamily="34" charset="0"/>
                <a:sym typeface="Wingdings" panose="05000000000000000000" pitchFamily="2" charset="2"/>
              </a:rPr>
              <a:t>35 email providers</a:t>
            </a:r>
          </a:p>
          <a:p>
            <a:pPr lvl="1">
              <a:buFontTx/>
              <a:buChar char="-"/>
            </a:pPr>
            <a:r>
              <a:rPr lang="en-US" altLang="ko-KR" sz="2000" b="1" dirty="0">
                <a:latin typeface="Calibri" panose="020F0502020204030204" pitchFamily="34" charset="0"/>
                <a:sym typeface="Wingdings" panose="05000000000000000000" pitchFamily="2" charset="2"/>
              </a:rPr>
              <a:t>Full authentication check </a:t>
            </a: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(</a:t>
            </a:r>
            <a:r>
              <a:rPr lang="en-US" altLang="ko-KR" sz="2000" b="1" dirty="0">
                <a:latin typeface="Calibri" panose="020F0502020204030204" pitchFamily="34" charset="0"/>
                <a:sym typeface="Wingdings" panose="05000000000000000000" pitchFamily="2" charset="2"/>
              </a:rPr>
              <a:t>16</a:t>
            </a: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): perform all 3 authentication checks (SPF, DKIM, DMARC)</a:t>
            </a:r>
          </a:p>
          <a:p>
            <a:pPr lvl="1">
              <a:buFontTx/>
              <a:buChar char="-"/>
            </a:pPr>
            <a:endParaRPr lang="en-US" altLang="ko-KR" sz="2000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lvl="1">
              <a:buFontTx/>
              <a:buChar char="-"/>
            </a:pPr>
            <a:endParaRPr lang="en-US" altLang="ko-KR" sz="2000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lvl="1">
              <a:buFontTx/>
              <a:buChar char="-"/>
            </a:pPr>
            <a:endParaRPr lang="en-US" altLang="ko-KR" sz="2000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lvl="1">
              <a:buFontTx/>
              <a:buChar char="-"/>
            </a:pPr>
            <a:r>
              <a:rPr lang="en-US" altLang="ko-KR" sz="2000" b="1" dirty="0">
                <a:latin typeface="Calibri" panose="020F0502020204030204" pitchFamily="34" charset="0"/>
                <a:sym typeface="Wingdings" panose="05000000000000000000" pitchFamily="2" charset="2"/>
              </a:rPr>
              <a:t>SPF/DKIM but no DMARC check </a:t>
            </a: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(</a:t>
            </a:r>
            <a:r>
              <a:rPr lang="en-US" altLang="ko-KR" sz="2000" b="1" dirty="0">
                <a:latin typeface="Calibri" panose="020F0502020204030204" pitchFamily="34" charset="0"/>
                <a:sym typeface="Wingdings" panose="05000000000000000000" pitchFamily="2" charset="2"/>
              </a:rPr>
              <a:t>15</a:t>
            </a: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): check either SPF/DKIM but do not check DMARC policy</a:t>
            </a:r>
          </a:p>
          <a:p>
            <a:pPr lvl="1">
              <a:buFontTx/>
              <a:buChar char="-"/>
            </a:pPr>
            <a:endParaRPr lang="en-US" altLang="ko-KR" sz="2000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lvl="1">
              <a:buFontTx/>
              <a:buChar char="-"/>
            </a:pPr>
            <a:endParaRPr lang="en-US" altLang="ko-KR" sz="2000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lvl="1">
              <a:buFontTx/>
              <a:buChar char="-"/>
            </a:pPr>
            <a:r>
              <a:rPr lang="en-US" altLang="ko-KR" sz="2000" b="1" dirty="0">
                <a:latin typeface="Calibri" panose="020F0502020204030204" pitchFamily="34" charset="0"/>
                <a:sym typeface="Wingdings" panose="05000000000000000000" pitchFamily="2" charset="2"/>
              </a:rPr>
              <a:t>No authentication </a:t>
            </a: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(</a:t>
            </a:r>
            <a:r>
              <a:rPr lang="en-US" altLang="ko-KR" sz="2000" b="1" dirty="0">
                <a:latin typeface="Calibri" panose="020F0502020204030204" pitchFamily="34" charset="0"/>
                <a:sym typeface="Wingdings" panose="05000000000000000000" pitchFamily="2" charset="2"/>
              </a:rPr>
              <a:t>4</a:t>
            </a: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): do not perform any of the 3 authentication</a:t>
            </a:r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Network Convergence &amp; Security Lab.</a:t>
            </a:r>
            <a:endParaRPr lang="ko-KR" altLang="en-US" dirty="0"/>
          </a:p>
        </p:txBody>
      </p:sp>
      <p:pic>
        <p:nvPicPr>
          <p:cNvPr id="16" name="그림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0493" y="2674071"/>
            <a:ext cx="3812762" cy="856583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835722" y="2871529"/>
            <a:ext cx="673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/>
              <a:t>…</a:t>
            </a:r>
            <a:endParaRPr lang="ko-KR" altLang="en-US" sz="2400" b="1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0493" y="4288466"/>
            <a:ext cx="2826442" cy="501466"/>
          </a:xfrm>
          <a:prstGeom prst="rect">
            <a:avLst/>
          </a:prstGeom>
        </p:spPr>
      </p:pic>
      <p:pic>
        <p:nvPicPr>
          <p:cNvPr id="19" name="그림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56935" y="4334891"/>
            <a:ext cx="1133970" cy="481078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5962136" y="4288466"/>
            <a:ext cx="673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/>
              <a:t>…</a:t>
            </a:r>
            <a:endParaRPr lang="ko-KR" altLang="en-US" sz="2400" b="1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15429" y="5409905"/>
            <a:ext cx="1429156" cy="544054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5835718" y="5409905"/>
            <a:ext cx="673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/>
              <a:t>…</a:t>
            </a:r>
            <a:endParaRPr lang="ko-KR" altLang="en-US" sz="2400" b="1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18411" y="5449981"/>
            <a:ext cx="1619357" cy="415400"/>
          </a:xfrm>
          <a:prstGeom prst="rect">
            <a:avLst/>
          </a:prstGeom>
        </p:spPr>
      </p:pic>
      <p:sp>
        <p:nvSpPr>
          <p:cNvPr id="11" name="슬라이드 번호 개체 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14</a:t>
            </a:r>
            <a:r>
              <a:rPr lang="ko-KR" altLang="en-US" dirty="0"/>
              <a:t> </a:t>
            </a:r>
            <a:r>
              <a:rPr lang="en-US" altLang="ko-KR" dirty="0"/>
              <a:t>/ 24</a:t>
            </a:r>
          </a:p>
        </p:txBody>
      </p:sp>
    </p:spTree>
    <p:extLst>
      <p:ext uri="{BB962C8B-B14F-4D97-AF65-F5344CB8AC3E}">
        <p14:creationId xmlns:p14="http://schemas.microsoft.com/office/powerpoint/2010/main" val="31061437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ko-KR" sz="4000" b="1" dirty="0">
                <a:latin typeface="Calibri" panose="020F0502020204030204" pitchFamily="34" charset="0"/>
              </a:rPr>
              <a:t>Penetration Rate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1696416"/>
            <a:ext cx="7886700" cy="4476880"/>
          </a:xfrm>
        </p:spPr>
        <p:txBody>
          <a:bodyPr>
            <a:noAutofit/>
          </a:bodyPr>
          <a:lstStyle/>
          <a:p>
            <a:r>
              <a:rPr lang="en-US" altLang="ko-KR" sz="2400" dirty="0">
                <a:latin typeface="Calibri" panose="020F0502020204030204" pitchFamily="34" charset="0"/>
                <a:sym typeface="Wingdings" panose="05000000000000000000" pitchFamily="2" charset="2"/>
              </a:rPr>
              <a:t>Impact of receiver’s authentication</a:t>
            </a:r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Network Convergence &amp; Security Lab.</a:t>
            </a:r>
            <a:endParaRPr lang="ko-KR" alt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061" y="2250040"/>
            <a:ext cx="8992335" cy="3974626"/>
          </a:xfrm>
          <a:prstGeom prst="rect">
            <a:avLst/>
          </a:prstGeom>
        </p:spPr>
      </p:pic>
      <p:sp>
        <p:nvSpPr>
          <p:cNvPr id="12" name="포인트가 4개인 별 11"/>
          <p:cNvSpPr/>
          <p:nvPr/>
        </p:nvSpPr>
        <p:spPr>
          <a:xfrm rot="19069162">
            <a:off x="585628" y="2165146"/>
            <a:ext cx="380144" cy="380144"/>
          </a:xfrm>
          <a:prstGeom prst="star4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포인트가 4개인 별 12"/>
          <p:cNvSpPr/>
          <p:nvPr/>
        </p:nvSpPr>
        <p:spPr>
          <a:xfrm rot="19069162">
            <a:off x="3388760" y="2173569"/>
            <a:ext cx="380144" cy="380144"/>
          </a:xfrm>
          <a:prstGeom prst="star4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포인트가 4개인 별 13"/>
          <p:cNvSpPr/>
          <p:nvPr/>
        </p:nvSpPr>
        <p:spPr>
          <a:xfrm rot="19069162">
            <a:off x="6607420" y="2153022"/>
            <a:ext cx="380144" cy="380144"/>
          </a:xfrm>
          <a:prstGeom prst="star4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슬라이드 번호 개체 틀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15</a:t>
            </a:r>
            <a:r>
              <a:rPr lang="ko-KR" altLang="en-US" dirty="0"/>
              <a:t> </a:t>
            </a:r>
            <a:r>
              <a:rPr lang="en-US" altLang="ko-KR" dirty="0"/>
              <a:t>/ 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85EAB3-98DE-D649-9A14-51B7F42B784B}"/>
              </a:ext>
            </a:extLst>
          </p:cNvPr>
          <p:cNvSpPr txBox="1"/>
          <p:nvPr/>
        </p:nvSpPr>
        <p:spPr>
          <a:xfrm>
            <a:off x="1044177" y="1312377"/>
            <a:ext cx="7021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dirty="0"/>
              <a:t>*penetration rate? ratio of spoofed mails that are delivered to the users</a:t>
            </a:r>
            <a:endParaRPr kumimoji="1"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87215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ko-KR" sz="4000" b="1" dirty="0">
                <a:latin typeface="Calibri" panose="020F0502020204030204" pitchFamily="34" charset="0"/>
              </a:rPr>
              <a:t>Penetration Rate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1696416"/>
            <a:ext cx="7886700" cy="4476880"/>
          </a:xfrm>
        </p:spPr>
        <p:txBody>
          <a:bodyPr>
            <a:noAutofit/>
          </a:bodyPr>
          <a:lstStyle/>
          <a:p>
            <a:r>
              <a:rPr lang="en-US" altLang="ko-KR" sz="2400" dirty="0">
                <a:latin typeface="Calibri" panose="020F0502020204030204" pitchFamily="34" charset="0"/>
                <a:sym typeface="Wingdings" panose="05000000000000000000" pitchFamily="2" charset="2"/>
              </a:rPr>
              <a:t>Impact of receiver’s authentication</a:t>
            </a:r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Network Convergence &amp; Security Lab.</a:t>
            </a:r>
            <a:endParaRPr lang="ko-KR" alt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061" y="2250040"/>
            <a:ext cx="8992335" cy="3974626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77965" y="3554851"/>
            <a:ext cx="8992335" cy="10479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>
                <a:solidFill>
                  <a:schemeClr val="tx1"/>
                </a:solidFill>
              </a:rPr>
              <a:t>Even though email providers conduct authentication check,</a:t>
            </a:r>
          </a:p>
          <a:p>
            <a:pPr algn="ctr"/>
            <a:r>
              <a:rPr lang="en-US" altLang="ko-KR" sz="2400" b="1" dirty="0">
                <a:solidFill>
                  <a:schemeClr val="tx1"/>
                </a:solidFill>
              </a:rPr>
              <a:t>Vast majority of spoofing emails still be delivered</a:t>
            </a:r>
            <a:endParaRPr lang="ko-KR" altLang="en-US" sz="2400" b="1" dirty="0">
              <a:solidFill>
                <a:schemeClr val="tx1"/>
              </a:solidFill>
            </a:endParaRPr>
          </a:p>
        </p:txBody>
      </p:sp>
      <p:sp>
        <p:nvSpPr>
          <p:cNvPr id="12" name="포인트가 4개인 별 11"/>
          <p:cNvSpPr/>
          <p:nvPr/>
        </p:nvSpPr>
        <p:spPr>
          <a:xfrm rot="19069162">
            <a:off x="585628" y="2165146"/>
            <a:ext cx="380144" cy="380144"/>
          </a:xfrm>
          <a:prstGeom prst="star4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포인트가 4개인 별 12"/>
          <p:cNvSpPr/>
          <p:nvPr/>
        </p:nvSpPr>
        <p:spPr>
          <a:xfrm rot="19069162">
            <a:off x="3388760" y="2173569"/>
            <a:ext cx="380144" cy="380144"/>
          </a:xfrm>
          <a:prstGeom prst="star4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포인트가 4개인 별 13"/>
          <p:cNvSpPr/>
          <p:nvPr/>
        </p:nvSpPr>
        <p:spPr>
          <a:xfrm rot="19069162">
            <a:off x="6607420" y="2153022"/>
            <a:ext cx="380144" cy="380144"/>
          </a:xfrm>
          <a:prstGeom prst="star4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슬라이드 번호 개체 틀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15</a:t>
            </a:r>
            <a:r>
              <a:rPr lang="ko-KR" altLang="en-US" dirty="0"/>
              <a:t> </a:t>
            </a:r>
            <a:r>
              <a:rPr lang="en-US" altLang="ko-KR" dirty="0"/>
              <a:t>/ 24</a:t>
            </a:r>
          </a:p>
        </p:txBody>
      </p:sp>
    </p:spTree>
    <p:extLst>
      <p:ext uri="{BB962C8B-B14F-4D97-AF65-F5344CB8AC3E}">
        <p14:creationId xmlns:p14="http://schemas.microsoft.com/office/powerpoint/2010/main" val="23237879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ko-KR" sz="3600" b="1" dirty="0">
                <a:latin typeface="Calibri" panose="020F0502020204030204" pitchFamily="34" charset="0"/>
              </a:rPr>
              <a:t>Penetration Rate with Impacting Factors</a:t>
            </a:r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Network Convergence &amp; Security Lab.</a:t>
            </a:r>
            <a:endParaRPr lang="ko-KR" altLang="en-US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907547" y="1787704"/>
          <a:ext cx="737150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170">
                  <a:extLst>
                    <a:ext uri="{9D8B030D-6E8A-4147-A177-3AD203B41FA5}">
                      <a16:colId xmlns:a16="http://schemas.microsoft.com/office/drawing/2014/main" val="386245746"/>
                    </a:ext>
                  </a:extLst>
                </a:gridCol>
                <a:gridCol w="2661007">
                  <a:extLst>
                    <a:ext uri="{9D8B030D-6E8A-4147-A177-3AD203B41FA5}">
                      <a16:colId xmlns:a16="http://schemas.microsoft.com/office/drawing/2014/main" val="1946961271"/>
                    </a:ext>
                  </a:extLst>
                </a:gridCol>
                <a:gridCol w="1109609">
                  <a:extLst>
                    <a:ext uri="{9D8B030D-6E8A-4147-A177-3AD203B41FA5}">
                      <a16:colId xmlns:a16="http://schemas.microsoft.com/office/drawing/2014/main" val="2843764142"/>
                    </a:ext>
                  </a:extLst>
                </a:gridCol>
                <a:gridCol w="1119883">
                  <a:extLst>
                    <a:ext uri="{9D8B030D-6E8A-4147-A177-3AD203B41FA5}">
                      <a16:colId xmlns:a16="http://schemas.microsoft.com/office/drawing/2014/main" val="2646140050"/>
                    </a:ext>
                  </a:extLst>
                </a:gridCol>
                <a:gridCol w="850832">
                  <a:extLst>
                    <a:ext uri="{9D8B030D-6E8A-4147-A177-3AD203B41FA5}">
                      <a16:colId xmlns:a16="http://schemas.microsoft.com/office/drawing/2014/main" val="1425869846"/>
                    </a:ext>
                  </a:extLst>
                </a:gridCol>
              </a:tblGrid>
              <a:tr h="370840">
                <a:tc rowSpan="2" gridSpan="2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>
                    <a:solidFill>
                      <a:srgbClr val="5B9BD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Spoofed Sender Address</a:t>
                      </a:r>
                      <a:endParaRPr lang="ko-KR" altLang="en-US" dirty="0"/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2502942"/>
                  </a:ext>
                </a:extLst>
              </a:tr>
              <a:tr h="37084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/>
                        <a:t>Strict</a:t>
                      </a:r>
                      <a:endParaRPr lang="ko-KR" altLang="en-US" b="1" dirty="0"/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/>
                        <a:t>Relaxed</a:t>
                      </a:r>
                      <a:endParaRPr lang="ko-KR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/>
                        <a:t>None</a:t>
                      </a:r>
                      <a:endParaRPr lang="ko-KR" alt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5040426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>
                          <a:solidFill>
                            <a:schemeClr val="bg1"/>
                          </a:solidFill>
                        </a:rPr>
                        <a:t>Receiver</a:t>
                      </a:r>
                    </a:p>
                    <a:p>
                      <a:pPr algn="ctr" latinLnBrk="1"/>
                      <a:r>
                        <a:rPr lang="en-US" altLang="ko-KR" b="1" dirty="0">
                          <a:solidFill>
                            <a:schemeClr val="bg1"/>
                          </a:solidFill>
                        </a:rPr>
                        <a:t>Authentication</a:t>
                      </a:r>
                      <a:endParaRPr lang="ko-KR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/>
                        <a:t>Full Authentication</a:t>
                      </a:r>
                      <a:endParaRPr lang="ko-KR" altLang="en-US" b="1" dirty="0"/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0.13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045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0.6</a:t>
                      </a:r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489324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SPF/DKIM but no DMARC </a:t>
                      </a:r>
                      <a:endParaRPr lang="ko-KR" altLang="en-US" b="1" dirty="0"/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0.28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0.37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0.5</a:t>
                      </a:r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988088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/>
                        <a:t>No Authentication</a:t>
                      </a:r>
                      <a:endParaRPr lang="ko-KR" altLang="en-US" b="1" dirty="0"/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0.94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0.95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0.94</a:t>
                      </a:r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64738718"/>
                  </a:ext>
                </a:extLst>
              </a:tr>
            </a:tbl>
          </a:graphicData>
        </a:graphic>
      </p:graphicFrame>
      <p:sp>
        <p:nvSpPr>
          <p:cNvPr id="4" name="모서리가 둥근 직사각형 3"/>
          <p:cNvSpPr/>
          <p:nvPr/>
        </p:nvSpPr>
        <p:spPr>
          <a:xfrm>
            <a:off x="604252" y="1535984"/>
            <a:ext cx="4479532" cy="8733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dirty="0">
                <a:solidFill>
                  <a:schemeClr val="tx1"/>
                </a:solidFill>
              </a:rPr>
              <a:t>* </a:t>
            </a:r>
            <a:r>
              <a:rPr lang="en-US" altLang="ko-KR" dirty="0">
                <a:solidFill>
                  <a:schemeClr val="tx1"/>
                </a:solidFill>
              </a:rPr>
              <a:t>Strict: SPF/DKIM with a strict “</a:t>
            </a:r>
            <a:r>
              <a:rPr lang="en-US" altLang="ko-KR" i="1" dirty="0">
                <a:solidFill>
                  <a:schemeClr val="tx1"/>
                </a:solidFill>
              </a:rPr>
              <a:t>reject</a:t>
            </a:r>
            <a:r>
              <a:rPr lang="en-US" altLang="ko-KR" dirty="0">
                <a:solidFill>
                  <a:schemeClr val="tx1"/>
                </a:solidFill>
              </a:rPr>
              <a:t>” policy</a:t>
            </a:r>
            <a:endParaRPr lang="ko-KR" altLang="en-US" dirty="0">
              <a:solidFill>
                <a:schemeClr val="tx1"/>
              </a:solidFill>
            </a:endParaRPr>
          </a:p>
          <a:p>
            <a:r>
              <a:rPr lang="en-US" altLang="ko-KR" dirty="0">
                <a:solidFill>
                  <a:schemeClr val="tx1"/>
                </a:solidFill>
              </a:rPr>
              <a:t>   Relaxed: SPF/DKIM with a “</a:t>
            </a:r>
            <a:r>
              <a:rPr lang="en-US" altLang="ko-KR" i="1" dirty="0">
                <a:solidFill>
                  <a:schemeClr val="tx1"/>
                </a:solidFill>
              </a:rPr>
              <a:t>none</a:t>
            </a:r>
            <a:r>
              <a:rPr lang="en-US" altLang="ko-KR" dirty="0">
                <a:solidFill>
                  <a:schemeClr val="tx1"/>
                </a:solidFill>
              </a:rPr>
              <a:t>” policy</a:t>
            </a:r>
          </a:p>
          <a:p>
            <a:r>
              <a:rPr lang="en-US" altLang="ko-KR" dirty="0">
                <a:solidFill>
                  <a:schemeClr val="tx1"/>
                </a:solidFill>
              </a:rPr>
              <a:t>   None: no SPF/DKIM/DMARC record</a:t>
            </a: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907546" y="4622497"/>
          <a:ext cx="282196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9069">
                  <a:extLst>
                    <a:ext uri="{9D8B030D-6E8A-4147-A177-3AD203B41FA5}">
                      <a16:colId xmlns:a16="http://schemas.microsoft.com/office/drawing/2014/main" val="276038636"/>
                    </a:ext>
                  </a:extLst>
                </a:gridCol>
                <a:gridCol w="1122900">
                  <a:extLst>
                    <a:ext uri="{9D8B030D-6E8A-4147-A177-3AD203B41FA5}">
                      <a16:colId xmlns:a16="http://schemas.microsoft.com/office/drawing/2014/main" val="978082449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Sender IP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6797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Static IP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0.6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168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Dynamic IP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0.34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1356679"/>
                  </a:ext>
                </a:extLst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4053361" y="3960415"/>
          <a:ext cx="4114594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3614">
                  <a:extLst>
                    <a:ext uri="{9D8B030D-6E8A-4147-A177-3AD203B41FA5}">
                      <a16:colId xmlns:a16="http://schemas.microsoft.com/office/drawing/2014/main" val="3870936975"/>
                    </a:ext>
                  </a:extLst>
                </a:gridCol>
                <a:gridCol w="1160980">
                  <a:extLst>
                    <a:ext uri="{9D8B030D-6E8A-4147-A177-3AD203B41FA5}">
                      <a16:colId xmlns:a16="http://schemas.microsoft.com/office/drawing/2014/main" val="2016636221"/>
                    </a:ext>
                  </a:extLst>
                </a:gridCol>
              </a:tblGrid>
              <a:tr h="264886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Content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678897"/>
                  </a:ext>
                </a:extLst>
              </a:tr>
              <a:tr h="264886">
                <a:tc>
                  <a:txBody>
                    <a:bodyPr/>
                    <a:lstStyle/>
                    <a:p>
                      <a:r>
                        <a:rPr lang="en-US" altLang="ko-KR" dirty="0"/>
                        <a:t>Blank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0.467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509832"/>
                  </a:ext>
                </a:extLst>
              </a:tr>
              <a:tr h="2648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Blank w/ benign URL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0.428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577600"/>
                  </a:ext>
                </a:extLst>
              </a:tr>
              <a:tr h="2648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Blank w/ benign attachment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0.427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468090"/>
                  </a:ext>
                </a:extLst>
              </a:tr>
              <a:tr h="2648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Benign w/ actual content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0.495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709546"/>
                  </a:ext>
                </a:extLst>
              </a:tr>
              <a:tr h="26488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Phishing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0.457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7982991"/>
                  </a:ext>
                </a:extLst>
              </a:tr>
            </a:tbl>
          </a:graphicData>
        </a:graphic>
      </p:graphicFrame>
      <p:sp>
        <p:nvSpPr>
          <p:cNvPr id="11" name="직사각형 10"/>
          <p:cNvSpPr/>
          <p:nvPr/>
        </p:nvSpPr>
        <p:spPr>
          <a:xfrm>
            <a:off x="5219272" y="2558265"/>
            <a:ext cx="1058238" cy="297951"/>
          </a:xfrm>
          <a:prstGeom prst="rect">
            <a:avLst/>
          </a:prstGeom>
          <a:solidFill>
            <a:srgbClr val="FF0000">
              <a:alpha val="10000"/>
            </a:srgbClr>
          </a:solidFill>
          <a:ln w="349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7469311" y="2166539"/>
            <a:ext cx="760287" cy="1465091"/>
          </a:xfrm>
          <a:prstGeom prst="rect">
            <a:avLst/>
          </a:prstGeom>
          <a:solidFill>
            <a:srgbClr val="FF0000">
              <a:alpha val="10000"/>
            </a:srgbClr>
          </a:solidFill>
          <a:ln w="349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2583418" y="5011933"/>
            <a:ext cx="1125549" cy="723083"/>
          </a:xfrm>
          <a:prstGeom prst="rect">
            <a:avLst/>
          </a:prstGeom>
          <a:solidFill>
            <a:srgbClr val="FF0000">
              <a:alpha val="10000"/>
            </a:srgbClr>
          </a:solidFill>
          <a:ln w="349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7011584" y="4324338"/>
            <a:ext cx="1125549" cy="1830637"/>
          </a:xfrm>
          <a:prstGeom prst="rect">
            <a:avLst/>
          </a:prstGeom>
          <a:solidFill>
            <a:srgbClr val="FF0000">
              <a:alpha val="10000"/>
            </a:srgbClr>
          </a:solidFill>
          <a:ln w="349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16</a:t>
            </a:r>
            <a:r>
              <a:rPr lang="ko-KR" altLang="en-US" dirty="0"/>
              <a:t> </a:t>
            </a:r>
            <a:r>
              <a:rPr lang="en-US" altLang="ko-KR" dirty="0"/>
              <a:t>/ 24</a:t>
            </a:r>
          </a:p>
        </p:txBody>
      </p:sp>
    </p:spTree>
    <p:extLst>
      <p:ext uri="{BB962C8B-B14F-4D97-AF65-F5344CB8AC3E}">
        <p14:creationId xmlns:p14="http://schemas.microsoft.com/office/powerpoint/2010/main" val="673111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2" grpId="0" animBg="1"/>
      <p:bldP spid="12" grpId="1" animBg="1"/>
      <p:bldP spid="14" grpId="0" animBg="1"/>
      <p:bldP spid="14" grpId="1" animBg="1"/>
      <p:bldP spid="1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ko-KR" sz="3600" b="1" dirty="0">
                <a:latin typeface="Calibri" panose="020F0502020204030204" pitchFamily="34" charset="0"/>
              </a:rPr>
              <a:t>Penetration Rate with Impacting Factors</a:t>
            </a:r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Network Convergence &amp; Security Lab.</a:t>
            </a:r>
            <a:endParaRPr lang="ko-KR" altLang="en-US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055759"/>
              </p:ext>
            </p:extLst>
          </p:nvPr>
        </p:nvGraphicFramePr>
        <p:xfrm>
          <a:off x="907547" y="1787704"/>
          <a:ext cx="737150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170">
                  <a:extLst>
                    <a:ext uri="{9D8B030D-6E8A-4147-A177-3AD203B41FA5}">
                      <a16:colId xmlns:a16="http://schemas.microsoft.com/office/drawing/2014/main" val="386245746"/>
                    </a:ext>
                  </a:extLst>
                </a:gridCol>
                <a:gridCol w="2661007">
                  <a:extLst>
                    <a:ext uri="{9D8B030D-6E8A-4147-A177-3AD203B41FA5}">
                      <a16:colId xmlns:a16="http://schemas.microsoft.com/office/drawing/2014/main" val="1946961271"/>
                    </a:ext>
                  </a:extLst>
                </a:gridCol>
                <a:gridCol w="1109609">
                  <a:extLst>
                    <a:ext uri="{9D8B030D-6E8A-4147-A177-3AD203B41FA5}">
                      <a16:colId xmlns:a16="http://schemas.microsoft.com/office/drawing/2014/main" val="2843764142"/>
                    </a:ext>
                  </a:extLst>
                </a:gridCol>
                <a:gridCol w="1119883">
                  <a:extLst>
                    <a:ext uri="{9D8B030D-6E8A-4147-A177-3AD203B41FA5}">
                      <a16:colId xmlns:a16="http://schemas.microsoft.com/office/drawing/2014/main" val="2646140050"/>
                    </a:ext>
                  </a:extLst>
                </a:gridCol>
                <a:gridCol w="850832">
                  <a:extLst>
                    <a:ext uri="{9D8B030D-6E8A-4147-A177-3AD203B41FA5}">
                      <a16:colId xmlns:a16="http://schemas.microsoft.com/office/drawing/2014/main" val="1425869846"/>
                    </a:ext>
                  </a:extLst>
                </a:gridCol>
              </a:tblGrid>
              <a:tr h="370840">
                <a:tc rowSpan="2" gridSpan="2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>
                    <a:solidFill>
                      <a:srgbClr val="5B9BD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Spoofed Sender Address</a:t>
                      </a:r>
                      <a:endParaRPr lang="ko-KR" altLang="en-US" dirty="0"/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2502942"/>
                  </a:ext>
                </a:extLst>
              </a:tr>
              <a:tr h="37084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/>
                        <a:t>Strict</a:t>
                      </a:r>
                      <a:endParaRPr lang="ko-KR" altLang="en-US" b="1" dirty="0"/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/>
                        <a:t>Relaxed</a:t>
                      </a:r>
                      <a:endParaRPr lang="ko-KR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/>
                        <a:t>None</a:t>
                      </a:r>
                      <a:endParaRPr lang="ko-KR" alt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5040426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>
                          <a:solidFill>
                            <a:schemeClr val="bg1"/>
                          </a:solidFill>
                        </a:rPr>
                        <a:t>Receiver</a:t>
                      </a:r>
                    </a:p>
                    <a:p>
                      <a:pPr algn="ctr" latinLnBrk="1"/>
                      <a:r>
                        <a:rPr lang="en-US" altLang="ko-KR" b="1" dirty="0">
                          <a:solidFill>
                            <a:schemeClr val="bg1"/>
                          </a:solidFill>
                        </a:rPr>
                        <a:t>Authentication</a:t>
                      </a:r>
                      <a:endParaRPr lang="ko-KR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/>
                        <a:t>Full Authentication</a:t>
                      </a:r>
                      <a:endParaRPr lang="ko-KR" altLang="en-US" b="1" dirty="0"/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0.13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045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0.6</a:t>
                      </a:r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489324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SPF/DKIM but no DMARC </a:t>
                      </a:r>
                      <a:endParaRPr lang="ko-KR" altLang="en-US" b="1" dirty="0"/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0.28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0.37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0.5</a:t>
                      </a:r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988088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/>
                        <a:t>No Authentication</a:t>
                      </a:r>
                      <a:endParaRPr lang="ko-KR" altLang="en-US" b="1" dirty="0"/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0.94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0.95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0.94</a:t>
                      </a:r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64738718"/>
                  </a:ext>
                </a:extLst>
              </a:tr>
            </a:tbl>
          </a:graphicData>
        </a:graphic>
      </p:graphicFrame>
      <p:sp>
        <p:nvSpPr>
          <p:cNvPr id="4" name="모서리가 둥근 직사각형 3"/>
          <p:cNvSpPr/>
          <p:nvPr/>
        </p:nvSpPr>
        <p:spPr>
          <a:xfrm>
            <a:off x="604252" y="1535984"/>
            <a:ext cx="4479532" cy="8733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dirty="0">
                <a:solidFill>
                  <a:schemeClr val="tx1"/>
                </a:solidFill>
              </a:rPr>
              <a:t>* </a:t>
            </a:r>
            <a:r>
              <a:rPr lang="en-US" altLang="ko-KR" dirty="0">
                <a:solidFill>
                  <a:schemeClr val="tx1"/>
                </a:solidFill>
              </a:rPr>
              <a:t>Strict: SPF/DKIM with a strict “</a:t>
            </a:r>
            <a:r>
              <a:rPr lang="en-US" altLang="ko-KR" i="1" dirty="0">
                <a:solidFill>
                  <a:schemeClr val="tx1"/>
                </a:solidFill>
              </a:rPr>
              <a:t>reject</a:t>
            </a:r>
            <a:r>
              <a:rPr lang="en-US" altLang="ko-KR" dirty="0">
                <a:solidFill>
                  <a:schemeClr val="tx1"/>
                </a:solidFill>
              </a:rPr>
              <a:t>” policy</a:t>
            </a:r>
            <a:endParaRPr lang="ko-KR" altLang="en-US" dirty="0">
              <a:solidFill>
                <a:schemeClr val="tx1"/>
              </a:solidFill>
            </a:endParaRPr>
          </a:p>
          <a:p>
            <a:r>
              <a:rPr lang="en-US" altLang="ko-KR" dirty="0">
                <a:solidFill>
                  <a:schemeClr val="tx1"/>
                </a:solidFill>
              </a:rPr>
              <a:t>   Relaxed: SPF/DKIM with a “</a:t>
            </a:r>
            <a:r>
              <a:rPr lang="en-US" altLang="ko-KR" i="1" dirty="0">
                <a:solidFill>
                  <a:schemeClr val="tx1"/>
                </a:solidFill>
              </a:rPr>
              <a:t>none</a:t>
            </a:r>
            <a:r>
              <a:rPr lang="en-US" altLang="ko-KR" dirty="0">
                <a:solidFill>
                  <a:schemeClr val="tx1"/>
                </a:solidFill>
              </a:rPr>
              <a:t>” policy</a:t>
            </a:r>
          </a:p>
          <a:p>
            <a:r>
              <a:rPr lang="en-US" altLang="ko-KR" dirty="0">
                <a:solidFill>
                  <a:schemeClr val="tx1"/>
                </a:solidFill>
              </a:rPr>
              <a:t>   None: no SPF/DKIM/DMARC record</a:t>
            </a:r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688568"/>
              </p:ext>
            </p:extLst>
          </p:nvPr>
        </p:nvGraphicFramePr>
        <p:xfrm>
          <a:off x="4053361" y="3960415"/>
          <a:ext cx="4114594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3614">
                  <a:extLst>
                    <a:ext uri="{9D8B030D-6E8A-4147-A177-3AD203B41FA5}">
                      <a16:colId xmlns:a16="http://schemas.microsoft.com/office/drawing/2014/main" val="3870936975"/>
                    </a:ext>
                  </a:extLst>
                </a:gridCol>
                <a:gridCol w="1160980">
                  <a:extLst>
                    <a:ext uri="{9D8B030D-6E8A-4147-A177-3AD203B41FA5}">
                      <a16:colId xmlns:a16="http://schemas.microsoft.com/office/drawing/2014/main" val="2016636221"/>
                    </a:ext>
                  </a:extLst>
                </a:gridCol>
              </a:tblGrid>
              <a:tr h="264886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Content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678897"/>
                  </a:ext>
                </a:extLst>
              </a:tr>
              <a:tr h="264886">
                <a:tc>
                  <a:txBody>
                    <a:bodyPr/>
                    <a:lstStyle/>
                    <a:p>
                      <a:r>
                        <a:rPr lang="en-US" altLang="ko-KR" dirty="0"/>
                        <a:t>Blank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0.467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509832"/>
                  </a:ext>
                </a:extLst>
              </a:tr>
              <a:tr h="2648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Blank w/ benign URL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0.428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577600"/>
                  </a:ext>
                </a:extLst>
              </a:tr>
              <a:tr h="2648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Blank w/ benign attachment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0.427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468090"/>
                  </a:ext>
                </a:extLst>
              </a:tr>
              <a:tr h="2648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Benign w/ actual content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0.495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709546"/>
                  </a:ext>
                </a:extLst>
              </a:tr>
              <a:tr h="26488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Phishing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0.457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7982991"/>
                  </a:ext>
                </a:extLst>
              </a:tr>
            </a:tbl>
          </a:graphicData>
        </a:graphic>
      </p:graphicFrame>
      <p:sp>
        <p:nvSpPr>
          <p:cNvPr id="17" name="직사각형 16"/>
          <p:cNvSpPr/>
          <p:nvPr/>
        </p:nvSpPr>
        <p:spPr>
          <a:xfrm>
            <a:off x="433444" y="3919589"/>
            <a:ext cx="8299593" cy="2322714"/>
          </a:xfrm>
          <a:prstGeom prst="rect">
            <a:avLst/>
          </a:prstGeom>
          <a:solidFill>
            <a:schemeClr val="accent6">
              <a:lumMod val="20000"/>
              <a:lumOff val="80000"/>
              <a:alpha val="9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>
                <a:solidFill>
                  <a:schemeClr val="tx1"/>
                </a:solidFill>
              </a:rPr>
              <a:t>Both senders and receivers need to configure correctly</a:t>
            </a:r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16</a:t>
            </a:r>
            <a:r>
              <a:rPr lang="ko-KR" altLang="en-US" dirty="0"/>
              <a:t> </a:t>
            </a:r>
            <a:r>
              <a:rPr lang="en-US" altLang="ko-KR" dirty="0"/>
              <a:t>/ 24</a:t>
            </a:r>
          </a:p>
        </p:txBody>
      </p:sp>
    </p:spTree>
    <p:extLst>
      <p:ext uri="{BB962C8B-B14F-4D97-AF65-F5344CB8AC3E}">
        <p14:creationId xmlns:p14="http://schemas.microsoft.com/office/powerpoint/2010/main" val="31975652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ko-KR" sz="4000" b="1" dirty="0">
                <a:latin typeface="Calibri" panose="020F0502020204030204" pitchFamily="34" charset="0"/>
              </a:rPr>
              <a:t>Email Clients and Security</a:t>
            </a:r>
            <a:r>
              <a:rPr lang="ko-KR" altLang="en-US" sz="4000" b="1" dirty="0">
                <a:latin typeface="Calibri" panose="020F0502020204030204" pitchFamily="34" charset="0"/>
              </a:rPr>
              <a:t> </a:t>
            </a:r>
            <a:r>
              <a:rPr lang="en-US" altLang="ko-KR" sz="4000" b="1" dirty="0">
                <a:latin typeface="Calibri" panose="020F0502020204030204" pitchFamily="34" charset="0"/>
              </a:rPr>
              <a:t>Indicators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00569" y="1624404"/>
            <a:ext cx="7886700" cy="4476880"/>
          </a:xfrm>
        </p:spPr>
        <p:txBody>
          <a:bodyPr>
            <a:noAutofit/>
          </a:bodyPr>
          <a:lstStyle/>
          <a:p>
            <a:pPr marL="228600" lvl="1">
              <a:spcBef>
                <a:spcPts val="1000"/>
              </a:spcBef>
            </a:pPr>
            <a:r>
              <a:rPr lang="en-US" altLang="ko-KR" dirty="0">
                <a:latin typeface="Calibri" panose="020F0502020204030204" pitchFamily="34" charset="0"/>
                <a:sym typeface="Wingdings" panose="05000000000000000000" pitchFamily="2" charset="2"/>
              </a:rPr>
              <a:t>Once spoofing emails get in, how do email providers </a:t>
            </a:r>
            <a:r>
              <a:rPr lang="en-US" altLang="ko-KR" b="1" dirty="0">
                <a:latin typeface="Calibri" panose="020F0502020204030204" pitchFamily="34" charset="0"/>
                <a:sym typeface="Wingdings" panose="05000000000000000000" pitchFamily="2" charset="2"/>
              </a:rPr>
              <a:t>warn</a:t>
            </a:r>
            <a:r>
              <a:rPr lang="en-US" altLang="ko-KR" dirty="0">
                <a:latin typeface="Calibri" panose="020F0502020204030204" pitchFamily="34" charset="0"/>
                <a:sym typeface="Wingdings" panose="05000000000000000000" pitchFamily="2" charset="2"/>
              </a:rPr>
              <a:t> users?</a:t>
            </a:r>
          </a:p>
          <a:p>
            <a:pPr marL="800100" lvl="2" indent="-342900">
              <a:spcBef>
                <a:spcPts val="1000"/>
              </a:spcBef>
              <a:buFontTx/>
              <a:buChar char="-"/>
            </a:pPr>
            <a:r>
              <a:rPr lang="en-US" altLang="ko-KR" dirty="0">
                <a:latin typeface="Calibri" panose="020F0502020204030204" pitchFamily="34" charset="0"/>
                <a:sym typeface="Wingdings" panose="05000000000000000000" pitchFamily="2" charset="2"/>
              </a:rPr>
              <a:t>Only 6/35 web clients and 3/28 mobile clients give warnings</a:t>
            </a:r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Network Convergence &amp; Security Lab.</a:t>
            </a:r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7220" y="3053456"/>
            <a:ext cx="7672120" cy="304782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84274" y="3327981"/>
            <a:ext cx="15190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/>
              <a:t>Gmail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2257" y="3928454"/>
            <a:ext cx="1571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err="1"/>
              <a:t>Naver</a:t>
            </a:r>
            <a:endParaRPr lang="en-US" altLang="ko-KR" sz="1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30634" y="4578839"/>
            <a:ext cx="1571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err="1"/>
              <a:t>Protonmail</a:t>
            </a:r>
            <a:endParaRPr lang="en-US" altLang="ko-KR" sz="1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97857" y="5012229"/>
            <a:ext cx="15719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/>
              <a:t>163.com</a:t>
            </a:r>
          </a:p>
          <a:p>
            <a:r>
              <a:rPr lang="en-US" altLang="ko-KR" sz="1600" b="1" dirty="0"/>
              <a:t>126.com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0871" y="5734532"/>
            <a:ext cx="1571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/>
              <a:t>Mail.ru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87757" y="3321749"/>
            <a:ext cx="37275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/>
              <a:t>(* Also, google inbox for mobile)</a:t>
            </a:r>
            <a:endParaRPr lang="ko-KR" altLang="en-US" sz="1600" dirty="0"/>
          </a:p>
        </p:txBody>
      </p:sp>
      <p:sp>
        <p:nvSpPr>
          <p:cNvPr id="14" name="슬라이드 번호 개체 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17</a:t>
            </a:r>
            <a:r>
              <a:rPr lang="ko-KR" altLang="en-US" dirty="0"/>
              <a:t> </a:t>
            </a:r>
            <a:r>
              <a:rPr lang="en-US" altLang="ko-KR" dirty="0"/>
              <a:t>/ 24</a:t>
            </a:r>
          </a:p>
        </p:txBody>
      </p:sp>
    </p:spTree>
    <p:extLst>
      <p:ext uri="{BB962C8B-B14F-4D97-AF65-F5344CB8AC3E}">
        <p14:creationId xmlns:p14="http://schemas.microsoft.com/office/powerpoint/2010/main" val="41457539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ko-KR" sz="4000" b="1" dirty="0">
                <a:latin typeface="Calibri" panose="020F0502020204030204" pitchFamily="34" charset="0"/>
              </a:rPr>
              <a:t>Misleading UI Elements</a:t>
            </a:r>
            <a:endParaRPr lang="en-US" altLang="ko-KR" sz="4000" b="1" i="1" dirty="0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00569" y="1624404"/>
            <a:ext cx="7886700" cy="4476880"/>
          </a:xfrm>
        </p:spPr>
        <p:txBody>
          <a:bodyPr>
            <a:noAutofit/>
          </a:bodyPr>
          <a:lstStyle/>
          <a:p>
            <a:r>
              <a:rPr lang="en-US" altLang="ko-KR" sz="2400" dirty="0">
                <a:latin typeface="Calibri" panose="020F0502020204030204" pitchFamily="34" charset="0"/>
                <a:sym typeface="Wingdings" panose="05000000000000000000" pitchFamily="2" charset="2"/>
              </a:rPr>
              <a:t>Find that attackers can trigger misleading UI elements to make the forged emails look realistic</a:t>
            </a:r>
          </a:p>
          <a:p>
            <a:endParaRPr lang="en-US" altLang="ko-KR" sz="200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r>
              <a:rPr lang="en-US" altLang="ko-KR" sz="2400" dirty="0">
                <a:latin typeface="Calibri" panose="020F0502020204030204" pitchFamily="34" charset="0"/>
                <a:sym typeface="Wingdings" panose="05000000000000000000" pitchFamily="2" charset="2"/>
              </a:rPr>
              <a:t>Spoofing existing contacts or same-domain emails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Profile photo / name card, email history of the spoofed sender is automatically loaded</a:t>
            </a:r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Network Convergence &amp; Security Lab.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2559" y="4495968"/>
            <a:ext cx="3647326" cy="1033888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269" y="3730585"/>
            <a:ext cx="4563705" cy="252355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250093" y="4161035"/>
            <a:ext cx="2527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* Misleading UI Example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18</a:t>
            </a:r>
            <a:r>
              <a:rPr lang="ko-KR" altLang="en-US" dirty="0"/>
              <a:t> </a:t>
            </a:r>
            <a:r>
              <a:rPr lang="en-US" altLang="ko-KR" dirty="0"/>
              <a:t>/ 24</a:t>
            </a:r>
          </a:p>
        </p:txBody>
      </p:sp>
    </p:spTree>
    <p:extLst>
      <p:ext uri="{BB962C8B-B14F-4D97-AF65-F5344CB8AC3E}">
        <p14:creationId xmlns:p14="http://schemas.microsoft.com/office/powerpoint/2010/main" val="1400291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ko-KR" sz="3100" b="1" dirty="0">
                <a:latin typeface="Calibri" panose="020F0502020204030204" pitchFamily="34" charset="0"/>
              </a:rPr>
              <a:t>User Study: Effectiveness of Security Indicators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00569" y="1624404"/>
            <a:ext cx="7886700" cy="4476880"/>
          </a:xfrm>
        </p:spPr>
        <p:txBody>
          <a:bodyPr>
            <a:noAutofit/>
          </a:bodyPr>
          <a:lstStyle/>
          <a:p>
            <a:r>
              <a:rPr lang="en-US" altLang="ko-KR" sz="2400" dirty="0">
                <a:latin typeface="Calibri" panose="020F0502020204030204" pitchFamily="34" charset="0"/>
                <a:sym typeface="Wingdings" panose="05000000000000000000" pitchFamily="2" charset="2"/>
              </a:rPr>
              <a:t>Goal: understanding how effective security indicators are in detecting spoofed phishing emails</a:t>
            </a:r>
          </a:p>
          <a:p>
            <a:pPr lvl="1">
              <a:buFontTx/>
              <a:buChar char="-"/>
            </a:pPr>
            <a:endParaRPr lang="en-US" altLang="ko-KR" sz="2000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r>
              <a:rPr lang="en-US" altLang="ko-KR" sz="2400" dirty="0">
                <a:latin typeface="Calibri" panose="020F0502020204030204" pitchFamily="34" charset="0"/>
                <a:sym typeface="Wingdings" panose="05000000000000000000" pitchFamily="2" charset="2"/>
              </a:rPr>
              <a:t>Challenge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How to capture the realistic user reactions?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Participants should examine the phishing email </a:t>
            </a:r>
            <a:r>
              <a:rPr lang="en-US" altLang="ko-KR" sz="2000" b="1" i="1" dirty="0">
                <a:latin typeface="Calibri" panose="020F0502020204030204" pitchFamily="34" charset="0"/>
                <a:sym typeface="Wingdings" panose="05000000000000000000" pitchFamily="2" charset="2"/>
              </a:rPr>
              <a:t>without knowing that they are in an experiment</a:t>
            </a:r>
          </a:p>
          <a:p>
            <a:endParaRPr lang="en-US" altLang="ko-KR" sz="2000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r>
              <a:rPr lang="en-US" altLang="ko-KR" sz="2400" dirty="0">
                <a:latin typeface="Calibri" panose="020F0502020204030204" pitchFamily="34" charset="0"/>
                <a:sym typeface="Wingdings" panose="05000000000000000000" pitchFamily="2" charset="2"/>
              </a:rPr>
              <a:t>Method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(Phase 1) Setup deception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(Phase 2) Sending actual spoofing emails</a:t>
            </a:r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Network Convergence &amp; Security Lab.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19</a:t>
            </a:r>
            <a:r>
              <a:rPr lang="ko-KR" altLang="en-US" dirty="0"/>
              <a:t> </a:t>
            </a:r>
            <a:r>
              <a:rPr lang="en-US" altLang="ko-KR" dirty="0"/>
              <a:t>/ 24</a:t>
            </a:r>
          </a:p>
        </p:txBody>
      </p:sp>
    </p:spTree>
    <p:extLst>
      <p:ext uri="{BB962C8B-B14F-4D97-AF65-F5344CB8AC3E}">
        <p14:creationId xmlns:p14="http://schemas.microsoft.com/office/powerpoint/2010/main" val="4692634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ko-KR" sz="4000" b="1" dirty="0">
                <a:latin typeface="Calibri" panose="020F0502020204030204" pitchFamily="34" charset="0"/>
              </a:rPr>
              <a:t>Phase 1: Set Up Deception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00569" y="1624404"/>
            <a:ext cx="7886700" cy="4476880"/>
          </a:xfrm>
        </p:spPr>
        <p:txBody>
          <a:bodyPr>
            <a:noAutofit/>
          </a:bodyPr>
          <a:lstStyle/>
          <a:p>
            <a:r>
              <a:rPr lang="en-US" altLang="ko-KR" sz="2400" dirty="0">
                <a:latin typeface="Calibri" panose="020F0502020204030204" pitchFamily="34" charset="0"/>
                <a:sym typeface="Wingdings" panose="05000000000000000000" pitchFamily="2" charset="2"/>
              </a:rPr>
              <a:t>Frame the study as a survey to understand email using habits</a:t>
            </a:r>
          </a:p>
          <a:p>
            <a:endParaRPr lang="en-US" altLang="ko-KR" sz="500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r>
              <a:rPr lang="en-US" altLang="ko-KR" sz="2400" dirty="0">
                <a:latin typeface="Calibri" panose="020F0502020204030204" pitchFamily="34" charset="0"/>
                <a:sym typeface="Wingdings" panose="05000000000000000000" pitchFamily="2" charset="2"/>
              </a:rPr>
              <a:t>Procedures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Ask for users’ email address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Send an email that contains tracking pixel to check if the email has been opened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Ask a few distraction questions about email using habits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Pay users and make them believe the survey is over</a:t>
            </a:r>
          </a:p>
          <a:p>
            <a:endParaRPr lang="en-US" altLang="ko-KR" sz="500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r>
              <a:rPr lang="en-US" altLang="ko-KR" sz="2400" dirty="0">
                <a:latin typeface="Calibri" panose="020F0502020204030204" pitchFamily="34" charset="0"/>
                <a:sym typeface="Wingdings" panose="05000000000000000000" pitchFamily="2" charset="2"/>
              </a:rPr>
              <a:t>Purpose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To make sure the participants actually own the email address</a:t>
            </a:r>
          </a:p>
          <a:p>
            <a:pPr lvl="1">
              <a:buFontTx/>
              <a:buChar char="-"/>
            </a:pPr>
            <a:r>
              <a:rPr lang="en-US" altLang="ko-KR" sz="2000" b="1" dirty="0">
                <a:latin typeface="Calibri" panose="020F0502020204030204" pitchFamily="34" charset="0"/>
                <a:sym typeface="Wingdings" panose="05000000000000000000" pitchFamily="2" charset="2"/>
              </a:rPr>
              <a:t>To set up the deception</a:t>
            </a:r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Network Convergence &amp; Security Lab.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20</a:t>
            </a:r>
            <a:r>
              <a:rPr lang="ko-KR" altLang="en-US" dirty="0"/>
              <a:t> </a:t>
            </a:r>
            <a:r>
              <a:rPr lang="en-US" altLang="ko-KR" dirty="0"/>
              <a:t>/ 24</a:t>
            </a:r>
          </a:p>
        </p:txBody>
      </p:sp>
    </p:spTree>
    <p:extLst>
      <p:ext uri="{BB962C8B-B14F-4D97-AF65-F5344CB8AC3E}">
        <p14:creationId xmlns:p14="http://schemas.microsoft.com/office/powerpoint/2010/main" val="32361344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ko-KR" sz="4000" b="1" dirty="0">
                <a:latin typeface="Calibri" panose="020F0502020204030204" pitchFamily="34" charset="0"/>
              </a:rPr>
              <a:t>Phase 2: Sending Spoofing Emails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00569" y="1624404"/>
            <a:ext cx="7886700" cy="4476880"/>
          </a:xfrm>
        </p:spPr>
        <p:txBody>
          <a:bodyPr>
            <a:noAutofit/>
          </a:bodyPr>
          <a:lstStyle/>
          <a:p>
            <a:r>
              <a:rPr lang="en-US" altLang="ko-KR" sz="2400" dirty="0">
                <a:latin typeface="Calibri" panose="020F0502020204030204" pitchFamily="34" charset="0"/>
                <a:sym typeface="Wingdings" panose="05000000000000000000" pitchFamily="2" charset="2"/>
              </a:rPr>
              <a:t>Wait for 10 days and send the phishing email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Impersonate the tech-support of Amazon Mechanical Turk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The email contains a benign URL pointing to authors server to measure whether an URL is clicked</a:t>
            </a:r>
          </a:p>
          <a:p>
            <a:pPr lvl="1">
              <a:buFontTx/>
              <a:buChar char="-"/>
            </a:pPr>
            <a:endParaRPr lang="en-US" altLang="ko-KR" sz="2000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r>
              <a:rPr lang="en-US" altLang="ko-KR" sz="2400" dirty="0">
                <a:latin typeface="Calibri" panose="020F0502020204030204" pitchFamily="34" charset="0"/>
                <a:sym typeface="Wingdings" panose="05000000000000000000" pitchFamily="2" charset="2"/>
              </a:rPr>
              <a:t>Test 2 security indicator settings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With security indicator (text-based)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Without security indicator</a:t>
            </a:r>
          </a:p>
          <a:p>
            <a:pPr lvl="1">
              <a:buFontTx/>
              <a:buChar char="-"/>
            </a:pPr>
            <a:endParaRPr lang="en-US" altLang="ko-KR" sz="2000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r>
              <a:rPr lang="en-US" altLang="ko-KR" sz="2400" dirty="0">
                <a:latin typeface="Calibri" panose="020F0502020204030204" pitchFamily="34" charset="0"/>
                <a:sym typeface="Wingdings" panose="05000000000000000000" pitchFamily="2" charset="2"/>
              </a:rPr>
              <a:t>Wait for another 20 days to monitor user clicks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After then, send debriefing emails</a:t>
            </a:r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Network Convergence &amp; Security Lab.</a:t>
            </a:r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813585" y="4639723"/>
            <a:ext cx="7005049" cy="12626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5054885" y="1624404"/>
            <a:ext cx="3460465" cy="12626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1609791"/>
            <a:ext cx="5157796" cy="2786937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8566" y="3373912"/>
            <a:ext cx="4865296" cy="285490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097431" y="4297008"/>
            <a:ext cx="7808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>
                <a:solidFill>
                  <a:srgbClr val="FF0000"/>
                </a:solidFill>
                <a:sym typeface="Wingdings" panose="05000000000000000000" pitchFamily="2" charset="2"/>
              </a:rPr>
              <a:t>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21</a:t>
            </a:r>
            <a:r>
              <a:rPr lang="ko-KR" altLang="en-US" dirty="0"/>
              <a:t> </a:t>
            </a:r>
            <a:r>
              <a:rPr lang="en-US" altLang="ko-KR" dirty="0"/>
              <a:t>/ 24</a:t>
            </a:r>
          </a:p>
        </p:txBody>
      </p:sp>
    </p:spTree>
    <p:extLst>
      <p:ext uri="{BB962C8B-B14F-4D97-AF65-F5344CB8AC3E}">
        <p14:creationId xmlns:p14="http://schemas.microsoft.com/office/powerpoint/2010/main" val="2205460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8" grpId="0" animBg="1"/>
      <p:bldP spid="8" grpId="1" animBg="1"/>
      <p:bldP spid="11" grpId="0"/>
      <p:bldP spid="11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ko-KR" sz="4000" b="1" dirty="0">
                <a:latin typeface="Calibri" panose="020F0502020204030204" pitchFamily="34" charset="0"/>
              </a:rPr>
              <a:t>Introduction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00569" y="1624404"/>
            <a:ext cx="7886700" cy="4476880"/>
          </a:xfrm>
        </p:spPr>
        <p:txBody>
          <a:bodyPr>
            <a:noAutofit/>
          </a:bodyPr>
          <a:lstStyle/>
          <a:p>
            <a:r>
              <a:rPr lang="en-US" altLang="ko-KR" sz="2400" dirty="0">
                <a:latin typeface="Calibri" panose="020F0502020204030204" pitchFamily="34" charset="0"/>
                <a:sym typeface="Wingdings" panose="05000000000000000000" pitchFamily="2" charset="2"/>
              </a:rPr>
              <a:t>Spear phishing is a big threat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Spear phishing: targeted phishing attack, often attackers impersonates a trusted entity</a:t>
            </a:r>
          </a:p>
          <a:p>
            <a:pPr lvl="1">
              <a:buFontTx/>
              <a:buChar char="-"/>
            </a:pPr>
            <a:endParaRPr lang="en-US" altLang="ko-KR" sz="2000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r>
              <a:rPr lang="en-US" altLang="ko-KR" sz="2400" b="1" dirty="0">
                <a:latin typeface="Calibri" panose="020F0502020204030204" pitchFamily="34" charset="0"/>
                <a:sym typeface="Wingdings" panose="05000000000000000000" pitchFamily="2" charset="2"/>
              </a:rPr>
              <a:t>Email spoofing</a:t>
            </a:r>
            <a:r>
              <a:rPr lang="en-US" altLang="ko-KR" sz="2400" dirty="0">
                <a:latin typeface="Calibri" panose="020F0502020204030204" pitchFamily="34" charset="0"/>
                <a:sym typeface="Wingdings" panose="05000000000000000000" pitchFamily="2" charset="2"/>
              </a:rPr>
              <a:t> is a critical step in phishing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Email spoofing is widely in spear phishing attacks to target employees of various businesses (Anti-Phishing Working Group)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About thousand of reported security breaches in recent 2 years, leakage of billions of user records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Unfortunately, today’s email transmission protocol has no built-in mechanism to prevent spoofing</a:t>
            </a:r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Network Convergence &amp; Security Lab.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53B0-887D-445A-934B-51441AD43EF1}" type="slidenum">
              <a:rPr lang="ko-KR" altLang="en-US" smtClean="0"/>
              <a:pPr/>
              <a:t>3</a:t>
            </a:fld>
            <a:r>
              <a:rPr lang="ko-KR" altLang="en-US"/>
              <a:t> </a:t>
            </a:r>
            <a:r>
              <a:rPr lang="en-US" altLang="ko-KR"/>
              <a:t>/ 24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735312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ko-KR" sz="4000" b="1" dirty="0">
                <a:latin typeface="Calibri" panose="020F0502020204030204" pitchFamily="34" charset="0"/>
              </a:rPr>
              <a:t>User Study: Results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00569" y="1624404"/>
            <a:ext cx="7886700" cy="4476880"/>
          </a:xfrm>
        </p:spPr>
        <p:txBody>
          <a:bodyPr>
            <a:noAutofit/>
          </a:bodyPr>
          <a:lstStyle/>
          <a:p>
            <a:r>
              <a:rPr lang="en-US" altLang="ko-KR" sz="2400" dirty="0">
                <a:latin typeface="Calibri" panose="020F0502020204030204" pitchFamily="34" charset="0"/>
                <a:sym typeface="Wingdings" panose="05000000000000000000" pitchFamily="2" charset="2"/>
              </a:rPr>
              <a:t>Participants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488 users from Amazon Mechanical Turk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243 in “without indicator” group / 245 in “with indicator” group</a:t>
            </a:r>
          </a:p>
          <a:p>
            <a:pPr lvl="1">
              <a:buFontTx/>
              <a:buChar char="-"/>
            </a:pPr>
            <a:endParaRPr lang="en-US" altLang="ko-KR" sz="2000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r>
              <a:rPr lang="en-US" altLang="ko-KR" sz="2400" dirty="0">
                <a:latin typeface="Calibri" panose="020F0502020204030204" pitchFamily="34" charset="0"/>
                <a:sym typeface="Wingdings" panose="05000000000000000000" pitchFamily="2" charset="2"/>
              </a:rPr>
              <a:t>Results</a:t>
            </a:r>
            <a:endParaRPr lang="en-US" altLang="ko-KR" dirty="0">
              <a:latin typeface="Calibri" panose="020F0502020204030204" pitchFamily="34" charset="0"/>
              <a:sym typeface="Wingdings" panose="05000000000000000000" pitchFamily="2" charset="2"/>
            </a:endParaRPr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Network Convergence &amp; Security Lab.</a:t>
            </a:r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900462"/>
              </p:ext>
            </p:extLst>
          </p:nvPr>
        </p:nvGraphicFramePr>
        <p:xfrm>
          <a:off x="967270" y="3571294"/>
          <a:ext cx="754808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415">
                  <a:extLst>
                    <a:ext uri="{9D8B030D-6E8A-4147-A177-3AD203B41FA5}">
                      <a16:colId xmlns:a16="http://schemas.microsoft.com/office/drawing/2014/main" val="3197632958"/>
                    </a:ext>
                  </a:extLst>
                </a:gridCol>
                <a:gridCol w="2429625">
                  <a:extLst>
                    <a:ext uri="{9D8B030D-6E8A-4147-A177-3AD203B41FA5}">
                      <a16:colId xmlns:a16="http://schemas.microsoft.com/office/drawing/2014/main" val="1659367561"/>
                    </a:ext>
                  </a:extLst>
                </a:gridCol>
                <a:gridCol w="1887020">
                  <a:extLst>
                    <a:ext uri="{9D8B030D-6E8A-4147-A177-3AD203B41FA5}">
                      <a16:colId xmlns:a16="http://schemas.microsoft.com/office/drawing/2014/main" val="2477559380"/>
                    </a:ext>
                  </a:extLst>
                </a:gridCol>
                <a:gridCol w="1887020">
                  <a:extLst>
                    <a:ext uri="{9D8B030D-6E8A-4147-A177-3AD203B41FA5}">
                      <a16:colId xmlns:a16="http://schemas.microsoft.com/office/drawing/2014/main" val="2562702311"/>
                    </a:ext>
                  </a:extLst>
                </a:gridCol>
              </a:tblGrid>
              <a:tr h="223292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Users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w/o Indicator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w/</a:t>
                      </a:r>
                      <a:r>
                        <a:rPr lang="en-US" altLang="ko-KR" baseline="0" dirty="0"/>
                        <a:t> Indicator</a:t>
                      </a:r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6341883"/>
                  </a:ext>
                </a:extLst>
              </a:tr>
              <a:tr h="223292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/>
                        <a:t>Phase 1</a:t>
                      </a:r>
                      <a:endParaRPr lang="ko-KR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/>
                        <a:t>All participants</a:t>
                      </a:r>
                      <a:endParaRPr lang="ko-KR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243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245</a:t>
                      </a:r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2074419"/>
                  </a:ext>
                </a:extLst>
              </a:tr>
              <a:tr h="223292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/>
                        <a:t>Not block</a:t>
                      </a:r>
                      <a:r>
                        <a:rPr lang="en-US" altLang="ko-KR" b="1" baseline="0" dirty="0"/>
                        <a:t> tracking pixel</a:t>
                      </a:r>
                      <a:endParaRPr lang="ko-KR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176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179</a:t>
                      </a:r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5055127"/>
                  </a:ext>
                </a:extLst>
              </a:tr>
              <a:tr h="223292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/>
                        <a:t>Phase 2</a:t>
                      </a:r>
                      <a:endParaRPr lang="ko-KR" altLang="en-US" b="1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/>
                        <a:t>Opened email</a:t>
                      </a:r>
                      <a:endParaRPr lang="ko-KR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94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86</a:t>
                      </a:r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2905184"/>
                  </a:ext>
                </a:extLst>
              </a:tr>
              <a:tr h="223292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/>
                        <a:t>Clicked URL</a:t>
                      </a:r>
                      <a:endParaRPr lang="ko-KR" altLang="en-US" b="1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46</a:t>
                      </a:r>
                      <a:endParaRPr lang="ko-KR" altLang="en-US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32</a:t>
                      </a:r>
                      <a:endParaRPr lang="ko-KR" altLang="en-US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217966"/>
                  </a:ext>
                </a:extLst>
              </a:tr>
              <a:tr h="22329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/>
                        <a:t>Click Rate</a:t>
                      </a:r>
                      <a:endParaRPr lang="ko-KR" altLang="en-US" b="1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/>
                        <a:t>Clicked URL / Opened Email</a:t>
                      </a:r>
                      <a:endParaRPr lang="ko-KR" altLang="en-US" b="1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0.49</a:t>
                      </a:r>
                      <a:endParaRPr lang="ko-KR" altLang="en-US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0.37</a:t>
                      </a:r>
                      <a:endParaRPr lang="ko-KR" altLang="en-US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57688054"/>
                  </a:ext>
                </a:extLst>
              </a:tr>
            </a:tbl>
          </a:graphicData>
        </a:graphic>
      </p:graphicFrame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22</a:t>
            </a:r>
            <a:r>
              <a:rPr lang="ko-KR" altLang="en-US" dirty="0"/>
              <a:t> </a:t>
            </a:r>
            <a:r>
              <a:rPr lang="en-US" altLang="ko-KR" dirty="0"/>
              <a:t>/ 24</a:t>
            </a:r>
          </a:p>
        </p:txBody>
      </p:sp>
      <p:sp>
        <p:nvSpPr>
          <p:cNvPr id="5" name="모서리가 둥근 직사각형 4"/>
          <p:cNvSpPr/>
          <p:nvPr/>
        </p:nvSpPr>
        <p:spPr>
          <a:xfrm>
            <a:off x="967270" y="5420299"/>
            <a:ext cx="7548080" cy="619875"/>
          </a:xfrm>
          <a:prstGeom prst="roundRect">
            <a:avLst/>
          </a:prstGeom>
          <a:noFill/>
          <a:ln w="31750">
            <a:solidFill>
              <a:srgbClr val="DE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2953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ko-KR" sz="4000" b="1" dirty="0">
                <a:latin typeface="Calibri" panose="020F0502020204030204" pitchFamily="34" charset="0"/>
              </a:rPr>
              <a:t>Discussion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00569" y="1624404"/>
            <a:ext cx="7886700" cy="4476880"/>
          </a:xfrm>
        </p:spPr>
        <p:txBody>
          <a:bodyPr>
            <a:noAutofit/>
          </a:bodyPr>
          <a:lstStyle/>
          <a:p>
            <a:r>
              <a:rPr lang="en-US" altLang="ko-KR" sz="2400" dirty="0">
                <a:latin typeface="Calibri" panose="020F0502020204030204" pitchFamily="34" charset="0"/>
                <a:sym typeface="Wingdings" panose="05000000000000000000" pitchFamily="2" charset="2"/>
              </a:rPr>
              <a:t>Email availability vs. Security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Difficult trade-off between security and email availability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Most email providers let spoofing emails reach inbox even when the email fails the authentication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Blocking all the unverified emails can block legitimate emails</a:t>
            </a:r>
          </a:p>
          <a:p>
            <a:pPr lvl="1">
              <a:buFontTx/>
              <a:buChar char="-"/>
            </a:pPr>
            <a:endParaRPr lang="en-US" altLang="ko-KR" sz="2000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r>
              <a:rPr lang="en-US" altLang="ko-KR" sz="2400" dirty="0">
                <a:latin typeface="Calibri" panose="020F0502020204030204" pitchFamily="34" charset="0"/>
                <a:sym typeface="Wingdings" panose="05000000000000000000" pitchFamily="2" charset="2"/>
              </a:rPr>
              <a:t>Countermeasures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Email providers should adopt SPF, DKIM, DMARC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Research is needed to ease the deployment process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Place a security indicator to warn users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Misleading UI elements should be disabled</a:t>
            </a:r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Network Convergence &amp; Security Lab.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23</a:t>
            </a:r>
            <a:r>
              <a:rPr lang="ko-KR" altLang="en-US" dirty="0"/>
              <a:t> </a:t>
            </a:r>
            <a:r>
              <a:rPr lang="en-US" altLang="ko-KR" dirty="0"/>
              <a:t>/ 24</a:t>
            </a:r>
          </a:p>
        </p:txBody>
      </p:sp>
    </p:spTree>
    <p:extLst>
      <p:ext uri="{BB962C8B-B14F-4D97-AF65-F5344CB8AC3E}">
        <p14:creationId xmlns:p14="http://schemas.microsoft.com/office/powerpoint/2010/main" val="13383048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000" b="1" dirty="0">
                <a:latin typeface="Calibri" panose="020F0502020204030204" pitchFamily="34" charset="0"/>
              </a:rPr>
              <a:t>Conclusion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00569" y="1761042"/>
            <a:ext cx="7886700" cy="4476880"/>
          </a:xfrm>
        </p:spPr>
        <p:txBody>
          <a:bodyPr>
            <a:noAutofit/>
          </a:bodyPr>
          <a:lstStyle/>
          <a:p>
            <a:r>
              <a:rPr lang="en-US" altLang="ko-KR" sz="2400" dirty="0">
                <a:latin typeface="Calibri" panose="020F0502020204030204" pitchFamily="34" charset="0"/>
                <a:sym typeface="Wingdings" panose="05000000000000000000" pitchFamily="2" charset="2"/>
              </a:rPr>
              <a:t>End-to-end measurement provides new insights into how email providers handle forged emails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Reveal trade-off between email availability and security</a:t>
            </a:r>
          </a:p>
          <a:p>
            <a:pPr lvl="1">
              <a:buFontTx/>
              <a:buChar char="-"/>
            </a:pPr>
            <a:endParaRPr lang="en-US" altLang="ko-KR" sz="1400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r>
              <a:rPr lang="en-US" altLang="ko-KR" sz="2400" dirty="0">
                <a:latin typeface="Calibri" panose="020F0502020204030204" pitchFamily="34" charset="0"/>
                <a:sym typeface="Wingdings" panose="05000000000000000000" pitchFamily="2" charset="2"/>
              </a:rPr>
              <a:t>Empirically analyze the usage of security indicators on spoofed emails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Show that most email providers lack the security indicators and also have misleading UIs</a:t>
            </a:r>
          </a:p>
          <a:p>
            <a:pPr lvl="1">
              <a:buFontTx/>
              <a:buChar char="-"/>
            </a:pPr>
            <a:endParaRPr lang="en-US" altLang="ko-KR" sz="1400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r>
              <a:rPr lang="en-US" altLang="ko-KR" sz="2400" dirty="0">
                <a:latin typeface="Calibri" panose="020F0502020204030204" pitchFamily="34" charset="0"/>
                <a:sym typeface="Wingdings" panose="05000000000000000000" pitchFamily="2" charset="2"/>
              </a:rPr>
              <a:t>Conduct a real-world phishing test to evaluate the effectiveness of the security indicator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Demonstrate the positive impact of the security indicator</a:t>
            </a:r>
          </a:p>
          <a:p>
            <a:pPr marL="457200" lvl="1" indent="0">
              <a:buNone/>
            </a:pPr>
            <a:endParaRPr lang="en-US" altLang="ko-KR" sz="2000" dirty="0">
              <a:latin typeface="Calibri" panose="020F0502020204030204" pitchFamily="34" charset="0"/>
              <a:sym typeface="Wingdings" panose="05000000000000000000" pitchFamily="2" charset="2"/>
            </a:endParaRPr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Network Convergence &amp; Security Lab.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24</a:t>
            </a:r>
            <a:r>
              <a:rPr lang="ko-KR" altLang="en-US" dirty="0"/>
              <a:t> </a:t>
            </a:r>
            <a:r>
              <a:rPr lang="en-US" altLang="ko-KR" dirty="0"/>
              <a:t>/ 24</a:t>
            </a:r>
          </a:p>
        </p:txBody>
      </p:sp>
    </p:spTree>
    <p:extLst>
      <p:ext uri="{BB962C8B-B14F-4D97-AF65-F5344CB8AC3E}">
        <p14:creationId xmlns:p14="http://schemas.microsoft.com/office/powerpoint/2010/main" val="42458734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000" b="1" dirty="0">
                <a:latin typeface="Calibri" panose="020F0502020204030204" pitchFamily="34" charset="0"/>
              </a:rPr>
              <a:t>Q &amp; A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ko-KR" dirty="0">
              <a:latin typeface="Calibri" panose="020F0502020204030204" pitchFamily="34" charset="0"/>
            </a:endParaRPr>
          </a:p>
          <a:p>
            <a:endParaRPr lang="en-US" altLang="ko-KR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altLang="ko-KR" sz="5400" dirty="0">
                <a:latin typeface="Calibri" panose="020F0502020204030204" pitchFamily="34" charset="0"/>
              </a:rPr>
              <a:t>Thank you.</a:t>
            </a:r>
          </a:p>
          <a:p>
            <a:endParaRPr lang="en-US" altLang="ko-KR" dirty="0">
              <a:latin typeface="Calibri" panose="020F0502020204030204" pitchFamily="34" charset="0"/>
            </a:endParaRPr>
          </a:p>
          <a:p>
            <a:endParaRPr lang="en-US" altLang="ko-KR" dirty="0">
              <a:latin typeface="Calibri" panose="020F0502020204030204" pitchFamily="34" charset="0"/>
            </a:endParaRPr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Network Convergence &amp; Security Lab.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5500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ko-KR" sz="4000" b="1" dirty="0">
                <a:latin typeface="Calibri" panose="020F0502020204030204" pitchFamily="34" charset="0"/>
              </a:rPr>
              <a:t>What is Email Spoofing?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00569" y="1624404"/>
            <a:ext cx="7886700" cy="4476880"/>
          </a:xfrm>
        </p:spPr>
        <p:txBody>
          <a:bodyPr>
            <a:noAutofit/>
          </a:bodyPr>
          <a:lstStyle/>
          <a:p>
            <a:r>
              <a:rPr lang="en-US" altLang="ko-KR" sz="2400" dirty="0">
                <a:latin typeface="Calibri" panose="020F0502020204030204" pitchFamily="34" charset="0"/>
                <a:sym typeface="Wingdings" panose="05000000000000000000" pitchFamily="2" charset="2"/>
              </a:rPr>
              <a:t>Email transmission process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Sender</a:t>
            </a:r>
            <a:r>
              <a:rPr lang="en-US" altLang="ko-KR" sz="1600" dirty="0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sends a message to the sender’s mail server through SMTP/HTTP</a:t>
            </a:r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Network Convergence &amp; Security Lab.</a:t>
            </a:r>
            <a:endParaRPr lang="ko-KR" alt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1177248" y="2026124"/>
            <a:ext cx="7633485" cy="5608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737" y="4592478"/>
            <a:ext cx="7962900" cy="1266825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3144000" y="5106259"/>
            <a:ext cx="2508718" cy="344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6614848" y="4500084"/>
            <a:ext cx="741450" cy="10221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1414412" y="4773827"/>
            <a:ext cx="837343" cy="6920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4941870" y="5467442"/>
            <a:ext cx="745790" cy="4504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477105" y="5758542"/>
            <a:ext cx="104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/>
              <a:t>Alex</a:t>
            </a:r>
            <a:endParaRPr lang="ko-KR" alt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915275" y="5717486"/>
            <a:ext cx="1428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/>
              <a:t>Mail Server</a:t>
            </a:r>
          </a:p>
          <a:p>
            <a:pPr algn="ctr"/>
            <a:r>
              <a:rPr lang="en-US" altLang="ko-KR" b="1" dirty="0"/>
              <a:t>a.com</a:t>
            </a:r>
            <a:endParaRPr lang="ko-KR" alt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457457" y="5682404"/>
            <a:ext cx="1428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/>
              <a:t>Mail Server</a:t>
            </a:r>
          </a:p>
          <a:p>
            <a:pPr algn="ctr"/>
            <a:r>
              <a:rPr lang="en-US" altLang="ko-KR" b="1" dirty="0"/>
              <a:t>b.com</a:t>
            </a:r>
            <a:endParaRPr lang="ko-KR" alt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7347208" y="5799358"/>
            <a:ext cx="104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/>
              <a:t>Bob</a:t>
            </a:r>
            <a:endParaRPr lang="ko-KR" altLang="en-US" b="1" dirty="0"/>
          </a:p>
        </p:txBody>
      </p:sp>
      <p:sp>
        <p:nvSpPr>
          <p:cNvPr id="21" name="슬라이드 번호 개체 틀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53B0-887D-445A-934B-51441AD43EF1}" type="slidenum">
              <a:rPr lang="ko-KR" altLang="en-US" smtClean="0"/>
              <a:pPr/>
              <a:t>4</a:t>
            </a:fld>
            <a:r>
              <a:rPr lang="ko-KR" altLang="en-US"/>
              <a:t> </a:t>
            </a:r>
            <a:r>
              <a:rPr lang="en-US" altLang="ko-KR"/>
              <a:t>/ 24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89021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ko-KR" sz="4000" b="1" dirty="0">
                <a:latin typeface="Calibri" panose="020F0502020204030204" pitchFamily="34" charset="0"/>
              </a:rPr>
              <a:t>What is Email Spoofing?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00569" y="1624404"/>
            <a:ext cx="7886700" cy="4476880"/>
          </a:xfrm>
        </p:spPr>
        <p:txBody>
          <a:bodyPr>
            <a:noAutofit/>
          </a:bodyPr>
          <a:lstStyle/>
          <a:p>
            <a:r>
              <a:rPr lang="en-US" altLang="ko-KR" sz="2400" dirty="0">
                <a:latin typeface="Calibri" panose="020F0502020204030204" pitchFamily="34" charset="0"/>
                <a:sym typeface="Wingdings" panose="05000000000000000000" pitchFamily="2" charset="2"/>
              </a:rPr>
              <a:t>Email transmission process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Sender</a:t>
            </a:r>
            <a:r>
              <a:rPr lang="en-US" altLang="ko-KR" sz="1600" dirty="0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sends a message to the sender’s mail server through SMTP/HTTP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Sender’s mail server sends the message to the receiver’s mail server</a:t>
            </a:r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Network Convergence &amp; Security Lab.</a:t>
            </a:r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737" y="4592478"/>
            <a:ext cx="7962900" cy="1266825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6614848" y="4500084"/>
            <a:ext cx="741450" cy="10221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4941870" y="5467442"/>
            <a:ext cx="745790" cy="4504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477105" y="5758542"/>
            <a:ext cx="104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/>
              <a:t>Alex</a:t>
            </a:r>
            <a:endParaRPr lang="ko-KR" alt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915275" y="5717486"/>
            <a:ext cx="1428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/>
              <a:t>Mail Server</a:t>
            </a:r>
          </a:p>
          <a:p>
            <a:pPr algn="ctr"/>
            <a:r>
              <a:rPr lang="en-US" altLang="ko-KR" b="1" dirty="0"/>
              <a:t>a.com</a:t>
            </a:r>
            <a:endParaRPr lang="ko-KR" alt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457457" y="5682404"/>
            <a:ext cx="1428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/>
              <a:t>Mail Server</a:t>
            </a:r>
          </a:p>
          <a:p>
            <a:pPr algn="ctr"/>
            <a:r>
              <a:rPr lang="en-US" altLang="ko-KR" b="1" dirty="0"/>
              <a:t>b.com</a:t>
            </a:r>
            <a:endParaRPr lang="ko-KR" alt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7347208" y="5799358"/>
            <a:ext cx="104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/>
              <a:t>Bob</a:t>
            </a:r>
            <a:endParaRPr lang="ko-KR" alt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183710" y="4402159"/>
            <a:ext cx="2580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MAIL FROM: alex@a.com</a:t>
            </a:r>
          </a:p>
          <a:p>
            <a:r>
              <a:rPr lang="en-US" altLang="ko-KR" dirty="0"/>
              <a:t>RCPT TO: bob@b.com</a:t>
            </a:r>
            <a:endParaRPr lang="ko-KR" altLang="en-US" dirty="0"/>
          </a:p>
        </p:txBody>
      </p:sp>
      <p:sp>
        <p:nvSpPr>
          <p:cNvPr id="21" name="슬라이드 번호 개체 틀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4</a:t>
            </a:r>
            <a:r>
              <a:rPr lang="ko-KR" altLang="en-US" dirty="0"/>
              <a:t> </a:t>
            </a:r>
            <a:r>
              <a:rPr lang="en-US" altLang="ko-KR" dirty="0"/>
              <a:t>/ 24</a:t>
            </a:r>
          </a:p>
        </p:txBody>
      </p:sp>
    </p:spTree>
    <p:extLst>
      <p:ext uri="{BB962C8B-B14F-4D97-AF65-F5344CB8AC3E}">
        <p14:creationId xmlns:p14="http://schemas.microsoft.com/office/powerpoint/2010/main" val="295139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ko-KR" sz="4000" b="1" dirty="0">
                <a:latin typeface="Calibri" panose="020F0502020204030204" pitchFamily="34" charset="0"/>
              </a:rPr>
              <a:t>What is Email Spoofing?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00569" y="1624404"/>
            <a:ext cx="7886700" cy="4476880"/>
          </a:xfrm>
        </p:spPr>
        <p:txBody>
          <a:bodyPr>
            <a:noAutofit/>
          </a:bodyPr>
          <a:lstStyle/>
          <a:p>
            <a:r>
              <a:rPr lang="en-US" altLang="ko-KR" sz="2400" dirty="0">
                <a:latin typeface="Calibri" panose="020F0502020204030204" pitchFamily="34" charset="0"/>
                <a:sym typeface="Wingdings" panose="05000000000000000000" pitchFamily="2" charset="2"/>
              </a:rPr>
              <a:t>Email transmission process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Sender</a:t>
            </a:r>
            <a:r>
              <a:rPr lang="en-US" altLang="ko-KR" sz="1600" dirty="0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sends a message to the sender’s mail server through SMTP/HTTP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Sender’s mail server sends the message to the receiver’s mail server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The message is delivered to the receiving user through IMAP/POP/HTTP</a:t>
            </a:r>
            <a:endParaRPr lang="en-US" altLang="ko-KR" sz="2800" dirty="0">
              <a:latin typeface="Calibri" panose="020F0502020204030204" pitchFamily="34" charset="0"/>
              <a:sym typeface="Wingdings" panose="05000000000000000000" pitchFamily="2" charset="2"/>
            </a:endParaRPr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Network Convergence &amp; Security Lab.</a:t>
            </a:r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737" y="4592478"/>
            <a:ext cx="7962900" cy="1266825"/>
          </a:xfrm>
          <a:prstGeom prst="rect">
            <a:avLst/>
          </a:prstGeom>
        </p:spPr>
      </p:pic>
      <p:sp>
        <p:nvSpPr>
          <p:cNvPr id="14" name="직사각형 13"/>
          <p:cNvSpPr/>
          <p:nvPr/>
        </p:nvSpPr>
        <p:spPr>
          <a:xfrm>
            <a:off x="4941870" y="5467442"/>
            <a:ext cx="745790" cy="4504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477105" y="5758542"/>
            <a:ext cx="104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/>
              <a:t>Alex</a:t>
            </a:r>
            <a:endParaRPr lang="ko-KR" alt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915275" y="5717486"/>
            <a:ext cx="1428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/>
              <a:t>Mail Server</a:t>
            </a:r>
          </a:p>
          <a:p>
            <a:pPr algn="ctr"/>
            <a:r>
              <a:rPr lang="en-US" altLang="ko-KR" b="1" dirty="0"/>
              <a:t>a.com</a:t>
            </a:r>
            <a:endParaRPr lang="ko-KR" alt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457457" y="5682404"/>
            <a:ext cx="1428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/>
              <a:t>Mail Server</a:t>
            </a:r>
          </a:p>
          <a:p>
            <a:pPr algn="ctr"/>
            <a:r>
              <a:rPr lang="en-US" altLang="ko-KR" b="1" dirty="0"/>
              <a:t>b.com</a:t>
            </a:r>
            <a:endParaRPr lang="ko-KR" alt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7347208" y="5799358"/>
            <a:ext cx="104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/>
              <a:t>Bob</a:t>
            </a:r>
            <a:endParaRPr lang="ko-KR" alt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183710" y="4402159"/>
            <a:ext cx="2580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MAIL FROM: alex@a.com</a:t>
            </a:r>
          </a:p>
          <a:p>
            <a:r>
              <a:rPr lang="en-US" altLang="ko-KR" dirty="0"/>
              <a:t>RCPT TO: bob@b.com</a:t>
            </a:r>
            <a:endParaRPr lang="ko-KR" altLang="en-US" dirty="0"/>
          </a:p>
        </p:txBody>
      </p:sp>
      <p:sp>
        <p:nvSpPr>
          <p:cNvPr id="20" name="모서리가 둥근 사각형 설명선 19"/>
          <p:cNvSpPr/>
          <p:nvPr/>
        </p:nvSpPr>
        <p:spPr>
          <a:xfrm>
            <a:off x="7546486" y="4144604"/>
            <a:ext cx="1304818" cy="683219"/>
          </a:xfrm>
          <a:prstGeom prst="wedgeRoundRect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Mail from Alex!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1" name="슬라이드 번호 개체 틀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4</a:t>
            </a:r>
            <a:r>
              <a:rPr lang="ko-KR" altLang="en-US" dirty="0"/>
              <a:t> </a:t>
            </a:r>
            <a:r>
              <a:rPr lang="en-US" altLang="ko-KR" dirty="0"/>
              <a:t>/ 24</a:t>
            </a:r>
          </a:p>
        </p:txBody>
      </p:sp>
    </p:spTree>
    <p:extLst>
      <p:ext uri="{BB962C8B-B14F-4D97-AF65-F5344CB8AC3E}">
        <p14:creationId xmlns:p14="http://schemas.microsoft.com/office/powerpoint/2010/main" val="229997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ko-KR" sz="4000" b="1" dirty="0">
                <a:latin typeface="Calibri" panose="020F0502020204030204" pitchFamily="34" charset="0"/>
              </a:rPr>
              <a:t>What is Email Spoofing?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00569" y="1624404"/>
            <a:ext cx="7886700" cy="4476880"/>
          </a:xfrm>
        </p:spPr>
        <p:txBody>
          <a:bodyPr>
            <a:noAutofit/>
          </a:bodyPr>
          <a:lstStyle/>
          <a:p>
            <a:r>
              <a:rPr lang="en-US" altLang="ko-KR" sz="2400" dirty="0">
                <a:latin typeface="Calibri" panose="020F0502020204030204" pitchFamily="34" charset="0"/>
                <a:sym typeface="Wingdings" panose="05000000000000000000" pitchFamily="2" charset="2"/>
              </a:rPr>
              <a:t>How spoofing can be done?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SMTP has no built-in authentication mechanism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Attackers can spoof anyone by modifying </a:t>
            </a:r>
            <a:r>
              <a:rPr lang="en-US" altLang="ko-KR" sz="2000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MAIL FROM </a:t>
            </a: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field in SMTP </a:t>
            </a:r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Network Convergence &amp; Security Lab.</a:t>
            </a:r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5547" y="2968643"/>
            <a:ext cx="988145" cy="1412803"/>
          </a:xfrm>
          <a:prstGeom prst="rect">
            <a:avLst/>
          </a:prstGeom>
        </p:spPr>
      </p:pic>
      <p:pic>
        <p:nvPicPr>
          <p:cNvPr id="22" name="그림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737" y="4592478"/>
            <a:ext cx="7962900" cy="1266825"/>
          </a:xfrm>
          <a:prstGeom prst="rect">
            <a:avLst/>
          </a:prstGeom>
        </p:spPr>
      </p:pic>
      <p:sp>
        <p:nvSpPr>
          <p:cNvPr id="26" name="직사각형 25"/>
          <p:cNvSpPr/>
          <p:nvPr/>
        </p:nvSpPr>
        <p:spPr>
          <a:xfrm>
            <a:off x="4941870" y="5467442"/>
            <a:ext cx="745790" cy="4504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477105" y="5758542"/>
            <a:ext cx="104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/>
              <a:t>Alex</a:t>
            </a:r>
            <a:endParaRPr lang="ko-KR" altLang="en-US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1915275" y="5717486"/>
            <a:ext cx="1428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/>
              <a:t>Mail Server</a:t>
            </a:r>
          </a:p>
          <a:p>
            <a:pPr algn="ctr"/>
            <a:r>
              <a:rPr lang="en-US" altLang="ko-KR" b="1" dirty="0"/>
              <a:t>a.com</a:t>
            </a:r>
            <a:endParaRPr lang="ko-KR" alt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5457457" y="5682404"/>
            <a:ext cx="1428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/>
              <a:t>Mail Server</a:t>
            </a:r>
          </a:p>
          <a:p>
            <a:pPr algn="ctr"/>
            <a:r>
              <a:rPr lang="en-US" altLang="ko-KR" b="1" dirty="0"/>
              <a:t>b.com</a:t>
            </a:r>
            <a:endParaRPr lang="ko-KR" alt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7347208" y="5799358"/>
            <a:ext cx="104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/>
              <a:t>Bob</a:t>
            </a:r>
            <a:endParaRPr lang="ko-KR" altLang="en-US" b="1" dirty="0"/>
          </a:p>
        </p:txBody>
      </p:sp>
      <p:sp>
        <p:nvSpPr>
          <p:cNvPr id="33" name="직사각형 32"/>
          <p:cNvSpPr/>
          <p:nvPr/>
        </p:nvSpPr>
        <p:spPr>
          <a:xfrm>
            <a:off x="3144000" y="5106259"/>
            <a:ext cx="2508718" cy="344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직사각형 33"/>
          <p:cNvSpPr/>
          <p:nvPr/>
        </p:nvSpPr>
        <p:spPr>
          <a:xfrm>
            <a:off x="1414412" y="4773827"/>
            <a:ext cx="837343" cy="6920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슬라이드 번호 개체 틀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5</a:t>
            </a:r>
            <a:r>
              <a:rPr lang="ko-KR" altLang="en-US" dirty="0"/>
              <a:t> </a:t>
            </a:r>
            <a:r>
              <a:rPr lang="en-US" altLang="ko-KR" dirty="0"/>
              <a:t>/ 24</a:t>
            </a:r>
          </a:p>
        </p:txBody>
      </p:sp>
    </p:spTree>
    <p:extLst>
      <p:ext uri="{BB962C8B-B14F-4D97-AF65-F5344CB8AC3E}">
        <p14:creationId xmlns:p14="http://schemas.microsoft.com/office/powerpoint/2010/main" val="2574809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ko-KR" sz="4000" b="1" dirty="0">
                <a:latin typeface="Calibri" panose="020F0502020204030204" pitchFamily="34" charset="0"/>
              </a:rPr>
              <a:t>What is Email Spoofing?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00569" y="1624404"/>
            <a:ext cx="7886700" cy="4476880"/>
          </a:xfrm>
        </p:spPr>
        <p:txBody>
          <a:bodyPr>
            <a:noAutofit/>
          </a:bodyPr>
          <a:lstStyle/>
          <a:p>
            <a:r>
              <a:rPr lang="en-US" altLang="ko-KR" sz="2400" dirty="0">
                <a:latin typeface="Calibri" panose="020F0502020204030204" pitchFamily="34" charset="0"/>
                <a:sym typeface="Wingdings" panose="05000000000000000000" pitchFamily="2" charset="2"/>
              </a:rPr>
              <a:t>How spoofing can be done?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SMTP has no built-in authentication mechanism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Attackers can spoof anyone by modifying </a:t>
            </a:r>
            <a:r>
              <a:rPr lang="en-US" altLang="ko-KR" sz="2000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MAIL FROM </a:t>
            </a: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field in SMTP </a:t>
            </a:r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Network Convergence &amp; Security Lab.</a:t>
            </a:r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5547" y="2968643"/>
            <a:ext cx="988145" cy="1412803"/>
          </a:xfrm>
          <a:prstGeom prst="rect">
            <a:avLst/>
          </a:prstGeom>
        </p:spPr>
      </p:pic>
      <p:pic>
        <p:nvPicPr>
          <p:cNvPr id="22" name="그림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737" y="4592478"/>
            <a:ext cx="7962900" cy="1266825"/>
          </a:xfrm>
          <a:prstGeom prst="rect">
            <a:avLst/>
          </a:prstGeom>
        </p:spPr>
      </p:pic>
      <p:sp>
        <p:nvSpPr>
          <p:cNvPr id="26" name="직사각형 25"/>
          <p:cNvSpPr/>
          <p:nvPr/>
        </p:nvSpPr>
        <p:spPr>
          <a:xfrm>
            <a:off x="4941870" y="5467442"/>
            <a:ext cx="745790" cy="4504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477105" y="5758542"/>
            <a:ext cx="104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/>
              <a:t>Alex</a:t>
            </a:r>
            <a:endParaRPr lang="ko-KR" altLang="en-US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1915275" y="5717486"/>
            <a:ext cx="1428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/>
              <a:t>Mail Server</a:t>
            </a:r>
          </a:p>
          <a:p>
            <a:pPr algn="ctr"/>
            <a:r>
              <a:rPr lang="en-US" altLang="ko-KR" b="1" dirty="0"/>
              <a:t>a.com</a:t>
            </a:r>
            <a:endParaRPr lang="ko-KR" alt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5457457" y="5682404"/>
            <a:ext cx="1428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/>
              <a:t>Mail Server</a:t>
            </a:r>
          </a:p>
          <a:p>
            <a:pPr algn="ctr"/>
            <a:r>
              <a:rPr lang="en-US" altLang="ko-KR" b="1" dirty="0"/>
              <a:t>b.com</a:t>
            </a:r>
            <a:endParaRPr lang="ko-KR" alt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7347208" y="5799358"/>
            <a:ext cx="104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/>
              <a:t>Bob</a:t>
            </a:r>
            <a:endParaRPr lang="ko-KR" altLang="en-US" b="1" dirty="0"/>
          </a:p>
        </p:txBody>
      </p:sp>
      <p:cxnSp>
        <p:nvCxnSpPr>
          <p:cNvPr id="32" name="직선 화살표 연결선 31"/>
          <p:cNvCxnSpPr>
            <a:stCxn id="6" idx="3"/>
          </p:cNvCxnSpPr>
          <p:nvPr/>
        </p:nvCxnSpPr>
        <p:spPr>
          <a:xfrm>
            <a:off x="3123692" y="3675045"/>
            <a:ext cx="2455175" cy="1256551"/>
          </a:xfrm>
          <a:prstGeom prst="straightConnector1">
            <a:avLst/>
          </a:prstGeom>
          <a:ln w="38100">
            <a:solidFill>
              <a:srgbClr val="DE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직사각형 32"/>
          <p:cNvSpPr/>
          <p:nvPr/>
        </p:nvSpPr>
        <p:spPr>
          <a:xfrm>
            <a:off x="3144000" y="5106259"/>
            <a:ext cx="2508718" cy="344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직사각형 33"/>
          <p:cNvSpPr/>
          <p:nvPr/>
        </p:nvSpPr>
        <p:spPr>
          <a:xfrm>
            <a:off x="1414412" y="4773827"/>
            <a:ext cx="837343" cy="6920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TextBox 34"/>
          <p:cNvSpPr txBox="1"/>
          <p:nvPr/>
        </p:nvSpPr>
        <p:spPr>
          <a:xfrm>
            <a:off x="4198969" y="3344923"/>
            <a:ext cx="32067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rgbClr val="345898"/>
                </a:solidFill>
              </a:rPr>
              <a:t>SMTP</a:t>
            </a:r>
          </a:p>
          <a:p>
            <a:r>
              <a:rPr lang="en-US" altLang="ko-KR" dirty="0">
                <a:solidFill>
                  <a:srgbClr val="FF0000"/>
                </a:solidFill>
              </a:rPr>
              <a:t>MAIL FROM: alex@a.com</a:t>
            </a:r>
          </a:p>
          <a:p>
            <a:r>
              <a:rPr lang="en-US" altLang="ko-KR" dirty="0"/>
              <a:t>RCPT TO: bob@b.com</a:t>
            </a:r>
            <a:endParaRPr lang="ko-KR" altLang="en-US" dirty="0"/>
          </a:p>
        </p:txBody>
      </p:sp>
      <p:sp>
        <p:nvSpPr>
          <p:cNvPr id="36" name="모서리가 둥근 사각형 설명선 35"/>
          <p:cNvSpPr/>
          <p:nvPr/>
        </p:nvSpPr>
        <p:spPr>
          <a:xfrm>
            <a:off x="7546486" y="4144604"/>
            <a:ext cx="1304818" cy="683219"/>
          </a:xfrm>
          <a:prstGeom prst="wedgeRoundRect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Mail from Alex!</a:t>
            </a:r>
            <a:endParaRPr lang="ko-KR" altLang="en-US" dirty="0">
              <a:solidFill>
                <a:schemeClr val="tx1"/>
              </a:solidFill>
            </a:endParaRPr>
          </a:p>
        </p:txBody>
      </p:sp>
      <p:pic>
        <p:nvPicPr>
          <p:cNvPr id="37" name="그림 3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360" y="4528960"/>
            <a:ext cx="597725" cy="597725"/>
          </a:xfrm>
          <a:prstGeom prst="rect">
            <a:avLst/>
          </a:prstGeom>
        </p:spPr>
      </p:pic>
      <p:sp>
        <p:nvSpPr>
          <p:cNvPr id="38" name="슬라이드 번호 개체 틀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5</a:t>
            </a:r>
            <a:r>
              <a:rPr lang="ko-KR" altLang="en-US" dirty="0"/>
              <a:t> </a:t>
            </a:r>
            <a:r>
              <a:rPr lang="en-US" altLang="ko-KR" dirty="0"/>
              <a:t>/ 24</a:t>
            </a:r>
          </a:p>
        </p:txBody>
      </p:sp>
    </p:spTree>
    <p:extLst>
      <p:ext uri="{BB962C8B-B14F-4D97-AF65-F5344CB8AC3E}">
        <p14:creationId xmlns:p14="http://schemas.microsoft.com/office/powerpoint/2010/main" val="3692331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ko-KR" sz="4000" b="1" dirty="0">
                <a:latin typeface="Calibri" panose="020F0502020204030204" pitchFamily="34" charset="0"/>
              </a:rPr>
              <a:t>Anti-Spoofing Countermeasures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00569" y="1624404"/>
            <a:ext cx="7886700" cy="4476880"/>
          </a:xfrm>
        </p:spPr>
        <p:txBody>
          <a:bodyPr>
            <a:noAutofit/>
          </a:bodyPr>
          <a:lstStyle/>
          <a:p>
            <a:r>
              <a:rPr lang="en-US" altLang="ko-KR" sz="2400" dirty="0">
                <a:latin typeface="Calibri" panose="020F0502020204030204" pitchFamily="34" charset="0"/>
                <a:sym typeface="Wingdings" panose="05000000000000000000" pitchFamily="2" charset="2"/>
              </a:rPr>
              <a:t>Sender Policy Framework (SPF)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Allow email service to publish a list of IPs that are authorized to send emails for its domain</a:t>
            </a:r>
          </a:p>
          <a:p>
            <a:pPr lvl="1">
              <a:buFontTx/>
              <a:buChar char="-"/>
            </a:pPr>
            <a:r>
              <a:rPr lang="en-US" altLang="ko-KR" sz="2000" dirty="0">
                <a:latin typeface="Calibri" panose="020F0502020204030204" pitchFamily="34" charset="0"/>
                <a:sym typeface="Wingdings" panose="05000000000000000000" pitchFamily="2" charset="2"/>
              </a:rPr>
              <a:t>Receiving email services can check this record to match the sender’s IP</a:t>
            </a:r>
            <a:endParaRPr lang="en-US" altLang="ko-KR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endParaRPr lang="en-US" altLang="ko-KR" sz="800" dirty="0">
              <a:latin typeface="Calibri" panose="020F0502020204030204" pitchFamily="34" charset="0"/>
              <a:sym typeface="Wingdings" panose="05000000000000000000" pitchFamily="2" charset="2"/>
            </a:endParaRPr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Network Convergence &amp; Security Lab.</a:t>
            </a:r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737" y="4592472"/>
            <a:ext cx="7962900" cy="1266825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4941870" y="5467436"/>
            <a:ext cx="745790" cy="4504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477105" y="5758536"/>
            <a:ext cx="104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/>
              <a:t>Alex</a:t>
            </a:r>
            <a:endParaRPr lang="ko-KR" alt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915275" y="5717480"/>
            <a:ext cx="1428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/>
              <a:t>Mail Server</a:t>
            </a:r>
          </a:p>
          <a:p>
            <a:pPr algn="ctr"/>
            <a:r>
              <a:rPr lang="en-US" altLang="ko-KR" b="1" dirty="0"/>
              <a:t>a.com</a:t>
            </a:r>
            <a:endParaRPr lang="ko-KR" alt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457457" y="5682398"/>
            <a:ext cx="1428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/>
              <a:t>Mail Server</a:t>
            </a:r>
          </a:p>
          <a:p>
            <a:pPr algn="ctr"/>
            <a:r>
              <a:rPr lang="en-US" altLang="ko-KR" b="1" dirty="0"/>
              <a:t>b.com</a:t>
            </a:r>
            <a:endParaRPr lang="ko-KR" alt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347208" y="5799352"/>
            <a:ext cx="104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/>
              <a:t>Bob</a:t>
            </a:r>
            <a:endParaRPr lang="ko-KR" altLang="en-US" b="1" dirty="0"/>
          </a:p>
        </p:txBody>
      </p:sp>
      <p:sp>
        <p:nvSpPr>
          <p:cNvPr id="14" name="직사각형 13"/>
          <p:cNvSpPr/>
          <p:nvPr/>
        </p:nvSpPr>
        <p:spPr>
          <a:xfrm>
            <a:off x="3144000" y="5106253"/>
            <a:ext cx="2508718" cy="344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1414412" y="4773821"/>
            <a:ext cx="837343" cy="6920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936271" y="3367287"/>
            <a:ext cx="1561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rgbClr val="C00000"/>
                </a:solidFill>
              </a:rPr>
              <a:t>SPF record</a:t>
            </a:r>
          </a:p>
          <a:p>
            <a:pPr algn="ctr"/>
            <a:r>
              <a:rPr lang="en-US" altLang="ko-KR" sz="2000" b="1" dirty="0">
                <a:solidFill>
                  <a:srgbClr val="C00000"/>
                </a:solidFill>
              </a:rPr>
              <a:t>1.2.3.4</a:t>
            </a:r>
            <a:endParaRPr lang="ko-KR" altLang="en-US" sz="2000" b="1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33897" y="4245212"/>
            <a:ext cx="1428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/>
              <a:t>DNS</a:t>
            </a:r>
          </a:p>
          <a:p>
            <a:pPr algn="ctr"/>
            <a:r>
              <a:rPr lang="en-US" altLang="ko-KR" b="1" dirty="0"/>
              <a:t>a.com</a:t>
            </a:r>
            <a:endParaRPr lang="ko-KR" altLang="en-US" b="1" dirty="0"/>
          </a:p>
        </p:txBody>
      </p:sp>
      <p:pic>
        <p:nvPicPr>
          <p:cNvPr id="18" name="그림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9251" y="3442694"/>
            <a:ext cx="885825" cy="904875"/>
          </a:xfrm>
          <a:prstGeom prst="rect">
            <a:avLst/>
          </a:prstGeom>
        </p:spPr>
      </p:pic>
      <p:cxnSp>
        <p:nvCxnSpPr>
          <p:cNvPr id="20" name="직선 화살표 연결선 19"/>
          <p:cNvCxnSpPr/>
          <p:nvPr/>
        </p:nvCxnSpPr>
        <p:spPr>
          <a:xfrm>
            <a:off x="3828839" y="4045487"/>
            <a:ext cx="1673081" cy="1045306"/>
          </a:xfrm>
          <a:prstGeom prst="straightConnector1">
            <a:avLst/>
          </a:prstGeom>
          <a:ln w="28575">
            <a:solidFill>
              <a:srgbClr val="C0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그림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1045" y="4832027"/>
            <a:ext cx="576145" cy="576145"/>
          </a:xfrm>
          <a:prstGeom prst="rect">
            <a:avLst/>
          </a:prstGeom>
        </p:spPr>
      </p:pic>
      <p:cxnSp>
        <p:nvCxnSpPr>
          <p:cNvPr id="24" name="직선 화살표 연결선 23"/>
          <p:cNvCxnSpPr/>
          <p:nvPr/>
        </p:nvCxnSpPr>
        <p:spPr>
          <a:xfrm>
            <a:off x="3210404" y="5414476"/>
            <a:ext cx="2308752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084912" y="5415348"/>
            <a:ext cx="2634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/>
              <a:t>MAIL FROM: alex@</a:t>
            </a:r>
            <a:r>
              <a:rPr lang="en-US" altLang="ko-KR" dirty="0">
                <a:solidFill>
                  <a:srgbClr val="FF0000"/>
                </a:solidFill>
              </a:rPr>
              <a:t>a.com</a:t>
            </a:r>
          </a:p>
          <a:p>
            <a:pPr algn="ctr"/>
            <a:r>
              <a:rPr lang="en-US" altLang="ko-KR" dirty="0">
                <a:solidFill>
                  <a:srgbClr val="C00000"/>
                </a:solidFill>
              </a:rPr>
              <a:t>IP: 1.2.3.4</a:t>
            </a:r>
            <a:endParaRPr lang="ko-KR" altLang="en-US" dirty="0">
              <a:solidFill>
                <a:srgbClr val="C00000"/>
              </a:solidFill>
            </a:endParaRPr>
          </a:p>
        </p:txBody>
      </p:sp>
      <p:sp>
        <p:nvSpPr>
          <p:cNvPr id="26" name="슬라이드 번호 개체 틀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6</a:t>
            </a:r>
            <a:r>
              <a:rPr lang="ko-KR" altLang="en-US" dirty="0"/>
              <a:t> </a:t>
            </a:r>
            <a:r>
              <a:rPr lang="en-US" altLang="ko-KR" dirty="0"/>
              <a:t>/ 24</a:t>
            </a:r>
          </a:p>
        </p:txBody>
      </p:sp>
    </p:spTree>
    <p:extLst>
      <p:ext uri="{BB962C8B-B14F-4D97-AF65-F5344CB8AC3E}">
        <p14:creationId xmlns:p14="http://schemas.microsoft.com/office/powerpoint/2010/main" val="782182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21884</TotalTime>
  <Words>2117</Words>
  <Application>Microsoft Office PowerPoint</Application>
  <PresentationFormat>화면 슬라이드 쇼(4:3)</PresentationFormat>
  <Paragraphs>511</Paragraphs>
  <Slides>33</Slides>
  <Notes>32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33</vt:i4>
      </vt:variant>
    </vt:vector>
  </HeadingPairs>
  <TitlesOfParts>
    <vt:vector size="39" baseType="lpstr">
      <vt:lpstr>맑은 고딕</vt:lpstr>
      <vt:lpstr>Arial</vt:lpstr>
      <vt:lpstr>Calibri</vt:lpstr>
      <vt:lpstr>Calibri Light</vt:lpstr>
      <vt:lpstr>Wingdings</vt:lpstr>
      <vt:lpstr>Office 테마</vt:lpstr>
      <vt:lpstr>End-to-End Measurements of Email Spoofing Attacks </vt:lpstr>
      <vt:lpstr>Outline</vt:lpstr>
      <vt:lpstr>Introduction</vt:lpstr>
      <vt:lpstr>What is Email Spoofing?</vt:lpstr>
      <vt:lpstr>What is Email Spoofing?</vt:lpstr>
      <vt:lpstr>What is Email Spoofing?</vt:lpstr>
      <vt:lpstr>What is Email Spoofing?</vt:lpstr>
      <vt:lpstr>What is Email Spoofing?</vt:lpstr>
      <vt:lpstr>Anti-Spoofing Countermeasures</vt:lpstr>
      <vt:lpstr>Anti-Spoofing Countermeasures</vt:lpstr>
      <vt:lpstr>Anti-Spoofing Countermeasures</vt:lpstr>
      <vt:lpstr>Adoption of Anti-Spoofing Protocols</vt:lpstr>
      <vt:lpstr>Adoption of Anti-Spoofing Protocols</vt:lpstr>
      <vt:lpstr>In This Study,</vt:lpstr>
      <vt:lpstr>End-to-End Spoofing Experiments</vt:lpstr>
      <vt:lpstr>Target Email Providers</vt:lpstr>
      <vt:lpstr>Experiment Parameters</vt:lpstr>
      <vt:lpstr>Experiment Parameters</vt:lpstr>
      <vt:lpstr>Experiment Parameters</vt:lpstr>
      <vt:lpstr>Target Email Providers: Authentication</vt:lpstr>
      <vt:lpstr>Penetration Rate</vt:lpstr>
      <vt:lpstr>Penetration Rate</vt:lpstr>
      <vt:lpstr>Penetration Rate with Impacting Factors</vt:lpstr>
      <vt:lpstr>Penetration Rate with Impacting Factors</vt:lpstr>
      <vt:lpstr>Email Clients and Security Indicators</vt:lpstr>
      <vt:lpstr>Misleading UI Elements</vt:lpstr>
      <vt:lpstr>User Study: Effectiveness of Security Indicators</vt:lpstr>
      <vt:lpstr>Phase 1: Set Up Deception</vt:lpstr>
      <vt:lpstr>Phase 2: Sending Spoofing Emails</vt:lpstr>
      <vt:lpstr>User Study: Results</vt:lpstr>
      <vt:lpstr>Discussion</vt:lpstr>
      <vt:lpstr>Conclusion</vt:lpstr>
      <vt:lpstr>Q &amp; 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quack</dc:title>
  <dc:creator>Hyeonmin Lee</dc:creator>
  <cp:lastModifiedBy>HMLEE</cp:lastModifiedBy>
  <cp:revision>2152</cp:revision>
  <dcterms:created xsi:type="dcterms:W3CDTF">2015-12-26T14:34:00Z</dcterms:created>
  <dcterms:modified xsi:type="dcterms:W3CDTF">2021-01-18T12:36:16Z</dcterms:modified>
</cp:coreProperties>
</file>