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311" r:id="rId2"/>
    <p:sldId id="258" r:id="rId3"/>
    <p:sldId id="372" r:id="rId4"/>
    <p:sldId id="392" r:id="rId5"/>
    <p:sldId id="393" r:id="rId6"/>
    <p:sldId id="404" r:id="rId7"/>
    <p:sldId id="405" r:id="rId8"/>
    <p:sldId id="418" r:id="rId9"/>
    <p:sldId id="395" r:id="rId10"/>
    <p:sldId id="396" r:id="rId11"/>
    <p:sldId id="406" r:id="rId12"/>
    <p:sldId id="408" r:id="rId13"/>
    <p:sldId id="407" r:id="rId14"/>
    <p:sldId id="409" r:id="rId15"/>
    <p:sldId id="398" r:id="rId16"/>
    <p:sldId id="399" r:id="rId17"/>
    <p:sldId id="400" r:id="rId18"/>
    <p:sldId id="410" r:id="rId19"/>
    <p:sldId id="412" r:id="rId20"/>
    <p:sldId id="411" r:id="rId21"/>
    <p:sldId id="416" r:id="rId22"/>
    <p:sldId id="414" r:id="rId23"/>
    <p:sldId id="417" r:id="rId24"/>
    <p:sldId id="413" r:id="rId25"/>
    <p:sldId id="391" r:id="rId26"/>
    <p:sldId id="370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현민" initials="이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어두운 스타일 1 - 강조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77933" autoAdjust="0"/>
  </p:normalViewPr>
  <p:slideViewPr>
    <p:cSldViewPr snapToGrid="0">
      <p:cViewPr varScale="1">
        <p:scale>
          <a:sx n="90" d="100"/>
          <a:sy n="90" d="100"/>
        </p:scale>
        <p:origin x="213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1157C-782E-4144-A763-444C19988B4E}" type="datetimeFigureOut">
              <a:rPr lang="ko-KR" altLang="en-US" smtClean="0"/>
              <a:t>2020-02-12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76FAD-B882-4567-B6DE-FBCCDC2DA0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5546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875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4749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2683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3411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3964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8817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4909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8445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2326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1487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755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5763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2661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7676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6808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140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5688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7446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5519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3389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4245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4781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9562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579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13BB-405A-4224-907C-043FAE93B0A1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695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034-EE0A-4DCB-8F41-3D765D760CFE}" type="datetime1">
              <a:rPr lang="ko-KR" altLang="en-US" smtClean="0"/>
              <a:t>2020-02-12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9C5D53B0-887D-445A-934B-51441AD43EF1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</a:t>
            </a:r>
            <a:r>
              <a:rPr lang="en-US" altLang="ko-KR" dirty="0" smtClean="0"/>
              <a:t>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168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8B00-45B3-4E93-BBD6-A61A91AB8B0A}" type="datetime1">
              <a:rPr lang="ko-KR" altLang="en-US" smtClean="0"/>
              <a:t>2020-02-12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780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229B-2B74-46EB-9E06-77BE72C95319}" type="datetime1">
              <a:rPr lang="ko-KR" altLang="en-US" smtClean="0"/>
              <a:t>2020-02-12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142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C4BA-666A-45FD-BA2B-530794BA80D9}" type="datetime1">
              <a:rPr lang="ko-KR" altLang="en-US" smtClean="0"/>
              <a:t>2020-02-12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9C5D53B0-887D-445A-934B-51441AD43EF1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</a:t>
            </a:r>
            <a:r>
              <a:rPr lang="en-US" altLang="ko-KR" dirty="0" smtClean="0"/>
              <a:t>25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379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12ED-AE8D-4F4A-B118-BFF00B22B32E}" type="datetime1">
              <a:rPr lang="ko-KR" altLang="en-US" smtClean="0"/>
              <a:t>2020-02-12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9C5D53B0-887D-445A-934B-51441AD43EF1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</a:t>
            </a:r>
            <a:r>
              <a:rPr lang="en-US" altLang="ko-KR" dirty="0" smtClean="0"/>
              <a:t>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835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5F13-C69D-45F8-BF4F-4891AF57470E}" type="datetime1">
              <a:rPr lang="ko-KR" altLang="en-US" smtClean="0"/>
              <a:t>2020-02-12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330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A873-F3D4-42A2-A9F4-5E280900B077}" type="datetime1">
              <a:rPr lang="ko-KR" altLang="en-US" smtClean="0"/>
              <a:t>2020-02-12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84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64D0-1C64-47B4-98D0-721B3FD142C8}" type="datetime1">
              <a:rPr lang="ko-KR" altLang="en-US" smtClean="0"/>
              <a:t>2020-02-12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9C5D53B0-887D-445A-934B-51441AD43EF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855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3D86-5ACD-4FB2-A0B7-EE3F13AD2CEB}" type="datetime1">
              <a:rPr lang="ko-KR" altLang="en-US" smtClean="0"/>
              <a:t>2020-02-12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015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F471-3921-40AF-8F80-069B66D7F5F9}" type="datetime1">
              <a:rPr lang="ko-KR" altLang="en-US" smtClean="0"/>
              <a:t>2020-02-12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324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F95C-4B27-4217-8F91-704566412387}" type="datetime1">
              <a:rPr lang="ko-KR" altLang="en-US" smtClean="0"/>
              <a:t>2020-02-12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542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82F3B-D3D6-4B57-ACF3-9CCEE5C01482}" type="datetime1">
              <a:rPr lang="ko-KR" altLang="en-US" smtClean="0"/>
              <a:t>2020-02-12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D53B0-887D-445A-934B-51441AD43EF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402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837932"/>
            <a:ext cx="6972300" cy="1790700"/>
          </a:xfrm>
        </p:spPr>
        <p:txBody>
          <a:bodyPr>
            <a:noAutofit/>
          </a:bodyPr>
          <a:lstStyle/>
          <a:p>
            <a:r>
              <a:rPr lang="en-US" altLang="ko-KR" sz="2800" b="1" dirty="0" smtClean="0">
                <a:latin typeface="Calibri" pitchFamily="34" charset="0"/>
              </a:rPr>
              <a:t>Quack: Scalable Remote Measurement of Application-Layer Censorship</a:t>
            </a:r>
            <a:r>
              <a:rPr lang="en-US" altLang="ko-KR" sz="2800" b="1" dirty="0">
                <a:latin typeface="Calibri" pitchFamily="34" charset="0"/>
              </a:rPr>
              <a:t/>
            </a:r>
            <a:br>
              <a:rPr lang="en-US" altLang="ko-KR" sz="2800" b="1" dirty="0">
                <a:latin typeface="Calibri" pitchFamily="34" charset="0"/>
              </a:rPr>
            </a:br>
            <a:r>
              <a:rPr lang="en-US" altLang="ko-KR" sz="2000" b="1" dirty="0">
                <a:latin typeface="Calibri" pitchFamily="34" charset="0"/>
              </a:rPr>
              <a:t/>
            </a:r>
            <a:br>
              <a:rPr lang="en-US" altLang="ko-KR" sz="2000" b="1" dirty="0">
                <a:latin typeface="Calibri" pitchFamily="34" charset="0"/>
              </a:rPr>
            </a:br>
            <a:r>
              <a:rPr lang="en-US" altLang="ko-KR" sz="2800" b="1" dirty="0">
                <a:latin typeface="Calibri" pitchFamily="34" charset="0"/>
              </a:rPr>
              <a:t/>
            </a:r>
            <a:br>
              <a:rPr lang="en-US" altLang="ko-KR" sz="2800" b="1" dirty="0">
                <a:latin typeface="Calibri" pitchFamily="34" charset="0"/>
              </a:rPr>
            </a:b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4369942"/>
            <a:ext cx="6858000" cy="1241822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2020. 02. </a:t>
            </a:r>
            <a:r>
              <a:rPr lang="en-US" altLang="ko-KR" smtClean="0">
                <a:latin typeface="Calibri" panose="020F0502020204030204" pitchFamily="34" charset="0"/>
              </a:rPr>
              <a:t>13</a:t>
            </a:r>
            <a:endParaRPr lang="en-US" altLang="ko-KR" dirty="0">
              <a:latin typeface="Calibri" panose="020F0502020204030204" pitchFamily="34" charset="0"/>
            </a:endParaRPr>
          </a:p>
          <a:p>
            <a:r>
              <a:rPr lang="en-US" altLang="ko-KR" dirty="0">
                <a:latin typeface="Calibri" panose="020F0502020204030204" pitchFamily="34" charset="0"/>
              </a:rPr>
              <a:t>Hyeonmin Lee</a:t>
            </a:r>
          </a:p>
          <a:p>
            <a:endParaRPr lang="en-US" altLang="ko-KR" sz="900" dirty="0">
              <a:latin typeface="Calibri" panose="020F0502020204030204" pitchFamily="34" charset="0"/>
            </a:endParaRPr>
          </a:p>
          <a:p>
            <a:r>
              <a:rPr lang="en-US" altLang="ko-KR" sz="1600" dirty="0">
                <a:latin typeface="Calibri" panose="020F0502020204030204" pitchFamily="34" charset="0"/>
              </a:rPr>
              <a:t>Network Convergence and Security Laboratory</a:t>
            </a:r>
          </a:p>
          <a:p>
            <a:r>
              <a:rPr lang="en-US" altLang="ko-KR" sz="1600" dirty="0">
                <a:latin typeface="Calibri" panose="020F0502020204030204" pitchFamily="34" charset="0"/>
              </a:rPr>
              <a:t>hmlee@mmlab.snu.ac.kr</a:t>
            </a:r>
          </a:p>
          <a:p>
            <a:endParaRPr lang="en-US" altLang="ko-K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51923" y="2619735"/>
            <a:ext cx="69723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Benjamin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VanderSloot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Allison McDonald, Will Scot,</a:t>
            </a:r>
          </a:p>
          <a:p>
            <a:pPr algn="ct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J. Alex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Halderman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Roya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Ensafi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(University of Michigan)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altLang="ko-KR" sz="5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altLang="ko-K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USENIX Security </a:t>
            </a:r>
            <a:r>
              <a:rPr lang="en-US" altLang="ko-K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2018</a:t>
            </a:r>
            <a:endParaRPr lang="en-US" altLang="ko-KR" sz="2000" i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7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latin typeface="Calibri" panose="020F0502020204030204" pitchFamily="34" charset="0"/>
              </a:rPr>
              <a:t>System Design: Details</a:t>
            </a:r>
            <a:endParaRPr lang="en-US" altLang="ko-KR" sz="4000" b="1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</a:rPr>
              <a:t>S</a:t>
            </a:r>
            <a:r>
              <a:rPr lang="en-US" altLang="ko-KR" sz="2400" dirty="0" smtClean="0">
                <a:latin typeface="Calibri" panose="020F0502020204030204" pitchFamily="34" charset="0"/>
              </a:rPr>
              <a:t>ingle test</a:t>
            </a: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The repeated single trial of a particular Echo server &amp; keyword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To distinguish noise from network interference through multiple retries</a:t>
            </a: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(noise? e.g. sporadic packet loss)</a:t>
            </a:r>
          </a:p>
          <a:p>
            <a:pPr lvl="1">
              <a:buFontTx/>
              <a:buChar char="-"/>
            </a:pPr>
            <a:endParaRPr lang="en-US" altLang="ko-KR" sz="2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015" y="3074670"/>
            <a:ext cx="6582947" cy="3623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31628" y="3307922"/>
            <a:ext cx="13454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 smtClean="0"/>
              <a:t>*keyword</a:t>
            </a:r>
            <a:endParaRPr lang="ko-KR" altLang="en-US" sz="17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10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000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latin typeface="Calibri" panose="020F0502020204030204" pitchFamily="34" charset="0"/>
              </a:rPr>
              <a:t>System Design: Details</a:t>
            </a:r>
            <a:endParaRPr lang="en-US" altLang="ko-KR" sz="4000" b="1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043" y="1662029"/>
            <a:ext cx="3119724" cy="4476880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Single test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Consist of 3 phases</a:t>
            </a:r>
          </a:p>
          <a:p>
            <a:endParaRPr lang="en-US" altLang="ko-KR" sz="12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altLang="ko-KR" sz="12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altLang="ko-KR" sz="12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Retry</a:t>
            </a:r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phase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Run a trial with a target keyword</a:t>
            </a:r>
          </a:p>
          <a:p>
            <a:pPr marL="457200" lvl="1" indent="0">
              <a:buNone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  (e.g. blocked.com) 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Retry if it fails</a:t>
            </a:r>
          </a:p>
          <a:p>
            <a:pPr marL="457200" lvl="1" indent="0">
              <a:buNone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2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356" y="1850709"/>
            <a:ext cx="5095107" cy="2804883"/>
          </a:xfrm>
          <a:prstGeom prst="rect">
            <a:avLst/>
          </a:prstGeom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677043" y="5223467"/>
            <a:ext cx="8949690" cy="754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Get expected answer: Target keyword is not blocked for this server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Cannot get any answer: Why.. Is it blocked? or </a:t>
            </a: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s</a:t>
            </a: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ome *noise?</a:t>
            </a:r>
          </a:p>
          <a:p>
            <a:pPr marL="457200" lvl="1" indent="0">
              <a:buNone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			       Need to ensure it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3556066" y="2205990"/>
            <a:ext cx="5210744" cy="765810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891798" y="1593728"/>
            <a:ext cx="13454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 smtClean="0"/>
              <a:t>*keyword</a:t>
            </a:r>
            <a:endParaRPr lang="ko-KR" altLang="en-US" sz="1700" dirty="0"/>
          </a:p>
        </p:txBody>
      </p:sp>
      <p:sp>
        <p:nvSpPr>
          <p:cNvPr id="11" name="TextBox 10"/>
          <p:cNvSpPr txBox="1"/>
          <p:nvPr/>
        </p:nvSpPr>
        <p:spPr>
          <a:xfrm>
            <a:off x="3937970" y="4801561"/>
            <a:ext cx="460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*noise: sporadic packet loss, server error, etc.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11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37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latin typeface="Calibri" panose="020F0502020204030204" pitchFamily="34" charset="0"/>
              </a:rPr>
              <a:t>System Design: Details</a:t>
            </a:r>
            <a:endParaRPr lang="en-US" altLang="ko-KR" sz="4000" b="1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043" y="1662029"/>
            <a:ext cx="2879023" cy="4476880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Single test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Consist of 3 phases</a:t>
            </a:r>
          </a:p>
          <a:p>
            <a:endParaRPr lang="en-US" altLang="ko-KR" sz="12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altLang="ko-KR" sz="12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altLang="ko-KR" sz="12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Control</a:t>
            </a:r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phase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Run a trial with an innocuous keyword (e.g. example.com) </a:t>
            </a:r>
          </a:p>
          <a:p>
            <a:pPr marL="457200" lvl="1" indent="0">
              <a:buNone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2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356" y="1850709"/>
            <a:ext cx="5095107" cy="2804883"/>
          </a:xfrm>
          <a:prstGeom prst="rect">
            <a:avLst/>
          </a:prstGeom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677043" y="4926287"/>
            <a:ext cx="8352657" cy="758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Get expected answer: Target </a:t>
            </a: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k</a:t>
            </a: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eyword is blocked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Cannot get the answer: Is it noise..? or *</a:t>
            </a:r>
            <a:r>
              <a:rPr lang="en-US" altLang="ko-KR" sz="20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stateful</a:t>
            </a: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disruption?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3556066" y="2926080"/>
            <a:ext cx="5210744" cy="765810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845091" y="5662261"/>
            <a:ext cx="601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*</a:t>
            </a:r>
            <a:r>
              <a:rPr lang="en-US" altLang="ko-KR" dirty="0" err="1" smtClean="0"/>
              <a:t>Stateful</a:t>
            </a:r>
            <a:r>
              <a:rPr lang="en-US" altLang="ko-KR" dirty="0" smtClean="0"/>
              <a:t> disruption? Once a request is blocked,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               successive requests are also blocked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91798" y="1593728"/>
            <a:ext cx="13454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 smtClean="0"/>
              <a:t>*keyword</a:t>
            </a:r>
            <a:endParaRPr lang="ko-KR" altLang="en-US" sz="17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12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976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latin typeface="Calibri" panose="020F0502020204030204" pitchFamily="34" charset="0"/>
              </a:rPr>
              <a:t>System Design: Details</a:t>
            </a:r>
            <a:endParaRPr lang="en-US" altLang="ko-KR" sz="4000" b="1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043" y="1662029"/>
            <a:ext cx="3049137" cy="4476880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Single test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Consist of 3 phases</a:t>
            </a:r>
          </a:p>
          <a:p>
            <a:pPr marL="0" indent="0">
              <a:buNone/>
            </a:pPr>
            <a:endParaRPr lang="en-US" altLang="ko-KR" sz="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ko-KR" sz="9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altLang="ko-KR" sz="105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Delayed</a:t>
            </a:r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phase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Run a trial </a:t>
            </a: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again with </a:t>
            </a: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an innocuous </a:t>
            </a: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keyword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To inspect </a:t>
            </a:r>
            <a:r>
              <a:rPr lang="en-US" altLang="ko-KR" sz="20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stateful</a:t>
            </a: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disruption, use 2 min delay</a:t>
            </a:r>
          </a:p>
          <a:p>
            <a:pPr lvl="1">
              <a:buFontTx/>
              <a:buChar char="-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ko-KR" sz="2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677043" y="5474927"/>
            <a:ext cx="8949690" cy="742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Get expected answer? Target keyword is blocked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Cannot get the answer? No Result! echo server is not responsive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356" y="1850709"/>
            <a:ext cx="5095107" cy="2804883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3556066" y="3657600"/>
            <a:ext cx="5210744" cy="1050699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891798" y="1593728"/>
            <a:ext cx="13454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 smtClean="0"/>
              <a:t>*keyword</a:t>
            </a:r>
            <a:endParaRPr lang="ko-KR" altLang="en-US" sz="1700" dirty="0"/>
          </a:p>
        </p:txBody>
      </p:sp>
      <p:grpSp>
        <p:nvGrpSpPr>
          <p:cNvPr id="17" name="그룹 16"/>
          <p:cNvGrpSpPr/>
          <p:nvPr/>
        </p:nvGrpSpPr>
        <p:grpSpPr>
          <a:xfrm>
            <a:off x="3437775" y="1680056"/>
            <a:ext cx="5553645" cy="3162080"/>
            <a:chOff x="3567496" y="1653532"/>
            <a:chExt cx="5553645" cy="3162080"/>
          </a:xfrm>
        </p:grpSpPr>
        <p:grpSp>
          <p:nvGrpSpPr>
            <p:cNvPr id="14" name="그룹 13"/>
            <p:cNvGrpSpPr/>
            <p:nvPr/>
          </p:nvGrpSpPr>
          <p:grpSpPr>
            <a:xfrm>
              <a:off x="3567496" y="1653532"/>
              <a:ext cx="5553645" cy="3114571"/>
              <a:chOff x="3484913" y="1593728"/>
              <a:chExt cx="5553645" cy="3114571"/>
            </a:xfrm>
          </p:grpSpPr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4913" y="1593728"/>
                <a:ext cx="5353050" cy="2714625"/>
              </a:xfrm>
              <a:prstGeom prst="rect">
                <a:avLst/>
              </a:prstGeom>
            </p:spPr>
          </p:pic>
          <p:sp>
            <p:nvSpPr>
              <p:cNvPr id="13" name="직사각형 12"/>
              <p:cNvSpPr/>
              <p:nvPr/>
            </p:nvSpPr>
            <p:spPr>
              <a:xfrm>
                <a:off x="3484914" y="4023360"/>
                <a:ext cx="5553644" cy="6849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712402" y="4169281"/>
              <a:ext cx="4325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&lt; CDF of the length of time interference occurs after a censorship event &gt;</a:t>
              </a:r>
              <a:endParaRPr lang="ko-KR" alt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72635" y="2099776"/>
              <a:ext cx="2341144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Why 2 min?</a:t>
              </a:r>
            </a:p>
            <a:p>
              <a:r>
                <a:rPr lang="en-US" altLang="ko-KR" dirty="0" smtClean="0"/>
                <a:t>After 100 sec, 99.9% responded correctly</a:t>
              </a:r>
              <a:endParaRPr lang="ko-KR" altLang="en-US" dirty="0"/>
            </a:p>
          </p:txBody>
        </p: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13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3098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latin typeface="Calibri" panose="020F0502020204030204" pitchFamily="34" charset="0"/>
              </a:rPr>
              <a:t>Experiment Setup</a:t>
            </a:r>
            <a:endParaRPr lang="en-US" altLang="ko-KR" sz="4000" b="1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</a:rPr>
              <a:t>Examine URLs as the source of content that can be disrupted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Send the domain name (keyword) in a valid </a:t>
            </a:r>
            <a:r>
              <a:rPr lang="en-US" altLang="ko-KR" sz="20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HTTP/1.1</a:t>
            </a: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GET</a:t>
            </a: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request</a:t>
            </a:r>
          </a:p>
          <a:p>
            <a:pPr marL="457200" lvl="1" indent="0">
              <a:buNone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        ex)</a:t>
            </a: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altLang="ko-KR" sz="24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Citizen Lab Block List</a:t>
            </a: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 set of URLs for researchers to use for censorship </a:t>
            </a: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research </a:t>
            </a: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(e.g. </a:t>
            </a: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pornographic </a:t>
            </a: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websites)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Contains 1109 URLs (July 2017)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Send 1109 URLs to each target echo servers</a:t>
            </a: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574" y="2650973"/>
            <a:ext cx="5308710" cy="374439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14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4853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863" y="2878062"/>
            <a:ext cx="6372225" cy="338228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latin typeface="Calibri" panose="020F0502020204030204" pitchFamily="34" charset="0"/>
              </a:rPr>
              <a:t>Experiment Setup</a:t>
            </a:r>
            <a:endParaRPr lang="en-US" altLang="ko-KR" sz="4000" b="1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</a:rPr>
              <a:t>Citizen Lab Block List vs. Control (Innocuous URLs)</a:t>
            </a: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Control: 99% of echo servers show less than 10 blocking events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Citizen Lab: 20% of servers show more than 100 blocking events</a:t>
            </a: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3145581" y="4422059"/>
            <a:ext cx="346841" cy="294289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3198746" y="2909592"/>
            <a:ext cx="346841" cy="294289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157838" y="4035443"/>
            <a:ext cx="4357512" cy="693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i="1" dirty="0" smtClean="0">
                <a:solidFill>
                  <a:schemeClr val="tx1"/>
                </a:solidFill>
              </a:rPr>
              <a:t>Blocking Detection works well !</a:t>
            </a:r>
            <a:endParaRPr lang="ko-KR" altLang="en-US" sz="2400" b="1" i="1" dirty="0">
              <a:solidFill>
                <a:schemeClr val="tx1"/>
              </a:solidFill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15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93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latin typeface="Calibri" panose="020F0502020204030204" pitchFamily="34" charset="0"/>
              </a:rPr>
              <a:t>Evaluation: Classifying Interference</a:t>
            </a:r>
            <a:endParaRPr lang="en-US" altLang="ko-KR" sz="4000" b="1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529812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Differentiate interference that is occurring at a local level (e.g. firewall) from that a </a:t>
            </a:r>
            <a:r>
              <a:rPr lang="en-US" altLang="ko-KR" sz="24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national level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Consider distribution of blocked domains for each country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If the distribution is not monotonic, a country is marked </a:t>
            </a: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as conducting national-wide </a:t>
            </a: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interference </a:t>
            </a: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cxnSp>
        <p:nvCxnSpPr>
          <p:cNvPr id="9" name="직선 연결선 8"/>
          <p:cNvCxnSpPr/>
          <p:nvPr/>
        </p:nvCxnSpPr>
        <p:spPr>
          <a:xfrm>
            <a:off x="861848" y="4814107"/>
            <a:ext cx="742030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59118" y="3837859"/>
            <a:ext cx="222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Monotonic</a:t>
            </a:r>
            <a:endParaRPr lang="en-US" altLang="ko-KR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669471" y="5443627"/>
            <a:ext cx="222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Not Monotonic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442" y="3314476"/>
            <a:ext cx="2599458" cy="13897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4937" y="3782532"/>
            <a:ext cx="134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Country A</a:t>
            </a:r>
            <a:endParaRPr lang="ko-KR" altLang="en-US" b="1" dirty="0"/>
          </a:p>
        </p:txBody>
      </p:sp>
      <p:cxnSp>
        <p:nvCxnSpPr>
          <p:cNvPr id="18" name="직선 화살표 연결선 17"/>
          <p:cNvCxnSpPr>
            <a:endCxn id="19" idx="1"/>
          </p:cNvCxnSpPr>
          <p:nvPr/>
        </p:nvCxnSpPr>
        <p:spPr>
          <a:xfrm flipV="1">
            <a:off x="2711658" y="3741020"/>
            <a:ext cx="1250734" cy="3521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62392" y="3556354"/>
            <a:ext cx="2835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ex) Due to firewall</a:t>
            </a:r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420" y="4912104"/>
            <a:ext cx="2671770" cy="141135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73067" y="5342847"/>
            <a:ext cx="134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Country B</a:t>
            </a:r>
            <a:endParaRPr lang="ko-KR" altLang="en-US" b="1" dirty="0"/>
          </a:p>
        </p:txBody>
      </p:sp>
      <p:cxnSp>
        <p:nvCxnSpPr>
          <p:cNvPr id="22" name="직선 화살표 연결선 21"/>
          <p:cNvCxnSpPr/>
          <p:nvPr/>
        </p:nvCxnSpPr>
        <p:spPr>
          <a:xfrm flipV="1">
            <a:off x="3821084" y="5127447"/>
            <a:ext cx="971465" cy="7238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71529" y="4894177"/>
            <a:ext cx="3848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Some domains are blocked many times!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altLang="ko-KR" dirty="0" smtClean="0">
                <a:sym typeface="Wingdings" panose="05000000000000000000" pitchFamily="2" charset="2"/>
              </a:rPr>
              <a:t>Evidence of 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national-wide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censorship</a:t>
            </a: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16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en-US" altLang="ko-KR" dirty="0"/>
          </a:p>
        </p:txBody>
      </p:sp>
      <p:sp>
        <p:nvSpPr>
          <p:cNvPr id="4" name="TextBox 3"/>
          <p:cNvSpPr txBox="1"/>
          <p:nvPr/>
        </p:nvSpPr>
        <p:spPr>
          <a:xfrm>
            <a:off x="2732287" y="4426137"/>
            <a:ext cx="19425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# of Blocked Test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 rot="16200000">
            <a:off x="1505365" y="3701346"/>
            <a:ext cx="1405467" cy="531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# of Domains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 rot="16200000">
            <a:off x="1512776" y="5316217"/>
            <a:ext cx="1405467" cy="531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# of Domains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66921" y="6058811"/>
            <a:ext cx="19425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# of Blocked Test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06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latin typeface="Calibri" panose="020F0502020204030204" pitchFamily="34" charset="0"/>
              </a:rPr>
              <a:t>Evaluation: Detecting Interference</a:t>
            </a:r>
            <a:endParaRPr lang="en-US" altLang="ko-KR" sz="4000" b="1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508792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Test Citizen Lab Global List against echo servers around the world</a:t>
            </a:r>
          </a:p>
          <a:p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Censorship observed in 12 countries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With unique 220 domains (among 1109 domains)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Only consider countries who have at least 15 echo servers</a:t>
            </a:r>
          </a:p>
          <a:p>
            <a:pPr lvl="1">
              <a:buFontTx/>
              <a:buChar char="-"/>
            </a:pPr>
            <a:endParaRPr lang="en-US" altLang="ko-KR" sz="2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en-US" altLang="ko-KR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2553294" y="3321268"/>
            <a:ext cx="3898120" cy="3382978"/>
            <a:chOff x="2427169" y="3331778"/>
            <a:chExt cx="3898120" cy="338297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3223" y="3419803"/>
              <a:ext cx="2321533" cy="3259527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9851" y="3426416"/>
              <a:ext cx="1432777" cy="3288340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/>
          </p:nvSpPr>
          <p:spPr>
            <a:xfrm>
              <a:off x="2502712" y="3331778"/>
              <a:ext cx="3750942" cy="220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427169" y="3776037"/>
              <a:ext cx="3750942" cy="73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502712" y="6260836"/>
              <a:ext cx="3750942" cy="73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574347" y="6587526"/>
              <a:ext cx="3750942" cy="73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2563837" y="3802312"/>
              <a:ext cx="360376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2578354" y="6289933"/>
              <a:ext cx="360376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2578354" y="3476491"/>
              <a:ext cx="360376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563837" y="6616623"/>
              <a:ext cx="360376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직사각형 33"/>
          <p:cNvSpPr/>
          <p:nvPr/>
        </p:nvSpPr>
        <p:spPr>
          <a:xfrm>
            <a:off x="2649858" y="3409293"/>
            <a:ext cx="3664888" cy="429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74044" y="3461865"/>
            <a:ext cx="37810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Country     Blocked Domains    Category</a:t>
            </a:r>
            <a:endParaRPr lang="ko-KR" altLang="en-US" sz="1600" b="1" dirty="0"/>
          </a:p>
        </p:txBody>
      </p:sp>
      <p:cxnSp>
        <p:nvCxnSpPr>
          <p:cNvPr id="36" name="직선 연결선 35"/>
          <p:cNvCxnSpPr/>
          <p:nvPr/>
        </p:nvCxnSpPr>
        <p:spPr>
          <a:xfrm>
            <a:off x="2690465" y="3798606"/>
            <a:ext cx="362428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>
            <a:off x="2690465" y="3473904"/>
            <a:ext cx="360326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슬라이드 번호 개체 틀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17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0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latin typeface="Calibri" panose="020F0502020204030204" pitchFamily="34" charset="0"/>
              </a:rPr>
              <a:t>Evaluation: Detecting Interference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508792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Censorship observed in 12 countries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With unique 220 domains (among 1109 domains)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Only consider countries who have at least 15 echo servers</a:t>
            </a:r>
          </a:p>
          <a:p>
            <a:pPr lvl="1">
              <a:buFontTx/>
              <a:buChar char="-"/>
            </a:pPr>
            <a:endParaRPr lang="en-US" altLang="ko-KR" sz="2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en-US" altLang="ko-KR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1282264" y="2617077"/>
            <a:ext cx="4191691" cy="3531476"/>
            <a:chOff x="2427169" y="3331778"/>
            <a:chExt cx="3898120" cy="338297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3223" y="3419803"/>
              <a:ext cx="2321533" cy="3259527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9851" y="3426416"/>
              <a:ext cx="1432777" cy="3288340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/>
          </p:nvSpPr>
          <p:spPr>
            <a:xfrm>
              <a:off x="2502712" y="3331778"/>
              <a:ext cx="3750942" cy="220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427169" y="3776037"/>
              <a:ext cx="3750942" cy="73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502712" y="6260836"/>
              <a:ext cx="3750942" cy="73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574347" y="6587526"/>
              <a:ext cx="3750942" cy="73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2578354" y="6289933"/>
              <a:ext cx="360376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563837" y="6616623"/>
              <a:ext cx="360376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478179" y="2800498"/>
            <a:ext cx="317412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 smtClean="0"/>
              <a:t>NEWS: news outlets</a:t>
            </a:r>
          </a:p>
          <a:p>
            <a:r>
              <a:rPr lang="en-US" altLang="ko-KR" sz="1700" dirty="0"/>
              <a:t>ANON: tools used for </a:t>
            </a:r>
            <a:r>
              <a:rPr lang="en-US" altLang="ko-KR" sz="1700" dirty="0" smtClean="0"/>
              <a:t>anonymization</a:t>
            </a:r>
          </a:p>
          <a:p>
            <a:r>
              <a:rPr lang="en-US" altLang="ko-KR" sz="1700" dirty="0" smtClean="0"/>
              <a:t>PORN: pornography</a:t>
            </a:r>
          </a:p>
          <a:p>
            <a:r>
              <a:rPr lang="en-US" altLang="ko-KR" sz="1700" dirty="0" smtClean="0"/>
              <a:t>LGBT</a:t>
            </a:r>
            <a:r>
              <a:rPr lang="en-US" altLang="ko-KR" sz="1700" dirty="0"/>
              <a:t>: gay-lesbian-bisexual-transgender queer </a:t>
            </a:r>
            <a:r>
              <a:rPr lang="en-US" altLang="ko-KR" sz="1700" dirty="0" smtClean="0"/>
              <a:t>issues</a:t>
            </a:r>
          </a:p>
          <a:p>
            <a:r>
              <a:rPr lang="en-US" altLang="ko-KR" sz="1700" dirty="0" smtClean="0"/>
              <a:t>MMED: </a:t>
            </a:r>
            <a:r>
              <a:rPr lang="en-US" altLang="ko-KR" sz="1700" dirty="0"/>
              <a:t>v</a:t>
            </a:r>
            <a:r>
              <a:rPr lang="en-US" altLang="ko-KR" sz="1700" dirty="0" smtClean="0"/>
              <a:t>ideo, photo sharing platform</a:t>
            </a:r>
          </a:p>
          <a:p>
            <a:r>
              <a:rPr lang="en-US" altLang="ko-KR" sz="1700" dirty="0" smtClean="0"/>
              <a:t>FILE: tools used to share files</a:t>
            </a:r>
          </a:p>
          <a:p>
            <a:r>
              <a:rPr lang="en-US" altLang="ko-KR" sz="1700" dirty="0" smtClean="0"/>
              <a:t>GMB: online gambling site</a:t>
            </a:r>
          </a:p>
          <a:p>
            <a:r>
              <a:rPr lang="en-US" altLang="ko-KR" sz="1700" dirty="0" smtClean="0"/>
              <a:t>COMT: communication tools</a:t>
            </a:r>
            <a:endParaRPr lang="ko-KR" altLang="en-US" sz="1700" dirty="0"/>
          </a:p>
        </p:txBody>
      </p:sp>
      <p:sp>
        <p:nvSpPr>
          <p:cNvPr id="26" name="직사각형 25"/>
          <p:cNvSpPr/>
          <p:nvPr/>
        </p:nvSpPr>
        <p:spPr>
          <a:xfrm>
            <a:off x="1523314" y="3176946"/>
            <a:ext cx="683858" cy="47783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1543004" y="3836248"/>
            <a:ext cx="683858" cy="238917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1556351" y="4276724"/>
            <a:ext cx="1165828" cy="254711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1566861" y="4705090"/>
            <a:ext cx="763819" cy="71443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499132" y="2848306"/>
            <a:ext cx="1925058" cy="26032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533824" y="2777949"/>
            <a:ext cx="37810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Country     Blocked Domains    Category</a:t>
            </a:r>
            <a:endParaRPr lang="ko-KR" altLang="en-US" sz="1600" b="1" dirty="0"/>
          </a:p>
        </p:txBody>
      </p:sp>
      <p:cxnSp>
        <p:nvCxnSpPr>
          <p:cNvPr id="31" name="직선 연결선 30"/>
          <p:cNvCxnSpPr/>
          <p:nvPr/>
        </p:nvCxnSpPr>
        <p:spPr>
          <a:xfrm>
            <a:off x="1450245" y="3114690"/>
            <a:ext cx="38751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1450245" y="2789988"/>
            <a:ext cx="38751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18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8288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latin typeface="Calibri" panose="020F0502020204030204" pitchFamily="34" charset="0"/>
              </a:rPr>
              <a:t>Evaluation: Detecting Interference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508792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Censorship observed in 12 countries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With unique 220 domains (among 1109 domains)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Only consider countries who have at least 15 echo servers</a:t>
            </a:r>
          </a:p>
          <a:p>
            <a:pPr lvl="1">
              <a:buFontTx/>
              <a:buChar char="-"/>
            </a:pPr>
            <a:endParaRPr lang="en-US" altLang="ko-KR" sz="2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en-US" altLang="ko-KR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1282264" y="2617077"/>
            <a:ext cx="4191691" cy="3531476"/>
            <a:chOff x="2427169" y="3331778"/>
            <a:chExt cx="3898120" cy="338297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3223" y="3419803"/>
              <a:ext cx="2321533" cy="3259527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9851" y="3426416"/>
              <a:ext cx="1432777" cy="3288340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/>
          </p:nvSpPr>
          <p:spPr>
            <a:xfrm>
              <a:off x="2502712" y="3331778"/>
              <a:ext cx="3750942" cy="220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427169" y="3776037"/>
              <a:ext cx="3750942" cy="73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502712" y="6260836"/>
              <a:ext cx="3750942" cy="73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574347" y="6587526"/>
              <a:ext cx="3750942" cy="73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2578354" y="6289933"/>
              <a:ext cx="360376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563837" y="6616623"/>
              <a:ext cx="360376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직사각형 25"/>
          <p:cNvSpPr/>
          <p:nvPr/>
        </p:nvSpPr>
        <p:spPr>
          <a:xfrm>
            <a:off x="1523314" y="3176946"/>
            <a:ext cx="683858" cy="47783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1543004" y="3836248"/>
            <a:ext cx="683858" cy="238917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1556351" y="4276724"/>
            <a:ext cx="1165828" cy="254711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1566861" y="4939863"/>
            <a:ext cx="763819" cy="25755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516440" y="3125200"/>
            <a:ext cx="1945903" cy="51138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478179" y="2800498"/>
            <a:ext cx="317412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 smtClean="0"/>
              <a:t>NEWS: news outlets</a:t>
            </a:r>
          </a:p>
          <a:p>
            <a:r>
              <a:rPr lang="en-US" altLang="ko-KR" sz="1700" dirty="0"/>
              <a:t>ANON: tools used for </a:t>
            </a:r>
            <a:r>
              <a:rPr lang="en-US" altLang="ko-KR" sz="1700" dirty="0" smtClean="0"/>
              <a:t>anonymization</a:t>
            </a:r>
          </a:p>
          <a:p>
            <a:r>
              <a:rPr lang="en-US" altLang="ko-KR" sz="1700" dirty="0" smtClean="0"/>
              <a:t>PORN: pornography</a:t>
            </a:r>
          </a:p>
          <a:p>
            <a:r>
              <a:rPr lang="en-US" altLang="ko-KR" sz="1700" dirty="0" smtClean="0"/>
              <a:t>LGBT</a:t>
            </a:r>
            <a:r>
              <a:rPr lang="en-US" altLang="ko-KR" sz="1700" dirty="0"/>
              <a:t>: gay-lesbian-bisexual-transgender queer </a:t>
            </a:r>
            <a:r>
              <a:rPr lang="en-US" altLang="ko-KR" sz="1700" dirty="0" smtClean="0"/>
              <a:t>issues</a:t>
            </a:r>
          </a:p>
          <a:p>
            <a:r>
              <a:rPr lang="en-US" altLang="ko-KR" sz="1700" dirty="0" smtClean="0"/>
              <a:t>MMED: </a:t>
            </a:r>
            <a:r>
              <a:rPr lang="en-US" altLang="ko-KR" sz="1700" dirty="0"/>
              <a:t>v</a:t>
            </a:r>
            <a:r>
              <a:rPr lang="en-US" altLang="ko-KR" sz="1700" dirty="0" smtClean="0"/>
              <a:t>ideo, photo sharing platform</a:t>
            </a:r>
          </a:p>
          <a:p>
            <a:r>
              <a:rPr lang="en-US" altLang="ko-KR" sz="1700" dirty="0" smtClean="0"/>
              <a:t>FILE: tools used to share files</a:t>
            </a:r>
          </a:p>
          <a:p>
            <a:r>
              <a:rPr lang="en-US" altLang="ko-KR" sz="1700" dirty="0" smtClean="0"/>
              <a:t>GMB: online gambling site</a:t>
            </a:r>
          </a:p>
          <a:p>
            <a:r>
              <a:rPr lang="en-US" altLang="ko-KR" sz="1700" dirty="0" smtClean="0"/>
              <a:t>COMT: communication tools</a:t>
            </a:r>
            <a:endParaRPr lang="ko-KR" altLang="en-US" sz="1700" dirty="0"/>
          </a:p>
        </p:txBody>
      </p:sp>
      <p:sp>
        <p:nvSpPr>
          <p:cNvPr id="23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33824" y="2777949"/>
            <a:ext cx="37810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Country     Blocked Domains    Category</a:t>
            </a:r>
            <a:endParaRPr lang="ko-KR" altLang="en-US" sz="1600" b="1" dirty="0"/>
          </a:p>
        </p:txBody>
      </p:sp>
      <p:cxnSp>
        <p:nvCxnSpPr>
          <p:cNvPr id="31" name="직선 연결선 30"/>
          <p:cNvCxnSpPr/>
          <p:nvPr/>
        </p:nvCxnSpPr>
        <p:spPr>
          <a:xfrm>
            <a:off x="1450245" y="3114690"/>
            <a:ext cx="38751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1450245" y="2789988"/>
            <a:ext cx="38751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19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443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>
                <a:latin typeface="Calibri" panose="020F0502020204030204" pitchFamily="34" charset="0"/>
              </a:rPr>
              <a:t>Outline</a:t>
            </a:r>
            <a:endParaRPr lang="ko-KR" altLang="en-US" sz="4000" b="1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669597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Introduction</a:t>
            </a:r>
          </a:p>
          <a:p>
            <a:r>
              <a:rPr lang="en-US" altLang="ko-KR" dirty="0" smtClean="0">
                <a:latin typeface="Calibri" panose="020F0502020204030204" pitchFamily="34" charset="0"/>
              </a:rPr>
              <a:t>System Design</a:t>
            </a:r>
          </a:p>
          <a:p>
            <a:pPr lvl="1">
              <a:buFontTx/>
              <a:buChar char="-"/>
            </a:pPr>
            <a:r>
              <a:rPr lang="en-US" altLang="ko-KR" dirty="0" smtClean="0">
                <a:latin typeface="Calibri" panose="020F0502020204030204" pitchFamily="34" charset="0"/>
              </a:rPr>
              <a:t>Echo Protocol</a:t>
            </a:r>
            <a:endParaRPr lang="en-US" altLang="ko-KR" dirty="0">
              <a:latin typeface="Calibri" panose="020F0502020204030204" pitchFamily="34" charset="0"/>
            </a:endParaRPr>
          </a:p>
          <a:p>
            <a:r>
              <a:rPr lang="en-US" altLang="ko-KR" dirty="0" smtClean="0">
                <a:latin typeface="Calibri" panose="020F0502020204030204" pitchFamily="34" charset="0"/>
              </a:rPr>
              <a:t>Experiment</a:t>
            </a:r>
          </a:p>
          <a:p>
            <a:pPr lvl="1">
              <a:buFontTx/>
              <a:buChar char="-"/>
            </a:pPr>
            <a:r>
              <a:rPr lang="en-US" altLang="ko-KR" dirty="0" smtClean="0">
                <a:latin typeface="Calibri" panose="020F0502020204030204" pitchFamily="34" charset="0"/>
              </a:rPr>
              <a:t>Setup &amp; Data</a:t>
            </a:r>
          </a:p>
          <a:p>
            <a:r>
              <a:rPr lang="en-US" altLang="ko-KR" dirty="0" smtClean="0">
                <a:latin typeface="Calibri" panose="020F0502020204030204" pitchFamily="34" charset="0"/>
              </a:rPr>
              <a:t>Evaluation</a:t>
            </a:r>
          </a:p>
          <a:p>
            <a:r>
              <a:rPr lang="en-US" altLang="ko-KR" dirty="0" smtClean="0">
                <a:latin typeface="Calibri" panose="020F0502020204030204" pitchFamily="34" charset="0"/>
              </a:rPr>
              <a:t>Calculation</a:t>
            </a:r>
            <a:endParaRPr lang="en-US" altLang="ko-KR" dirty="0">
              <a:latin typeface="Calibri" panose="020F0502020204030204" pitchFamily="34" charset="0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2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626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latin typeface="Calibri" panose="020F0502020204030204" pitchFamily="34" charset="0"/>
              </a:rPr>
              <a:t>Evaluation: Detecting Interference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508792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Censorship observed in 12 countries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With unique 220 domains (among 1109 domains)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Only consider countries who have at least 15 echo servers</a:t>
            </a:r>
          </a:p>
          <a:p>
            <a:pPr lvl="1">
              <a:buFontTx/>
              <a:buChar char="-"/>
            </a:pPr>
            <a:endParaRPr lang="en-US" altLang="ko-KR" sz="2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en-US" altLang="ko-KR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1282264" y="2617077"/>
            <a:ext cx="4191691" cy="3531476"/>
            <a:chOff x="2427169" y="3331778"/>
            <a:chExt cx="3898120" cy="338297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3223" y="3419803"/>
              <a:ext cx="2321533" cy="3259527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9851" y="3426416"/>
              <a:ext cx="1432777" cy="3288340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/>
          </p:nvSpPr>
          <p:spPr>
            <a:xfrm>
              <a:off x="2502712" y="3331778"/>
              <a:ext cx="3750942" cy="220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427169" y="3776037"/>
              <a:ext cx="3750942" cy="73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502712" y="6260836"/>
              <a:ext cx="3750942" cy="73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574347" y="6587526"/>
              <a:ext cx="3750942" cy="73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2578354" y="6289933"/>
              <a:ext cx="360376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563837" y="6616623"/>
              <a:ext cx="360376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직사각형 26"/>
          <p:cNvSpPr/>
          <p:nvPr/>
        </p:nvSpPr>
        <p:spPr>
          <a:xfrm>
            <a:off x="1543004" y="3615531"/>
            <a:ext cx="683858" cy="238917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1545841" y="4507952"/>
            <a:ext cx="1165828" cy="46994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505931" y="3627371"/>
            <a:ext cx="1925058" cy="26032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478179" y="2800498"/>
            <a:ext cx="317412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 smtClean="0"/>
              <a:t>NEWS: news outlets</a:t>
            </a:r>
          </a:p>
          <a:p>
            <a:r>
              <a:rPr lang="en-US" altLang="ko-KR" sz="1700" dirty="0"/>
              <a:t>ANON: tools used for </a:t>
            </a:r>
            <a:r>
              <a:rPr lang="en-US" altLang="ko-KR" sz="1700" dirty="0" smtClean="0"/>
              <a:t>anonymization</a:t>
            </a:r>
          </a:p>
          <a:p>
            <a:r>
              <a:rPr lang="en-US" altLang="ko-KR" sz="1700" dirty="0" smtClean="0"/>
              <a:t>PORN: pornography</a:t>
            </a:r>
          </a:p>
          <a:p>
            <a:r>
              <a:rPr lang="en-US" altLang="ko-KR" sz="1700" dirty="0" smtClean="0"/>
              <a:t>LGBT</a:t>
            </a:r>
            <a:r>
              <a:rPr lang="en-US" altLang="ko-KR" sz="1700" dirty="0"/>
              <a:t>: gay-lesbian-bisexual-transgender queer </a:t>
            </a:r>
            <a:r>
              <a:rPr lang="en-US" altLang="ko-KR" sz="1700" dirty="0" smtClean="0"/>
              <a:t>issues</a:t>
            </a:r>
          </a:p>
          <a:p>
            <a:r>
              <a:rPr lang="en-US" altLang="ko-KR" sz="1700" dirty="0" smtClean="0"/>
              <a:t>MMED: </a:t>
            </a:r>
            <a:r>
              <a:rPr lang="en-US" altLang="ko-KR" sz="1700" dirty="0"/>
              <a:t>v</a:t>
            </a:r>
            <a:r>
              <a:rPr lang="en-US" altLang="ko-KR" sz="1700" dirty="0" smtClean="0"/>
              <a:t>ideo, photo sharing platform</a:t>
            </a:r>
          </a:p>
          <a:p>
            <a:r>
              <a:rPr lang="en-US" altLang="ko-KR" sz="1700" dirty="0" smtClean="0"/>
              <a:t>FILE: tools used to share files</a:t>
            </a:r>
          </a:p>
          <a:p>
            <a:r>
              <a:rPr lang="en-US" altLang="ko-KR" sz="1700" dirty="0" smtClean="0"/>
              <a:t>GMB: online gambling site</a:t>
            </a:r>
          </a:p>
          <a:p>
            <a:r>
              <a:rPr lang="en-US" altLang="ko-KR" sz="1700" dirty="0" smtClean="0"/>
              <a:t>COMT: communication tools</a:t>
            </a:r>
            <a:endParaRPr lang="ko-KR" altLang="en-US" sz="1700" dirty="0"/>
          </a:p>
        </p:txBody>
      </p:sp>
      <p:sp>
        <p:nvSpPr>
          <p:cNvPr id="23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23314" y="2777949"/>
            <a:ext cx="37810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Country     Blocked Domains    Category</a:t>
            </a:r>
            <a:endParaRPr lang="ko-KR" altLang="en-US" sz="1600" b="1" dirty="0"/>
          </a:p>
        </p:txBody>
      </p:sp>
      <p:cxnSp>
        <p:nvCxnSpPr>
          <p:cNvPr id="35" name="직선 연결선 34"/>
          <p:cNvCxnSpPr/>
          <p:nvPr/>
        </p:nvCxnSpPr>
        <p:spPr>
          <a:xfrm>
            <a:off x="1450245" y="3114690"/>
            <a:ext cx="38751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1450245" y="2789988"/>
            <a:ext cx="38751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20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354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latin typeface="Calibri" panose="020F0502020204030204" pitchFamily="34" charset="0"/>
              </a:rPr>
              <a:t>Evaluation: Directionality</a:t>
            </a:r>
            <a:endParaRPr lang="en-US" altLang="ko-KR" sz="4000" b="1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Does the direction of a request matters?</a:t>
            </a:r>
            <a:r>
              <a:rPr lang="en-US" altLang="ko-KR" sz="16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Inbound</a:t>
            </a: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or 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Outbound</a:t>
            </a: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Use Discard Protocol: similar to Echo protocol but the server only send an ACK (not echoing)</a:t>
            </a:r>
          </a:p>
          <a:p>
            <a:pPr lvl="1">
              <a:buFontTx/>
              <a:buChar char="-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2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2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2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Test the subset of echo servers that are also serving Discard protocol 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Only blocking outbound data: 6 countries (among 10 countries)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724604"/>
              </p:ext>
            </p:extLst>
          </p:nvPr>
        </p:nvGraphicFramePr>
        <p:xfrm>
          <a:off x="763629" y="2819726"/>
          <a:ext cx="393778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605">
                  <a:extLst>
                    <a:ext uri="{9D8B030D-6E8A-4147-A177-3AD203B41FA5}">
                      <a16:colId xmlns:a16="http://schemas.microsoft.com/office/drawing/2014/main" val="1723056764"/>
                    </a:ext>
                  </a:extLst>
                </a:gridCol>
                <a:gridCol w="1206116">
                  <a:extLst>
                    <a:ext uri="{9D8B030D-6E8A-4147-A177-3AD203B41FA5}">
                      <a16:colId xmlns:a16="http://schemas.microsoft.com/office/drawing/2014/main" val="3418995315"/>
                    </a:ext>
                  </a:extLst>
                </a:gridCol>
                <a:gridCol w="1514061">
                  <a:extLst>
                    <a:ext uri="{9D8B030D-6E8A-4147-A177-3AD203B41FA5}">
                      <a16:colId xmlns:a16="http://schemas.microsoft.com/office/drawing/2014/main" val="2043740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Echo Protocol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Discar</a:t>
                      </a:r>
                      <a:r>
                        <a:rPr lang="en-US" altLang="ko-KR" baseline="0" dirty="0" smtClean="0"/>
                        <a:t>d Protocol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Directionality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666319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Blocked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Blocked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Inbound +</a:t>
                      </a:r>
                    </a:p>
                    <a:p>
                      <a:pPr latinLnBrk="1"/>
                      <a:r>
                        <a:rPr lang="en-US" altLang="ko-KR" baseline="0" dirty="0" smtClean="0"/>
                        <a:t>(Outbound cannot know)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4193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Not blocked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Only Outbound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03804"/>
                  </a:ext>
                </a:extLst>
              </a:tr>
            </a:tbl>
          </a:graphicData>
        </a:graphic>
      </p:graphicFrame>
      <p:grpSp>
        <p:nvGrpSpPr>
          <p:cNvPr id="16" name="그룹 15"/>
          <p:cNvGrpSpPr/>
          <p:nvPr/>
        </p:nvGrpSpPr>
        <p:grpSpPr>
          <a:xfrm>
            <a:off x="4845591" y="2359514"/>
            <a:ext cx="4000842" cy="2838260"/>
            <a:chOff x="4845591" y="2464614"/>
            <a:chExt cx="4000842" cy="2838260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5591" y="2464614"/>
              <a:ext cx="3447072" cy="2838260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5022293" y="3400389"/>
              <a:ext cx="3289739" cy="257211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5022292" y="3862844"/>
              <a:ext cx="3289739" cy="940384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5022291" y="5035306"/>
              <a:ext cx="3289739" cy="257211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29353" y="2516232"/>
              <a:ext cx="3917080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700" b="1" dirty="0" smtClean="0"/>
                <a:t>  Country                   Echo       Discard</a:t>
              </a:r>
              <a:endParaRPr lang="ko-KR" altLang="en-US" sz="1700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612524" y="5103184"/>
            <a:ext cx="296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&lt; # of blocked domains &gt;</a:t>
            </a:r>
            <a:endParaRPr lang="ko-KR" altLang="en-US" dirty="0"/>
          </a:p>
        </p:txBody>
      </p:sp>
      <p:sp>
        <p:nvSpPr>
          <p:cNvPr id="18" name="바닥글 개체 틀 17"/>
          <p:cNvSpPr>
            <a:spLocks noGrp="1"/>
          </p:cNvSpPr>
          <p:nvPr>
            <p:ph type="ftr" sz="quarter" idx="11"/>
          </p:nvPr>
        </p:nvSpPr>
        <p:spPr>
          <a:xfrm>
            <a:off x="3028950" y="6420149"/>
            <a:ext cx="3086100" cy="365125"/>
          </a:xfrm>
        </p:spPr>
        <p:txBody>
          <a:bodyPr/>
          <a:lstStyle/>
          <a:p>
            <a:r>
              <a:rPr lang="en-US" altLang="ko-KR" dirty="0" smtClean="0"/>
              <a:t>Network Convergence &amp; Security Lab.</a:t>
            </a:r>
            <a:endParaRPr lang="ko-KR" altLang="en-US" dirty="0"/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21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598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latin typeface="Calibri" panose="020F0502020204030204" pitchFamily="34" charset="0"/>
              </a:rPr>
              <a:t>Evaluation: Alexa Top 100,000</a:t>
            </a:r>
            <a:endParaRPr lang="en-US" altLang="ko-KR" sz="4000" b="1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endParaRPr lang="en-US" altLang="ko-KR" sz="12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Test across 40 countries for the Alex 100,000 top domains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Only consider countries who have at least 100 echo server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Provide insight into what is being blocked in each country without introducing the biases of a manually curated </a:t>
            </a: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list</a:t>
            </a:r>
          </a:p>
          <a:p>
            <a:pPr lvl="1">
              <a:buFontTx/>
              <a:buChar char="-"/>
            </a:pPr>
            <a:endParaRPr lang="en-US" altLang="ko-KR" sz="2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Observe </a:t>
            </a:r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censorship in 7 countries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Most of blocked domains are from pornography category</a:t>
            </a:r>
          </a:p>
          <a:p>
            <a:pPr marL="0" indent="0">
              <a:buNone/>
            </a:pPr>
            <a:endParaRPr lang="en-US" altLang="ko-KR" sz="24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22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520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latin typeface="Calibri" panose="020F0502020204030204" pitchFamily="34" charset="0"/>
              </a:rPr>
              <a:t>Evaluation: Alexa Top 100,000</a:t>
            </a:r>
            <a:endParaRPr lang="en-US" altLang="ko-KR" sz="4000" b="1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endParaRPr lang="en-US" altLang="ko-KR" sz="24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Test across 40 countries for the Alex 100,000 top domains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Only consider countries who have at least 100 echo server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Provide insight into what is being blocked in each country without introducing the biases of a manually curated list</a:t>
            </a:r>
          </a:p>
          <a:p>
            <a:pPr marL="0" indent="0">
              <a:buNone/>
            </a:pPr>
            <a:endParaRPr lang="en-US" altLang="ko-KR" sz="24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ko-KR" sz="4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How each country's blocking changes with the popularity of a site?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Some countries block popular domains with greater frequency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Why? Maybe domains are blocked when they are detected to be visited with high frequency (reactive blocking)</a:t>
            </a:r>
          </a:p>
          <a:p>
            <a:pPr lvl="1">
              <a:buFontTx/>
              <a:buChar char="-"/>
            </a:pPr>
            <a:endParaRPr lang="en-US" altLang="ko-KR" sz="2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28650" y="1986455"/>
            <a:ext cx="7958619" cy="1608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726" y="1421892"/>
            <a:ext cx="5603492" cy="3140971"/>
          </a:xfrm>
          <a:prstGeom prst="rect">
            <a:avLst/>
          </a:prstGeom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23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4632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latin typeface="Calibri" panose="020F0502020204030204" pitchFamily="34" charset="0"/>
              </a:rPr>
              <a:t>Additional Test: HTTP vs. HTTPS</a:t>
            </a:r>
            <a:endParaRPr lang="en-US" altLang="ko-KR" sz="4000" b="1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</a:rPr>
              <a:t>Send request as valid TLS </a:t>
            </a:r>
            <a:r>
              <a:rPr lang="en-US" altLang="ko-KR" sz="2400" i="1" dirty="0" err="1" smtClean="0">
                <a:latin typeface="Calibri" panose="020F0502020204030204" pitchFamily="34" charset="0"/>
              </a:rPr>
              <a:t>ClientHello</a:t>
            </a:r>
            <a:r>
              <a:rPr lang="en-US" altLang="ko-KR" sz="2400" dirty="0" smtClean="0">
                <a:latin typeface="Calibri" panose="020F0502020204030204" pitchFamily="34" charset="0"/>
              </a:rPr>
              <a:t> messages with Server Name Indication (SNI) Extension</a:t>
            </a: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SNI? a client indicates which hostname it is attempting to connect to in a </a:t>
            </a:r>
            <a:r>
              <a:rPr lang="en-US" altLang="ko-KR" sz="2000" i="1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ClientHello</a:t>
            </a: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message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SNI places the domain name in clear-test  Used for censorship..</a:t>
            </a:r>
          </a:p>
          <a:p>
            <a:pPr lvl="1">
              <a:buFontTx/>
              <a:buChar char="-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2545472" y="6179072"/>
            <a:ext cx="3086100" cy="365125"/>
          </a:xfrm>
        </p:spPr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2186153" y="3417264"/>
            <a:ext cx="3541986" cy="3040546"/>
            <a:chOff x="2228194" y="3510456"/>
            <a:chExt cx="3541986" cy="3040546"/>
          </a:xfrm>
        </p:grpSpPr>
        <p:grpSp>
          <p:nvGrpSpPr>
            <p:cNvPr id="8" name="그룹 7"/>
            <p:cNvGrpSpPr/>
            <p:nvPr/>
          </p:nvGrpSpPr>
          <p:grpSpPr>
            <a:xfrm>
              <a:off x="2298646" y="3862844"/>
              <a:ext cx="3334901" cy="2688158"/>
              <a:chOff x="1604962" y="3413126"/>
              <a:chExt cx="3589145" cy="2943225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4962" y="3432176"/>
                <a:ext cx="2847975" cy="2924175"/>
              </a:xfrm>
              <a:prstGeom prst="rect">
                <a:avLst/>
              </a:prstGeom>
            </p:spPr>
          </p:pic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2580" y="3413126"/>
                <a:ext cx="771527" cy="2943225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2228194" y="3510456"/>
              <a:ext cx="3541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  Country                  HTTP    HTTPS</a:t>
              </a:r>
              <a:endParaRPr lang="ko-KR" altLang="en-US" b="1" dirty="0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267116" y="3841824"/>
              <a:ext cx="326132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직사각형 12"/>
          <p:cNvSpPr/>
          <p:nvPr/>
        </p:nvSpPr>
        <p:spPr>
          <a:xfrm>
            <a:off x="2249214" y="4026863"/>
            <a:ext cx="3300248" cy="72521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249214" y="5681534"/>
            <a:ext cx="3300248" cy="72521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835212" y="4532348"/>
            <a:ext cx="2680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※ South Korea also uses SNI filtering to block illegal/harmful websites since Feb 2019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88675" y="6370838"/>
            <a:ext cx="296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&lt; # of blocked domains &gt;</a:t>
            </a:r>
            <a:endParaRPr lang="ko-KR" altLang="en-US" dirty="0"/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24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868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>
                <a:latin typeface="Calibri" panose="020F0502020204030204" pitchFamily="34" charset="0"/>
              </a:rPr>
              <a:t>Conclusion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761042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Introduce Quack, a new system for remotely detecting application-layer interference at global scale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Exploit Echo servers which are already deployed</a:t>
            </a:r>
            <a:endParaRPr lang="en-US" altLang="ko-KR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1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Show that Quack can effectively detect application-layer blocking</a:t>
            </a:r>
            <a:endParaRPr lang="en-US" altLang="ko-KR" sz="2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Test using Citizen</a:t>
            </a:r>
            <a:r>
              <a:rPr lang="ko-KR" alt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Lab Block List and Alexa 100,000 domains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Detect censorship in 12 countries</a:t>
            </a:r>
          </a:p>
          <a:p>
            <a:pPr lvl="1">
              <a:buFontTx/>
              <a:buChar char="-"/>
            </a:pPr>
            <a:endParaRPr lang="en-US" altLang="ko-KR" sz="1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Analyze the results to provide insight into application-layer blocking ecosystem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Most consistently blocked services are related to news, circumvention tools or pornography</a:t>
            </a:r>
            <a:endParaRPr lang="en-US" altLang="ko-KR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25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458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>
                <a:latin typeface="Calibri" panose="020F0502020204030204" pitchFamily="34" charset="0"/>
              </a:rPr>
              <a:t>Q &amp; A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>
              <a:latin typeface="Calibri" panose="020F0502020204030204" pitchFamily="34" charset="0"/>
            </a:endParaRPr>
          </a:p>
          <a:p>
            <a:endParaRPr lang="en-US" altLang="ko-KR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ko-KR" sz="5400" dirty="0">
                <a:latin typeface="Calibri" panose="020F0502020204030204" pitchFamily="34" charset="0"/>
              </a:rPr>
              <a:t>Thank you.</a:t>
            </a:r>
          </a:p>
          <a:p>
            <a:endParaRPr lang="en-US" altLang="ko-KR" dirty="0">
              <a:latin typeface="Calibri" panose="020F0502020204030204" pitchFamily="34" charset="0"/>
            </a:endParaRPr>
          </a:p>
          <a:p>
            <a:endParaRPr lang="en-US" altLang="ko-KR" dirty="0">
              <a:latin typeface="Calibri" panose="020F0502020204030204" pitchFamily="34" charset="0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5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latin typeface="Calibri" panose="020F0502020204030204" pitchFamily="34" charset="0"/>
              </a:rPr>
              <a:t>Introduction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</a:rPr>
              <a:t>Global censorship measurement is a challenging problem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The most common way for censorship measuring uses in-country volunteers to host network probes</a:t>
            </a:r>
          </a:p>
          <a:p>
            <a:pPr lvl="1">
              <a:buFontTx/>
              <a:buChar char="-"/>
            </a:pPr>
            <a:endParaRPr lang="en-US" altLang="ko-KR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But this kinds of research have some problems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Hard to scale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Volunteers have substantial risks about cooperating</a:t>
            </a:r>
          </a:p>
          <a:p>
            <a:pPr lvl="1">
              <a:buFontTx/>
              <a:buChar char="-"/>
            </a:pP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To address these problems recent works focus on </a:t>
            </a:r>
            <a:r>
              <a:rPr lang="en-US" altLang="ko-KR" sz="24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remote</a:t>
            </a:r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measurement of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DNS poisoning: manipulate DNS response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TCP/IP connectivity</a:t>
            </a:r>
            <a:r>
              <a:rPr lang="ko-KR" alt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disruptions: intentional packet drops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Application-layer censorship</a:t>
            </a: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3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en-US" altLang="ko-KR" dirty="0"/>
          </a:p>
        </p:txBody>
      </p:sp>
      <p:sp>
        <p:nvSpPr>
          <p:cNvPr id="5" name="직사각형 4"/>
          <p:cNvSpPr/>
          <p:nvPr/>
        </p:nvSpPr>
        <p:spPr>
          <a:xfrm>
            <a:off x="1418896" y="5854261"/>
            <a:ext cx="3142593" cy="331105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0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1109937" y="2858829"/>
            <a:ext cx="7062513" cy="3381951"/>
            <a:chOff x="1109937" y="2858829"/>
            <a:chExt cx="7062513" cy="3381951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9937" y="2858829"/>
              <a:ext cx="7062513" cy="3381951"/>
            </a:xfrm>
            <a:prstGeom prst="rect">
              <a:avLst/>
            </a:prstGeom>
          </p:spPr>
        </p:pic>
        <p:sp>
          <p:nvSpPr>
            <p:cNvPr id="17" name="직사각형 16"/>
            <p:cNvSpPr/>
            <p:nvPr/>
          </p:nvSpPr>
          <p:spPr>
            <a:xfrm>
              <a:off x="3474720" y="3268980"/>
              <a:ext cx="2068830" cy="434340"/>
            </a:xfrm>
            <a:prstGeom prst="rect">
              <a:avLst/>
            </a:prstGeom>
            <a:solidFill>
              <a:srgbClr val="ED8B8B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Adversary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3400" b="1" dirty="0" smtClean="0">
                <a:latin typeface="Calibri" panose="020F0502020204030204" pitchFamily="34" charset="0"/>
              </a:rPr>
              <a:t>Background: Application-Layer Censorship</a:t>
            </a:r>
            <a:endParaRPr lang="en-US" altLang="ko-KR" sz="3400" b="1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</a:rPr>
              <a:t>With the increasing popularity of CDN, application-layer censorship has become important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DNS or IP based censorship cannot look into the content of requests</a:t>
            </a: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867" y="2835014"/>
            <a:ext cx="7036415" cy="3381951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3474720" y="3268536"/>
            <a:ext cx="2068830" cy="434340"/>
          </a:xfrm>
          <a:prstGeom prst="rect">
            <a:avLst/>
          </a:prstGeom>
          <a:solidFill>
            <a:srgbClr val="ED8B8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Adversary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339" y="2869430"/>
            <a:ext cx="7014681" cy="3335995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3474720" y="3279856"/>
            <a:ext cx="2068830" cy="434340"/>
          </a:xfrm>
          <a:prstGeom prst="rect">
            <a:avLst/>
          </a:prstGeom>
          <a:solidFill>
            <a:srgbClr val="ED8B8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Adversary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1145282" y="2877630"/>
            <a:ext cx="7014681" cy="3335995"/>
            <a:chOff x="1192059" y="2850055"/>
            <a:chExt cx="7014681" cy="3335995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2059" y="2850055"/>
              <a:ext cx="7014681" cy="3335995"/>
            </a:xfrm>
            <a:prstGeom prst="rect">
              <a:avLst/>
            </a:prstGeom>
          </p:spPr>
        </p:pic>
        <p:sp>
          <p:nvSpPr>
            <p:cNvPr id="15" name="곱셈 기호 14"/>
            <p:cNvSpPr/>
            <p:nvPr/>
          </p:nvSpPr>
          <p:spPr>
            <a:xfrm>
              <a:off x="6206490" y="5143500"/>
              <a:ext cx="1097280" cy="594360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3474720" y="3279856"/>
            <a:ext cx="2068830" cy="434340"/>
          </a:xfrm>
          <a:prstGeom prst="rect">
            <a:avLst/>
          </a:prstGeom>
          <a:solidFill>
            <a:srgbClr val="ED8B8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Adversary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" y="4610587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※ </a:t>
            </a:r>
            <a:r>
              <a:rPr lang="en-US" altLang="ko-KR" dirty="0" smtClean="0">
                <a:solidFill>
                  <a:srgbClr val="C00000"/>
                </a:solidFill>
              </a:rPr>
              <a:t>RST</a:t>
            </a:r>
            <a:r>
              <a:rPr lang="en-US" altLang="ko-KR" dirty="0" smtClean="0"/>
              <a:t>: Field in TCP header, immediately kill TCP connection</a:t>
            </a:r>
            <a:endParaRPr lang="ko-KR" alt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4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1471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latin typeface="Calibri" panose="020F0502020204030204" pitchFamily="34" charset="0"/>
              </a:rPr>
              <a:t>System Design: Quack</a:t>
            </a:r>
            <a:endParaRPr lang="en-US" altLang="ko-KR" sz="4000" b="1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endParaRPr lang="en-US" altLang="ko-KR" sz="1000" dirty="0" smtClean="0">
              <a:latin typeface="Calibri" panose="020F0502020204030204" pitchFamily="34" charset="0"/>
            </a:endParaRPr>
          </a:p>
          <a:p>
            <a:r>
              <a:rPr lang="en-US" altLang="ko-KR" sz="2400" dirty="0" smtClean="0">
                <a:latin typeface="Calibri" panose="020F0502020204030204" pitchFamily="34" charset="0"/>
              </a:rPr>
              <a:t>Quack: The first remote censorship measurement</a:t>
            </a:r>
            <a:r>
              <a:rPr lang="ko-KR" altLang="en-US" sz="2400" dirty="0" smtClean="0">
                <a:latin typeface="Calibri" panose="020F0502020204030204" pitchFamily="34" charset="0"/>
              </a:rPr>
              <a:t> </a:t>
            </a:r>
            <a:r>
              <a:rPr lang="en-US" altLang="ko-KR" sz="2400" dirty="0" smtClean="0">
                <a:latin typeface="Calibri" panose="020F0502020204030204" pitchFamily="34" charset="0"/>
              </a:rPr>
              <a:t>technique that efficiently detects application-layer blocking</a:t>
            </a:r>
            <a:endParaRPr lang="en-US" altLang="ko-KR" sz="2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altLang="ko-KR" sz="18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altLang="ko-KR" sz="18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Goal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Detection: if keywords are blocked</a:t>
            </a: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Safety: minimize risk to end-users in censored countries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Robustness: distinguish unrelated network activity (e.g. packet loss)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Scalability: accurately measure the phenomenon of keyword blocking on a global scale</a:t>
            </a:r>
            <a:endParaRPr lang="en-US" altLang="ko-KR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5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9951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latin typeface="Calibri" panose="020F0502020204030204" pitchFamily="34" charset="0"/>
              </a:rPr>
              <a:t>System Design: Echo Protocol</a:t>
            </a:r>
            <a:endParaRPr lang="en-US" altLang="ko-KR" sz="4000" b="1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Quack relies on Echo protocol</a:t>
            </a:r>
          </a:p>
          <a:p>
            <a:endParaRPr lang="en-US" altLang="ko-KR" sz="24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Echo </a:t>
            </a:r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protocol (RFC 862)</a:t>
            </a:r>
            <a:endParaRPr lang="en-US" altLang="ko-KR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If a client sends </a:t>
            </a: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 data</a:t>
            </a: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, a server sends back the data </a:t>
            </a: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it receives</a:t>
            </a: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Public IPv4 </a:t>
            </a:r>
            <a:r>
              <a:rPr lang="en-US" altLang="ko-KR" sz="2000" dirty="0" err="1">
                <a:latin typeface="Calibri" panose="020F0502020204030204" pitchFamily="34" charset="0"/>
                <a:sym typeface="Wingdings" panose="05000000000000000000" pitchFamily="2" charset="2"/>
              </a:rPr>
              <a:t>addr</a:t>
            </a: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. space contains more than 50,000 echo servers across 196 </a:t>
            </a: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countries</a:t>
            </a:r>
          </a:p>
          <a:p>
            <a:pPr lvl="1">
              <a:buFontTx/>
              <a:buChar char="-"/>
            </a:pPr>
            <a:endParaRPr lang="en-US" altLang="ko-KR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>
                <a:latin typeface="Calibri" panose="020F0502020204030204" pitchFamily="34" charset="0"/>
                <a:sym typeface="Wingdings" panose="05000000000000000000" pitchFamily="2" charset="2"/>
              </a:rPr>
              <a:t>Why use Echo?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Send arbitrary binary data  Can test any application-layer protocol (ex. HTTP)</a:t>
            </a:r>
          </a:p>
          <a:p>
            <a:pPr lvl="1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sym typeface="Wingdings" panose="05000000000000000000" pitchFamily="2" charset="2"/>
              </a:rPr>
              <a:t>Send back original data  Can learn directionality of blocking</a:t>
            </a:r>
          </a:p>
          <a:p>
            <a:endParaRPr lang="en-US" altLang="ko-KR" sz="2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154930" y="5674820"/>
            <a:ext cx="290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(Details in later)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6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6829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78" y="2223980"/>
            <a:ext cx="7655243" cy="3631037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3246120" y="2615372"/>
            <a:ext cx="2240280" cy="501433"/>
          </a:xfrm>
          <a:prstGeom prst="rect">
            <a:avLst/>
          </a:prstGeom>
          <a:solidFill>
            <a:srgbClr val="ED8B8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Adversary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713572" y="2613001"/>
            <a:ext cx="2274570" cy="4914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Echo Server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latin typeface="Calibri" panose="020F0502020204030204" pitchFamily="34" charset="0"/>
              </a:rPr>
              <a:t>System Design: Echo Protocol</a:t>
            </a:r>
            <a:endParaRPr lang="en-US" altLang="ko-KR" sz="4000" b="1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Censorship measurement with Echo protocol</a:t>
            </a:r>
            <a:endParaRPr lang="en-US" altLang="ko-KR" sz="2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722148" y="2133605"/>
            <a:ext cx="7621474" cy="3679863"/>
            <a:chOff x="700569" y="2144337"/>
            <a:chExt cx="7621474" cy="3679863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569" y="2144337"/>
              <a:ext cx="7621474" cy="3679863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/>
          </p:nvSpPr>
          <p:spPr>
            <a:xfrm>
              <a:off x="5703570" y="2640330"/>
              <a:ext cx="2274570" cy="4914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Echo Server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3257550" y="2625438"/>
            <a:ext cx="2240280" cy="501433"/>
          </a:xfrm>
          <a:prstGeom prst="rect">
            <a:avLst/>
          </a:prstGeom>
          <a:solidFill>
            <a:srgbClr val="ED8B8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Adversary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710960" y="2226569"/>
            <a:ext cx="7655522" cy="3596243"/>
            <a:chOff x="435343" y="2584684"/>
            <a:chExt cx="7655522" cy="3596243"/>
          </a:xfrm>
        </p:grpSpPr>
        <p:grpSp>
          <p:nvGrpSpPr>
            <p:cNvPr id="13" name="그룹 12"/>
            <p:cNvGrpSpPr/>
            <p:nvPr/>
          </p:nvGrpSpPr>
          <p:grpSpPr>
            <a:xfrm>
              <a:off x="435343" y="2584684"/>
              <a:ext cx="7655522" cy="3596243"/>
              <a:chOff x="-168872" y="2513841"/>
              <a:chExt cx="7655522" cy="3596243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68872" y="2513841"/>
                <a:ext cx="7655522" cy="3596243"/>
              </a:xfrm>
              <a:prstGeom prst="rect">
                <a:avLst/>
              </a:prstGeom>
            </p:spPr>
          </p:pic>
          <p:sp>
            <p:nvSpPr>
              <p:cNvPr id="15" name="직사각형 14"/>
              <p:cNvSpPr/>
              <p:nvPr/>
            </p:nvSpPr>
            <p:spPr>
              <a:xfrm>
                <a:off x="4857750" y="2905274"/>
                <a:ext cx="2274570" cy="49149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Echo Server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타원 15"/>
            <p:cNvSpPr/>
            <p:nvPr/>
          </p:nvSpPr>
          <p:spPr>
            <a:xfrm>
              <a:off x="1474470" y="3600450"/>
              <a:ext cx="2114550" cy="649541"/>
            </a:xfrm>
            <a:prstGeom prst="ellipse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4152900" y="4297716"/>
              <a:ext cx="2114550" cy="649541"/>
            </a:xfrm>
            <a:prstGeom prst="ellipse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3264082" y="2616852"/>
            <a:ext cx="2240280" cy="501433"/>
          </a:xfrm>
          <a:prstGeom prst="rect">
            <a:avLst/>
          </a:prstGeom>
          <a:solidFill>
            <a:srgbClr val="ED8B8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Adversary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746922" y="2191204"/>
            <a:ext cx="7577666" cy="3610991"/>
            <a:chOff x="556730" y="4418922"/>
            <a:chExt cx="7577666" cy="3610991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6730" y="4418922"/>
              <a:ext cx="7577666" cy="3610991"/>
            </a:xfrm>
            <a:prstGeom prst="rect">
              <a:avLst/>
            </a:prstGeom>
          </p:spPr>
        </p:pic>
        <p:sp>
          <p:nvSpPr>
            <p:cNvPr id="21" name="직사각형 20"/>
            <p:cNvSpPr/>
            <p:nvPr/>
          </p:nvSpPr>
          <p:spPr>
            <a:xfrm>
              <a:off x="5550147" y="4861659"/>
              <a:ext cx="2274570" cy="4914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Echo Server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3248664" y="2633941"/>
            <a:ext cx="2240280" cy="501433"/>
          </a:xfrm>
          <a:prstGeom prst="rect">
            <a:avLst/>
          </a:prstGeom>
          <a:solidFill>
            <a:srgbClr val="ED8B8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Adversary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타원형 설명선 21"/>
          <p:cNvSpPr/>
          <p:nvPr/>
        </p:nvSpPr>
        <p:spPr>
          <a:xfrm>
            <a:off x="570376" y="4127544"/>
            <a:ext cx="2304592" cy="1385903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No response??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Request is Blocked!!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7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8036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latin typeface="Calibri" panose="020F0502020204030204" pitchFamily="34" charset="0"/>
              </a:rPr>
              <a:t>Coverage of Echo Server</a:t>
            </a:r>
            <a:endParaRPr lang="en-US" altLang="ko-KR" sz="4000" b="1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624404"/>
            <a:ext cx="7886700" cy="4476880"/>
          </a:xfrm>
        </p:spPr>
        <p:txBody>
          <a:bodyPr>
            <a:noAutofit/>
          </a:bodyPr>
          <a:lstStyle/>
          <a:p>
            <a:endParaRPr lang="en-US" altLang="ko-KR" sz="105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Discovery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Perform Internet-wide scans on the IPv4 </a:t>
            </a:r>
            <a:r>
              <a:rPr lang="en-US" altLang="ko-KR" sz="20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addr</a:t>
            </a: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. space</a:t>
            </a: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Find more than 50,000 echo servers (for 2 months daily scans)</a:t>
            </a:r>
          </a:p>
          <a:p>
            <a:pPr lvl="1">
              <a:buFontTx/>
              <a:buChar char="-"/>
            </a:pPr>
            <a:endParaRPr lang="en-US" altLang="ko-KR" sz="11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altLang="ko-KR" sz="11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Coverage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Associate IPs with ASs </a:t>
            </a:r>
            <a:endParaRPr lang="en-US" altLang="ko-K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On average, find echo servers in 177 countries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39 countries with more than 100 echo servers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82 countries with more than 15 echo servers</a:t>
            </a: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8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878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latin typeface="Calibri" panose="020F0502020204030204" pitchFamily="34" charset="0"/>
              </a:rPr>
              <a:t>System Design: Details</a:t>
            </a:r>
            <a:endParaRPr lang="en-US" altLang="ko-KR" sz="4000" b="1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0569" y="1590114"/>
            <a:ext cx="7886700" cy="4476880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</a:rPr>
              <a:t>Single </a:t>
            </a:r>
            <a:r>
              <a:rPr lang="en-US" altLang="ko-K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trial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An individual transaction with a remote echo server</a:t>
            </a:r>
          </a:p>
          <a:p>
            <a:pPr lvl="1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Conducted with an application protocol containing a single keyword</a:t>
            </a: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Network Convergence &amp; Security Lab.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21" y="2641037"/>
            <a:ext cx="7680007" cy="3050571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1863090" y="3989070"/>
            <a:ext cx="411480" cy="411480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1885950" y="5165828"/>
            <a:ext cx="411480" cy="411480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4621059" y="3360420"/>
            <a:ext cx="1322541" cy="30861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789647" y="3098800"/>
            <a:ext cx="13454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 smtClean="0"/>
              <a:t>*keyword</a:t>
            </a:r>
            <a:endParaRPr lang="ko-KR" altLang="en-US" sz="1700" dirty="0"/>
          </a:p>
        </p:txBody>
      </p:sp>
      <p:sp>
        <p:nvSpPr>
          <p:cNvPr id="12" name="TextBox 11"/>
          <p:cNvSpPr txBox="1"/>
          <p:nvPr/>
        </p:nvSpPr>
        <p:spPr>
          <a:xfrm>
            <a:off x="872971" y="3756880"/>
            <a:ext cx="1347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C00000"/>
                </a:solidFill>
              </a:rPr>
              <a:t>Response1</a:t>
            </a:r>
            <a:endParaRPr lang="ko-KR" altLang="en-US" sz="16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1541" y="5016158"/>
            <a:ext cx="1347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C00000"/>
                </a:solidFill>
              </a:rPr>
              <a:t>Response2</a:t>
            </a:r>
            <a:endParaRPr lang="ko-KR" altLang="en-US" sz="16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1611" y="5678034"/>
            <a:ext cx="678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※ </a:t>
            </a:r>
            <a:r>
              <a:rPr lang="en-US" altLang="ko-KR" dirty="0" smtClean="0">
                <a:solidFill>
                  <a:srgbClr val="C00000"/>
                </a:solidFill>
              </a:rPr>
              <a:t>Response1</a:t>
            </a:r>
            <a:r>
              <a:rPr lang="en-US" altLang="ko-KR" dirty="0" smtClean="0"/>
              <a:t> is blocked? Blocked immediately</a:t>
            </a:r>
          </a:p>
          <a:p>
            <a:r>
              <a:rPr lang="en-US" altLang="ko-KR" dirty="0" smtClean="0"/>
              <a:t>    </a:t>
            </a:r>
            <a:r>
              <a:rPr lang="en-US" altLang="ko-KR" dirty="0" smtClean="0">
                <a:solidFill>
                  <a:srgbClr val="C00000"/>
                </a:solidFill>
              </a:rPr>
              <a:t>Response2</a:t>
            </a:r>
            <a:r>
              <a:rPr lang="en-US" altLang="ko-KR" dirty="0" smtClean="0"/>
              <a:t> is blocked? Connected but RST packet is injected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769877" y="3358776"/>
            <a:ext cx="1002024" cy="30861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53B0-887D-445A-934B-51441AD43EF1}" type="slidenum">
              <a:rPr lang="ko-KR" altLang="en-US" smtClean="0"/>
              <a:pPr/>
              <a:t>9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415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18358</TotalTime>
  <Words>1758</Words>
  <Application>Microsoft Office PowerPoint</Application>
  <PresentationFormat>화면 슬라이드 쇼(4:3)</PresentationFormat>
  <Paragraphs>356</Paragraphs>
  <Slides>26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2" baseType="lpstr">
      <vt:lpstr>맑은 고딕</vt:lpstr>
      <vt:lpstr>Arial</vt:lpstr>
      <vt:lpstr>Calibri</vt:lpstr>
      <vt:lpstr>Calibri Light</vt:lpstr>
      <vt:lpstr>Wingdings</vt:lpstr>
      <vt:lpstr>Office 테마</vt:lpstr>
      <vt:lpstr>Quack: Scalable Remote Measurement of Application-Layer Censorship   </vt:lpstr>
      <vt:lpstr>Outline</vt:lpstr>
      <vt:lpstr>Introduction</vt:lpstr>
      <vt:lpstr>Background: Application-Layer Censorship</vt:lpstr>
      <vt:lpstr>System Design: Quack</vt:lpstr>
      <vt:lpstr>System Design: Echo Protocol</vt:lpstr>
      <vt:lpstr>System Design: Echo Protocol</vt:lpstr>
      <vt:lpstr>Coverage of Echo Server</vt:lpstr>
      <vt:lpstr>System Design: Details</vt:lpstr>
      <vt:lpstr>System Design: Details</vt:lpstr>
      <vt:lpstr>System Design: Details</vt:lpstr>
      <vt:lpstr>System Design: Details</vt:lpstr>
      <vt:lpstr>System Design: Details</vt:lpstr>
      <vt:lpstr>Experiment Setup</vt:lpstr>
      <vt:lpstr>Experiment Setup</vt:lpstr>
      <vt:lpstr>Evaluation: Classifying Interference</vt:lpstr>
      <vt:lpstr>Evaluation: Detecting Interference</vt:lpstr>
      <vt:lpstr>Evaluation: Detecting Interference</vt:lpstr>
      <vt:lpstr>Evaluation: Detecting Interference</vt:lpstr>
      <vt:lpstr>Evaluation: Detecting Interference</vt:lpstr>
      <vt:lpstr>Evaluation: Directionality</vt:lpstr>
      <vt:lpstr>Evaluation: Alexa Top 100,000</vt:lpstr>
      <vt:lpstr>Evaluation: Alexa Top 100,000</vt:lpstr>
      <vt:lpstr>Additional Test: HTTP vs. HTTPS</vt:lpstr>
      <vt:lpstr>Conclusion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quack</dc:title>
  <dc:creator>Hyeonmin Lee</dc:creator>
  <cp:lastModifiedBy>HMLEE</cp:lastModifiedBy>
  <cp:revision>1790</cp:revision>
  <dcterms:created xsi:type="dcterms:W3CDTF">2015-12-26T14:34:00Z</dcterms:created>
  <dcterms:modified xsi:type="dcterms:W3CDTF">2020-02-12T06:01:56Z</dcterms:modified>
</cp:coreProperties>
</file>