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1" r:id="rId5"/>
    <p:sldId id="263" r:id="rId6"/>
    <p:sldId id="262" r:id="rId7"/>
    <p:sldId id="264" r:id="rId8"/>
    <p:sldId id="260" r:id="rId9"/>
    <p:sldId id="266" r:id="rId10"/>
    <p:sldId id="268" r:id="rId11"/>
    <p:sldId id="269" r:id="rId12"/>
    <p:sldId id="265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A8DEEE"/>
    <a:srgbClr val="B883FA"/>
    <a:srgbClr val="A8DFEF"/>
    <a:srgbClr val="4472C4"/>
    <a:srgbClr val="E2F1DA"/>
    <a:srgbClr val="D1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034" autoAdjust="0"/>
  </p:normalViewPr>
  <p:slideViewPr>
    <p:cSldViewPr snapToGrid="0">
      <p:cViewPr varScale="1">
        <p:scale>
          <a:sx n="94" d="100"/>
          <a:sy n="94" d="100"/>
        </p:scale>
        <p:origin x="1792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48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A03C3-7A08-4544-A422-0C1E9BD2931B}" type="datetimeFigureOut">
              <a:rPr lang="ko-KR" altLang="en-US" smtClean="0"/>
              <a:t>2021. 4. 1.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A246F-6AF1-42A3-A2B0-D5D12D0A1E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498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12816-AAA8-4DCF-A7E3-EEFA219A41B0}" type="datetimeFigureOut">
              <a:rPr lang="ko-KR" altLang="en-US" smtClean="0"/>
              <a:t>2021. 4. 1.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AC5A1-09FF-4894-85D2-E38B85D416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455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813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751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50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967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5158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808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8332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324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365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828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80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7108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768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142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773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8482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Mail From – DKIM</a:t>
            </a:r>
            <a:r>
              <a:rPr lang="en-US" altLang="ko-KR" baseline="0" dirty="0"/>
              <a:t> hash</a:t>
            </a:r>
            <a:r>
              <a:rPr lang="ko-KR" altLang="en-US" baseline="0" dirty="0"/>
              <a:t> 포함 안돼도 됨 </a:t>
            </a:r>
            <a:r>
              <a:rPr lang="en-US" altLang="ko-KR" baseline="0" dirty="0"/>
              <a:t>(</a:t>
            </a:r>
            <a:r>
              <a:rPr lang="en-US" altLang="ko-KR" baseline="0" dirty="0" err="1"/>
              <a:t>rfc</a:t>
            </a:r>
            <a:r>
              <a:rPr lang="en-US" altLang="ko-KR" baseline="0" dirty="0"/>
              <a:t> 6376 5.4.1)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61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8708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0288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634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383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8343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882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559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7123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367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C5A1-09FF-4894-85D2-E38B85D4165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73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4484-A090-4E3F-897E-59FFB8D7A202}" type="datetime1">
              <a:rPr lang="ko-KR" altLang="en-US" smtClean="0"/>
              <a:t>2021. 4. 1.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1524000" y="3577324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44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574-9F23-4B59-A9EE-63D3CCD2FE12}" type="datetime1">
              <a:rPr lang="ko-KR" altLang="en-US" smtClean="0"/>
              <a:t>2021. 4. 1.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6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100D-071B-4494-AEE8-AD615262A3E2}" type="datetime1">
              <a:rPr lang="ko-KR" altLang="en-US" smtClean="0"/>
              <a:t>2021. 4. 1.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37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886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416908"/>
            <a:ext cx="10515600" cy="476005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F014-7356-4329-9AD2-936288FCFBBC}" type="datetime1">
              <a:rPr lang="ko-KR" altLang="en-US" smtClean="0"/>
              <a:t>2021. 4. 1.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078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4A0F-22F0-4DA9-80BD-26477292629E}" type="datetime1">
              <a:rPr lang="ko-KR" altLang="en-US" smtClean="0"/>
              <a:t>2021. 4. 1.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116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555D-BBA6-430A-AB93-88FFFDD5CFA8}" type="datetime1">
              <a:rPr lang="ko-KR" altLang="en-US" smtClean="0"/>
              <a:t>2021. 4. 1.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615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5DA4-3EF1-4681-86BF-5152FE3C9F94}" type="datetime1">
              <a:rPr lang="ko-KR" altLang="en-US" smtClean="0"/>
              <a:t>2021. 4. 1.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69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FC2A-29EF-493D-81EC-8A843FB6155F}" type="datetime1">
              <a:rPr lang="ko-KR" altLang="en-US" smtClean="0"/>
              <a:t>2021. 4. 1.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9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4D55-A696-4C63-80E5-FC92A76B2D1A}" type="datetime1">
              <a:rPr lang="ko-KR" altLang="en-US" smtClean="0"/>
              <a:t>2021. 4. 1.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46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9F33-0A16-4489-AE2C-D687F3C08EFD}" type="datetime1">
              <a:rPr lang="ko-KR" altLang="en-US" smtClean="0"/>
              <a:t>2021. 4. 1.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36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8205-C498-486C-BEDF-1C354DD5343C}" type="datetime1">
              <a:rPr lang="ko-KR" altLang="en-US" smtClean="0"/>
              <a:t>2021. 4. 1.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11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3AC77-4B1F-47D9-9A59-50E567625E29}" type="datetime1">
              <a:rPr lang="ko-KR" altLang="en-US" smtClean="0"/>
              <a:t>2021. 4. 1.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EE4C-9009-49CF-A3D7-0C1B03C04E4C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23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903249"/>
            <a:ext cx="9144000" cy="2606714"/>
          </a:xfrm>
        </p:spPr>
        <p:txBody>
          <a:bodyPr>
            <a:normAutofit/>
          </a:bodyPr>
          <a:lstStyle/>
          <a:p>
            <a:r>
              <a:rPr lang="en-US" altLang="ko-KR" sz="4000" b="1" dirty="0"/>
              <a:t>Weak Links in Authentication Chains:</a:t>
            </a:r>
            <a:br>
              <a:rPr lang="en-US" altLang="ko-KR" sz="4000" b="1" dirty="0"/>
            </a:br>
            <a:r>
              <a:rPr lang="en-US" altLang="ko-KR" sz="4000" dirty="0"/>
              <a:t>A large-scale Analysis of</a:t>
            </a:r>
            <a:br>
              <a:rPr lang="en-US" altLang="ko-KR" sz="4000" dirty="0"/>
            </a:br>
            <a:r>
              <a:rPr lang="en-US" altLang="ko-KR" sz="4000" dirty="0"/>
              <a:t> Email Sender Spoofing Attacks</a:t>
            </a:r>
            <a:br>
              <a:rPr lang="en-US" altLang="ko-KR" sz="4000" dirty="0"/>
            </a:br>
            <a:endParaRPr lang="ko-KR" alt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부제목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22893" y="3738381"/>
                <a:ext cx="9546210" cy="195086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m:rPr>
                            <m:sty m:val="p"/>
                          </m:rP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aiw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𝑆h𝑒𝑛</m:t>
                        </m:r>
                      </m:e>
                      <m:sup>
                        <m: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1500" b="0" i="1" dirty="0">
                    <a:solidFill>
                      <a:schemeClr val="bg2">
                        <a:lumMod val="25000"/>
                      </a:schemeClr>
                    </a:solidFill>
                  </a:rPr>
                  <a:t>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𝐶h𝑢h𝑎𝑛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𝑊𝑎𝑛𝑔</m:t>
                        </m:r>
                      </m:e>
                      <m:sup>
                        <m: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1500" b="0" i="1" dirty="0">
                    <a:solidFill>
                      <a:schemeClr val="bg2">
                        <a:lumMod val="25000"/>
                      </a:schemeClr>
                    </a:solidFill>
                  </a:rPr>
                  <a:t>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𝑀𝑖𝑛𝑔𝑙𝑒𝑖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𝐺𝑢𝑜</m:t>
                        </m:r>
                      </m:e>
                      <m:sup>
                        <m: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1500" b="0" i="1" dirty="0">
                    <a:solidFill>
                      <a:schemeClr val="bg2">
                        <a:lumMod val="25000"/>
                      </a:schemeClr>
                    </a:solidFill>
                  </a:rPr>
                  <a:t>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𝑋𝑖𝑎𝑜𝑓𝑒𝑛𝑔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𝑍h𝑒𝑛𝑔</m:t>
                        </m:r>
                      </m:e>
                      <m:sup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1, 2</m:t>
                        </m:r>
                      </m:sup>
                    </m:sSup>
                  </m:oMath>
                </a14:m>
                <a:r>
                  <a:rPr lang="en-US" altLang="ko-KR" sz="1500" b="0" i="1" dirty="0">
                    <a:solidFill>
                      <a:schemeClr val="bg2">
                        <a:lumMod val="25000"/>
                      </a:schemeClr>
                    </a:solidFill>
                  </a:rPr>
                  <a:t>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𝐶h𝑎𝑜𝑦𝑖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𝐿𝑢</m:t>
                        </m:r>
                      </m:e>
                      <m:sup>
                        <m: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1500" b="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altLang="ko-KR" sz="1500" b="0" i="1" dirty="0">
                    <a:solidFill>
                      <a:schemeClr val="bg2">
                        <a:lumMod val="25000"/>
                      </a:schemeClr>
                    </a:solidFill>
                  </a:rPr>
                  <a:t>/</a:t>
                </a:r>
                <a:r>
                  <a:rPr lang="en-US" altLang="ko-KR" sz="1500" b="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𝐵𝑎𝑜𝑗𝑢𝑛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𝐿𝑖𝑢</m:t>
                        </m:r>
                      </m:e>
                      <m:sup>
                        <m: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1500" b="0" dirty="0">
                    <a:solidFill>
                      <a:schemeClr val="bg2">
                        <a:lumMod val="25000"/>
                      </a:schemeClr>
                    </a:solidFill>
                  </a:rPr>
                  <a:t>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𝑌𝑢𝑥𝑢𝑎𝑛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𝑍h𝑎𝑜</m:t>
                        </m:r>
                      </m:e>
                      <m:sup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ko-KR" sz="1500" b="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𝑆h𝑢𝑎𝑛𝑔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𝐻𝑎𝑜</m:t>
                        </m:r>
                      </m:e>
                      <m:sup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1500" b="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altLang="ko-KR" sz="1500" b="0" i="1" dirty="0">
                    <a:solidFill>
                      <a:schemeClr val="bg2">
                        <a:lumMod val="25000"/>
                      </a:schemeClr>
                    </a:solidFill>
                  </a:rPr>
                  <a:t>/</a:t>
                </a:r>
                <a:r>
                  <a:rPr lang="en-US" altLang="ko-KR" sz="1500" b="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𝐻𝑎𝑖𝑥𝑖𝑛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𝐷𝑢𝑎𝑛</m:t>
                        </m:r>
                      </m:e>
                      <m:sup>
                        <m: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2</m:t>
                        </m:r>
                      </m:sup>
                    </m:sSup>
                  </m:oMath>
                </a14:m>
                <a:r>
                  <a:rPr lang="en-US" altLang="ko-KR" sz="1500" b="0" i="1" dirty="0">
                    <a:solidFill>
                      <a:schemeClr val="bg2">
                        <a:lumMod val="25000"/>
                      </a:schemeClr>
                    </a:solidFill>
                  </a:rPr>
                  <a:t> /</a:t>
                </a:r>
                <a:r>
                  <a:rPr lang="en-US" altLang="ko-KR" sz="1500" b="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𝑄𝑖𝑛𝑔𝑓𝑒𝑛𝑔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𝑃𝑎𝑛</m:t>
                        </m:r>
                      </m:e>
                      <m:sup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ko-KR" sz="1500" b="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altLang="ko-KR" sz="1500" b="0" i="1" dirty="0">
                    <a:solidFill>
                      <a:schemeClr val="bg2">
                        <a:lumMod val="25000"/>
                      </a:schemeClr>
                    </a:solidFill>
                  </a:rPr>
                  <a:t>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𝑀𝑖𝑛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𝑌𝑎𝑛𝑔</m:t>
                        </m:r>
                      </m:e>
                      <m:sup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ko-KR" sz="1500" b="0" i="1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𝑇𝑠𝑖𝑛𝑔h𝑢𝑎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𝑈𝑛𝑖𝑣𝑒𝑟𝑠𝑖𝑡𝑦</m:t>
                        </m:r>
                      </m:e>
                      <m:sup>
                        <m: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1500" b="0" i="1" dirty="0">
                    <a:solidFill>
                      <a:schemeClr val="bg2">
                        <a:lumMod val="25000"/>
                      </a:schemeClr>
                    </a:solidFill>
                  </a:rPr>
                  <a:t>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𝑄𝑖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𝐴𝑛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𝑋𝑖𝑛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𝑇𝑒𝑐h𝑛𝑜𝑙𝑜𝑔𝑦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𝑅𝑒𝑠𝑒𝑟𝑐h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𝐼𝑛𝑠𝑡𝑖𝑡𝑢𝑡𝑒</m:t>
                        </m:r>
                      </m:e>
                      <m:sup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1500" b="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altLang="ko-KR" sz="1500" b="0" i="1" dirty="0">
                    <a:solidFill>
                      <a:schemeClr val="bg2">
                        <a:lumMod val="25000"/>
                      </a:schemeClr>
                    </a:solidFill>
                  </a:rPr>
                  <a:t>/</a:t>
                </a:r>
                <a:r>
                  <a:rPr lang="en-US" altLang="ko-KR" sz="1500" b="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𝑈𝑛𝑖𝑣𝑒𝑟𝑠𝑖𝑡𝑦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𝑇𝑒𝑥𝑎𝑠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𝐷𝑎𝑙𝑙𝑎𝑠</m:t>
                        </m:r>
                      </m:e>
                      <m:sup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1500" b="0" i="1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𝑁𝑜𝑟𝑡h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𝐶h𝑖𝑛𝑎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𝐼𝑛𝑠𝑡𝑖𝑡𝑢𝑡𝑒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𝐶𝑜𝑚𝑝𝑢𝑡𝑖𝑛𝑔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𝑇𝑒𝑐h𝑛𝑜𝑙𝑜𝑔𝑦</m:t>
                        </m:r>
                      </m:e>
                      <m:sup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ko-KR" sz="1500" b="0" dirty="0">
                    <a:solidFill>
                      <a:schemeClr val="bg2">
                        <a:lumMod val="25000"/>
                      </a:schemeClr>
                    </a:solidFill>
                  </a:rPr>
                  <a:t>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𝐶𝑜𝑟𝑒𝑚𝑎𝑖𝑙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𝑇𝑒𝑐h𝑛𝑜𝑙𝑜𝑔𝑦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𝐿𝑡𝑑</m:t>
                        </m:r>
                      </m:e>
                      <m:sup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ko-KR" sz="1500" b="0" i="1" dirty="0">
                    <a:solidFill>
                      <a:schemeClr val="bg2">
                        <a:lumMod val="25000"/>
                      </a:schemeClr>
                    </a:solidFill>
                  </a:rPr>
                  <a:t>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500" b="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𝐹𝑢𝑑𝑎𝑛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𝑈𝑛𝑖𝑣𝑒𝑟𝑠𝑖𝑡𝑦</m:t>
                        </m:r>
                      </m:e>
                      <m:sup>
                        <m:r>
                          <a:rPr lang="en-US" altLang="ko-KR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altLang="ko-KR" sz="1500" b="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부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22893" y="3738381"/>
                <a:ext cx="9546210" cy="1950864"/>
              </a:xfrm>
              <a:blipFill>
                <a:blip r:embed="rId3"/>
                <a:stretch>
                  <a:fillRect t="-15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677209" y="4954536"/>
            <a:ext cx="6837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Calibri (제목)"/>
              </a:rPr>
              <a:t>2021. 04. 01</a:t>
            </a:r>
          </a:p>
          <a:p>
            <a:pPr algn="ctr"/>
            <a:r>
              <a:rPr lang="en-US" altLang="ko-KR" sz="2200" b="1" dirty="0" err="1">
                <a:latin typeface="Calibri (제목)"/>
              </a:rPr>
              <a:t>Hyeonmin</a:t>
            </a:r>
            <a:r>
              <a:rPr lang="en-US" altLang="ko-KR" sz="2200" b="1" dirty="0">
                <a:latin typeface="Calibri (제목)"/>
              </a:rPr>
              <a:t> Lee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1484" y="2871283"/>
            <a:ext cx="3689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Calibri (제목)"/>
              </a:rPr>
              <a:t>USENIX Security 2021 </a:t>
            </a:r>
            <a:r>
              <a:rPr lang="en-US" altLang="ko-KR" b="1" dirty="0">
                <a:latin typeface="Calibri (제목)"/>
              </a:rPr>
              <a:t>(Prepublication)</a:t>
            </a:r>
            <a:endParaRPr lang="ko-KR" altLang="en-US" b="1" dirty="0">
              <a:latin typeface="Calibri (제목)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7209" y="5798983"/>
            <a:ext cx="6837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Calibri (제목)"/>
              </a:rPr>
              <a:t>hmlee@mmlab.snu.ac.kr</a:t>
            </a:r>
          </a:p>
          <a:p>
            <a:pPr algn="ctr"/>
            <a:r>
              <a:rPr lang="en-US" altLang="ko-KR" sz="1600" dirty="0">
                <a:latin typeface="Calibri (제목)"/>
              </a:rPr>
              <a:t>Network Convergence and Security Lab</a:t>
            </a:r>
          </a:p>
        </p:txBody>
      </p:sp>
    </p:spTree>
    <p:extLst>
      <p:ext uri="{BB962C8B-B14F-4D97-AF65-F5344CB8AC3E}">
        <p14:creationId xmlns:p14="http://schemas.microsoft.com/office/powerpoint/2010/main" val="336415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 – Email Security Extensions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err="1"/>
              <a:t>DomainKeys</a:t>
            </a:r>
            <a:r>
              <a:rPr lang="en-US" altLang="ko-KR" sz="2400" dirty="0"/>
              <a:t> Identified Mail (</a:t>
            </a:r>
            <a:r>
              <a:rPr lang="en-US" altLang="ko-KR" sz="2400" b="1" dirty="0"/>
              <a:t>DKIM</a:t>
            </a:r>
            <a:r>
              <a:rPr lang="en-US" altLang="ko-KR" sz="2400" dirty="0"/>
              <a:t>)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Sender’s email service put a digital signature in the email header signed by the private key of sender’s domain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The receiving service retrieves the sending service’s public key from DNS to check the signature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4792399" y="2968426"/>
            <a:ext cx="1792860" cy="6586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C00000"/>
                </a:solidFill>
              </a:rPr>
              <a:t>DKIM record</a:t>
            </a:r>
          </a:p>
          <a:p>
            <a:pPr algn="ctr"/>
            <a:r>
              <a:rPr lang="en-US" altLang="ko-KR" b="1" dirty="0">
                <a:solidFill>
                  <a:srgbClr val="C00000"/>
                </a:solidFill>
              </a:rPr>
              <a:t>Key=</a:t>
            </a:r>
            <a:r>
              <a:rPr lang="en-US" altLang="ko-KR" b="1" dirty="0" err="1">
                <a:solidFill>
                  <a:srgbClr val="C00000"/>
                </a:solidFill>
              </a:rPr>
              <a:t>MIgwD</a:t>
            </a:r>
            <a:r>
              <a:rPr lang="en-US" altLang="ko-KR" b="1" dirty="0">
                <a:solidFill>
                  <a:srgbClr val="C00000"/>
                </a:solidFill>
              </a:rPr>
              <a:t>…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08" y="4594790"/>
            <a:ext cx="1074656" cy="1074656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855" y="4594790"/>
            <a:ext cx="1074656" cy="1074656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62" y="4887807"/>
            <a:ext cx="781639" cy="781639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76" y="4887807"/>
            <a:ext cx="781639" cy="78163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88702" y="5704822"/>
            <a:ext cx="164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MTA</a:t>
            </a:r>
          </a:p>
          <a:p>
            <a:pPr algn="ctr"/>
            <a:r>
              <a:rPr lang="en-US" altLang="ko-KR" b="1" dirty="0"/>
              <a:t> (a.com)</a:t>
            </a:r>
            <a:endParaRPr lang="ko-KR" alt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104874" y="5702461"/>
            <a:ext cx="164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MTA </a:t>
            </a:r>
          </a:p>
          <a:p>
            <a:pPr algn="ctr"/>
            <a:r>
              <a:rPr lang="en-US" altLang="ko-KR" b="1" dirty="0"/>
              <a:t>(b.com)</a:t>
            </a:r>
            <a:endParaRPr lang="ko-KR" altLang="en-US" b="1" dirty="0"/>
          </a:p>
        </p:txBody>
      </p:sp>
      <p:cxnSp>
        <p:nvCxnSpPr>
          <p:cNvPr id="36" name="직선 화살표 연결선 35"/>
          <p:cNvCxnSpPr/>
          <p:nvPr/>
        </p:nvCxnSpPr>
        <p:spPr>
          <a:xfrm>
            <a:off x="2668571" y="5212637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>
            <a:off x="5219480" y="5213421"/>
            <a:ext cx="1642221" cy="802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>
            <a:off x="8670629" y="5212637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21790" y="5706820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Sender</a:t>
            </a:r>
            <a:endParaRPr lang="ko-KR" alt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9293895" y="5675149"/>
            <a:ext cx="22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Receiver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41622" y="3640043"/>
            <a:ext cx="142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DNS</a:t>
            </a:r>
          </a:p>
          <a:p>
            <a:pPr algn="ctr"/>
            <a:r>
              <a:rPr lang="en-US" altLang="ko-KR" b="1" dirty="0"/>
              <a:t>(a.com)</a:t>
            </a:r>
            <a:endParaRPr lang="ko-KR" altLang="en-US" b="1" dirty="0"/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9534" y="2824550"/>
            <a:ext cx="872865" cy="891636"/>
          </a:xfrm>
          <a:prstGeom prst="rect">
            <a:avLst/>
          </a:prstGeom>
        </p:spPr>
      </p:pic>
      <p:cxnSp>
        <p:nvCxnSpPr>
          <p:cNvPr id="44" name="직선 화살표 연결선 43"/>
          <p:cNvCxnSpPr/>
          <p:nvPr/>
        </p:nvCxnSpPr>
        <p:spPr>
          <a:xfrm>
            <a:off x="5921051" y="3684355"/>
            <a:ext cx="1587225" cy="1052202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47389" y="5317678"/>
            <a:ext cx="263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MAIL FROM: alex@a.com</a:t>
            </a:r>
          </a:p>
          <a:p>
            <a:pPr algn="ctr"/>
            <a:r>
              <a:rPr lang="en-US" altLang="ko-KR" b="1" dirty="0">
                <a:solidFill>
                  <a:srgbClr val="C00000"/>
                </a:solidFill>
              </a:rPr>
              <a:t>DKIM-Signature</a:t>
            </a:r>
            <a:r>
              <a:rPr lang="en-US" altLang="ko-KR" dirty="0">
                <a:solidFill>
                  <a:srgbClr val="C00000"/>
                </a:solidFill>
              </a:rPr>
              <a:t>: </a:t>
            </a:r>
            <a:r>
              <a:rPr lang="en-US" altLang="ko-KR" dirty="0" err="1">
                <a:solidFill>
                  <a:srgbClr val="C00000"/>
                </a:solidFill>
              </a:rPr>
              <a:t>Mtld</a:t>
            </a:r>
            <a:r>
              <a:rPr lang="en-US" altLang="ko-KR" dirty="0">
                <a:solidFill>
                  <a:srgbClr val="C00000"/>
                </a:solidFill>
              </a:rPr>
              <a:t>..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15" y="4637452"/>
            <a:ext cx="576145" cy="576145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10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32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 – Email Security Extensions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Domain-based Message Authentication, Reporting and Conformance (</a:t>
            </a:r>
            <a:r>
              <a:rPr lang="en-US" altLang="ko-KR" sz="2400" b="1" dirty="0"/>
              <a:t>DMARC</a:t>
            </a:r>
            <a:r>
              <a:rPr lang="en-US" altLang="ko-KR" sz="2400" dirty="0"/>
              <a:t>)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Built on top of SPF &amp; DKIM (not a standalone protocol)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Allow the domain administrator to publish a policy to specify what actions the receiver should take when the incoming mail fails SPF/DKIM check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4792399" y="2968426"/>
            <a:ext cx="1721523" cy="6586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C00000"/>
                </a:solidFill>
              </a:rPr>
              <a:t>DMARC record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08" y="4594790"/>
            <a:ext cx="1074656" cy="10746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855" y="4594790"/>
            <a:ext cx="1074656" cy="107465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62" y="4887807"/>
            <a:ext cx="781639" cy="78163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76" y="4887807"/>
            <a:ext cx="781639" cy="7816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88702" y="5704822"/>
            <a:ext cx="164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MTA</a:t>
            </a:r>
          </a:p>
          <a:p>
            <a:pPr algn="ctr"/>
            <a:r>
              <a:rPr lang="en-US" altLang="ko-KR" b="1" dirty="0"/>
              <a:t> (a.com)</a:t>
            </a:r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04874" y="5702461"/>
            <a:ext cx="164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MTA </a:t>
            </a:r>
          </a:p>
          <a:p>
            <a:pPr algn="ctr"/>
            <a:r>
              <a:rPr lang="en-US" altLang="ko-KR" b="1" dirty="0"/>
              <a:t>(b.com)</a:t>
            </a:r>
            <a:endParaRPr lang="ko-KR" altLang="en-US" b="1" dirty="0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2668571" y="5212637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5219480" y="5213421"/>
            <a:ext cx="1642221" cy="802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8670629" y="5212637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21790" y="5706820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Sender</a:t>
            </a:r>
            <a:endParaRPr lang="ko-KR" alt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293895" y="5675149"/>
            <a:ext cx="22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Receiver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41622" y="3640043"/>
            <a:ext cx="142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DNS</a:t>
            </a:r>
          </a:p>
          <a:p>
            <a:pPr algn="ctr"/>
            <a:r>
              <a:rPr lang="en-US" altLang="ko-KR" b="1" dirty="0"/>
              <a:t>(a.com)</a:t>
            </a:r>
            <a:endParaRPr lang="ko-KR" altLang="en-US" b="1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9534" y="2824550"/>
            <a:ext cx="872865" cy="891636"/>
          </a:xfrm>
          <a:prstGeom prst="rect">
            <a:avLst/>
          </a:prstGeom>
        </p:spPr>
      </p:pic>
      <p:cxnSp>
        <p:nvCxnSpPr>
          <p:cNvPr id="23" name="직선 화살표 연결선 22"/>
          <p:cNvCxnSpPr/>
          <p:nvPr/>
        </p:nvCxnSpPr>
        <p:spPr>
          <a:xfrm>
            <a:off x="5921051" y="3684355"/>
            <a:ext cx="1587225" cy="1052202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47389" y="5317678"/>
            <a:ext cx="263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MAIL FROM: alex@a.com</a:t>
            </a:r>
          </a:p>
          <a:p>
            <a:pPr algn="ctr"/>
            <a:r>
              <a:rPr lang="en-US" altLang="ko-KR" b="1" dirty="0">
                <a:solidFill>
                  <a:srgbClr val="C00000"/>
                </a:solidFill>
              </a:rPr>
              <a:t>DKIM-Signature</a:t>
            </a:r>
            <a:r>
              <a:rPr lang="en-US" altLang="ko-KR" dirty="0">
                <a:solidFill>
                  <a:srgbClr val="C00000"/>
                </a:solidFill>
              </a:rPr>
              <a:t>: </a:t>
            </a:r>
            <a:r>
              <a:rPr lang="en-US" altLang="ko-KR" dirty="0" err="1">
                <a:solidFill>
                  <a:srgbClr val="C00000"/>
                </a:solidFill>
              </a:rPr>
              <a:t>Mtld</a:t>
            </a:r>
            <a:r>
              <a:rPr lang="en-US" altLang="ko-KR" dirty="0">
                <a:solidFill>
                  <a:srgbClr val="C00000"/>
                </a:solidFill>
              </a:rPr>
              <a:t>..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7438" y="2817309"/>
            <a:ext cx="3004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C00000"/>
                </a:solidFill>
              </a:rPr>
              <a:t>SPF correct? Pass</a:t>
            </a:r>
          </a:p>
          <a:p>
            <a:r>
              <a:rPr lang="en-US" altLang="ko-KR" sz="1600" b="1" dirty="0">
                <a:solidFill>
                  <a:srgbClr val="C00000"/>
                </a:solidFill>
              </a:rPr>
              <a:t>       incorrect? Reject mail</a:t>
            </a:r>
          </a:p>
          <a:p>
            <a:r>
              <a:rPr lang="en-US" altLang="ko-KR" sz="1600" b="1" dirty="0">
                <a:solidFill>
                  <a:srgbClr val="C00000"/>
                </a:solidFill>
              </a:rPr>
              <a:t>DKIM correct? Pass</a:t>
            </a:r>
          </a:p>
          <a:p>
            <a:r>
              <a:rPr lang="en-US" altLang="ko-KR" sz="1600" b="1" dirty="0">
                <a:solidFill>
                  <a:srgbClr val="C00000"/>
                </a:solidFill>
              </a:rPr>
              <a:t>           incorrect? Pass w/ caution</a:t>
            </a:r>
            <a:endParaRPr lang="ko-KR" altLang="en-US" sz="1600" b="1" dirty="0">
              <a:solidFill>
                <a:srgbClr val="C00000"/>
              </a:solidFill>
            </a:endParaRPr>
          </a:p>
        </p:txBody>
      </p:sp>
      <p:sp>
        <p:nvSpPr>
          <p:cNvPr id="26" name="왼쪽 중괄호 25"/>
          <p:cNvSpPr/>
          <p:nvPr/>
        </p:nvSpPr>
        <p:spPr>
          <a:xfrm>
            <a:off x="6590232" y="2833896"/>
            <a:ext cx="126145" cy="1013081"/>
          </a:xfrm>
          <a:prstGeom prst="lef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15" y="4637452"/>
            <a:ext cx="576145" cy="576145"/>
          </a:xfrm>
          <a:prstGeom prst="rect">
            <a:avLst/>
          </a:prstGeom>
        </p:spPr>
      </p:pic>
      <p:sp>
        <p:nvSpPr>
          <p:cNvPr id="28" name="모서리가 둥근 직사각형 27"/>
          <p:cNvSpPr/>
          <p:nvPr/>
        </p:nvSpPr>
        <p:spPr>
          <a:xfrm>
            <a:off x="2374625" y="2947387"/>
            <a:ext cx="1515725" cy="3010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C00000"/>
                </a:solidFill>
              </a:rPr>
              <a:t>SPF record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2374625" y="3310333"/>
            <a:ext cx="1515725" cy="3070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C00000"/>
                </a:solidFill>
              </a:rPr>
              <a:t>DKIM record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11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115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 – Sender’s Identity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Sender’s identity information in the SMTP</a:t>
            </a:r>
          </a:p>
          <a:p>
            <a:pPr lvl="1">
              <a:buFontTx/>
              <a:buChar char="-"/>
            </a:pPr>
            <a:r>
              <a:rPr lang="en-US" altLang="ko-KR" sz="2000" b="1" i="1" dirty="0" err="1"/>
              <a:t>Auth</a:t>
            </a:r>
            <a:r>
              <a:rPr lang="en-US" altLang="ko-KR" sz="2000" dirty="0"/>
              <a:t> </a:t>
            </a:r>
            <a:r>
              <a:rPr lang="en-US" altLang="ko-KR" sz="2000" b="1" i="1" dirty="0"/>
              <a:t>username</a:t>
            </a:r>
            <a:r>
              <a:rPr lang="en-US" altLang="ko-KR" sz="2000" dirty="0"/>
              <a:t>: Used to authenticate the user</a:t>
            </a:r>
          </a:p>
          <a:p>
            <a:pPr lvl="1">
              <a:buFontTx/>
              <a:buChar char="-"/>
            </a:pPr>
            <a:r>
              <a:rPr lang="en-US" altLang="ko-KR" sz="2000" b="1" i="1" dirty="0"/>
              <a:t>Mail From</a:t>
            </a:r>
            <a:r>
              <a:rPr lang="en-US" altLang="ko-KR" sz="2000" dirty="0"/>
              <a:t>: Used for identity verification during the mail delivery process</a:t>
            </a:r>
          </a:p>
          <a:p>
            <a:pPr lvl="1">
              <a:buFontTx/>
              <a:buChar char="-"/>
            </a:pPr>
            <a:r>
              <a:rPr lang="en-US" altLang="ko-KR" sz="2000" b="1" i="1" dirty="0"/>
              <a:t>From</a:t>
            </a:r>
            <a:r>
              <a:rPr lang="en-US" altLang="ko-KR" sz="2000" dirty="0"/>
              <a:t>: Displayed address that the email client shows to the user</a:t>
            </a:r>
          </a:p>
          <a:p>
            <a:pPr lvl="1">
              <a:buFontTx/>
              <a:buChar char="-"/>
            </a:pPr>
            <a:endParaRPr lang="en-US" altLang="ko-KR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597" y="3058271"/>
            <a:ext cx="393517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latin typeface="Bahnschrift Light SemiCondensed" panose="020B0502040204020203" pitchFamily="34" charset="0"/>
              </a:rPr>
              <a:t>Auth</a:t>
            </a:r>
            <a:r>
              <a:rPr lang="en-US" altLang="ko-KR" b="1" dirty="0">
                <a:latin typeface="Bahnschrift Light SemiCondensed" panose="020B0502040204020203" pitchFamily="34" charset="0"/>
              </a:rPr>
              <a:t> login</a:t>
            </a:r>
            <a:r>
              <a:rPr lang="en-US" altLang="ko-KR" dirty="0">
                <a:latin typeface="Bahnschrift Light SemiCondensed" panose="020B0502040204020203" pitchFamily="34" charset="0"/>
              </a:rPr>
              <a:t>: &lt;Alice@a.com&gt;, password</a:t>
            </a:r>
          </a:p>
          <a:p>
            <a:r>
              <a:rPr lang="en-US" altLang="ko-KR" b="1" dirty="0">
                <a:latin typeface="Bahnschrift Light SemiCondensed" panose="020B0502040204020203" pitchFamily="34" charset="0"/>
              </a:rPr>
              <a:t>Mail From</a:t>
            </a:r>
            <a:r>
              <a:rPr lang="en-US" altLang="ko-KR" dirty="0">
                <a:latin typeface="Bahnschrift Light SemiCondensed" panose="020B0502040204020203" pitchFamily="34" charset="0"/>
              </a:rPr>
              <a:t>: &lt;Alice@a.com&gt;</a:t>
            </a:r>
          </a:p>
          <a:p>
            <a:r>
              <a:rPr lang="en-US" altLang="ko-KR" b="1" dirty="0">
                <a:latin typeface="Bahnschrift Light SemiCondensed" panose="020B0502040204020203" pitchFamily="34" charset="0"/>
              </a:rPr>
              <a:t>From</a:t>
            </a:r>
            <a:r>
              <a:rPr lang="en-US" altLang="ko-KR" dirty="0">
                <a:latin typeface="Bahnschrift Light SemiCondensed" panose="020B0502040204020203" pitchFamily="34" charset="0"/>
              </a:rPr>
              <a:t>: &lt;Alice@a.com&gt;</a:t>
            </a:r>
          </a:p>
          <a:p>
            <a:r>
              <a:rPr lang="en-US" altLang="ko-KR" dirty="0">
                <a:latin typeface="Bahnschrift Light SemiCondensed" panose="020B0502040204020203" pitchFamily="34" charset="0"/>
              </a:rPr>
              <a:t>To: &lt;Bob@b.com&gt;</a:t>
            </a:r>
          </a:p>
          <a:p>
            <a:r>
              <a:rPr lang="en-US" altLang="ko-KR" dirty="0">
                <a:latin typeface="Bahnschrift Light SemiCondensed" panose="020B0502040204020203" pitchFamily="34" charset="0"/>
              </a:rPr>
              <a:t>Subject: Mail from Alice.</a:t>
            </a:r>
            <a:endParaRPr lang="ko-KR" altLang="en-US" dirty="0">
              <a:latin typeface="Bahnschrift Light SemiCondensed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0124" y="3339955"/>
            <a:ext cx="412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 </a:t>
            </a:r>
            <a:r>
              <a:rPr lang="en-US" altLang="ko-KR" b="1" dirty="0"/>
              <a:t>SPF</a:t>
            </a:r>
            <a:r>
              <a:rPr lang="en-US" altLang="ko-KR" dirty="0"/>
              <a:t> checks a domain in </a:t>
            </a:r>
            <a:r>
              <a:rPr lang="en-US" altLang="ko-KR" b="1" i="1" dirty="0"/>
              <a:t>Mail From</a:t>
            </a:r>
          </a:p>
          <a:p>
            <a:r>
              <a:rPr lang="en-US" altLang="ko-KR" dirty="0"/>
              <a:t>   </a:t>
            </a:r>
            <a:r>
              <a:rPr lang="en-US" altLang="ko-KR" b="1" dirty="0"/>
              <a:t>DKIM, DMARC</a:t>
            </a:r>
            <a:r>
              <a:rPr lang="en-US" altLang="ko-KR" dirty="0"/>
              <a:t> check a domain in </a:t>
            </a:r>
            <a:r>
              <a:rPr lang="en-US" altLang="ko-KR" b="1" i="1" dirty="0"/>
              <a:t>From</a:t>
            </a:r>
            <a:r>
              <a:rPr lang="en-US" altLang="ko-KR" dirty="0"/>
              <a:t> 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2667597" y="3663120"/>
            <a:ext cx="3935176" cy="872479"/>
          </a:xfrm>
          <a:prstGeom prst="round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438888" y="4177707"/>
            <a:ext cx="1473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Bob’s view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383133" y="4785935"/>
            <a:ext cx="9478536" cy="12866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>
                <a:solidFill>
                  <a:schemeClr val="tx1"/>
                </a:solidFill>
              </a:rPr>
              <a:t>The inconsistency of these fields provides the basis </a:t>
            </a:r>
          </a:p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for email spoofing attacks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12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245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800" y="3956183"/>
            <a:ext cx="7318929" cy="265047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 – Stages of Authentication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4 critical stages of authentication in the email transmission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graphicFrame>
        <p:nvGraphicFramePr>
          <p:cNvPr id="29" name="표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719820"/>
              </p:ext>
            </p:extLst>
          </p:nvPr>
        </p:nvGraphicFramePr>
        <p:xfrm>
          <a:off x="1341082" y="1818646"/>
          <a:ext cx="10012718" cy="2021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94701">
                  <a:extLst>
                    <a:ext uri="{9D8B030D-6E8A-4147-A177-3AD203B41FA5}">
                      <a16:colId xmlns:a16="http://schemas.microsoft.com/office/drawing/2014/main" val="1045202921"/>
                    </a:ext>
                  </a:extLst>
                </a:gridCol>
                <a:gridCol w="6518017">
                  <a:extLst>
                    <a:ext uri="{9D8B030D-6E8A-4147-A177-3AD203B41FA5}">
                      <a16:colId xmlns:a16="http://schemas.microsoft.com/office/drawing/2014/main" val="2983941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Email Sending Authentication</a:t>
                      </a:r>
                      <a:endParaRPr lang="ko-KR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/>
                        <a:t>Sender’s MTA must</a:t>
                      </a:r>
                      <a:r>
                        <a:rPr lang="en-US" altLang="ko-KR" sz="1800" b="0" baseline="0" dirty="0"/>
                        <a:t> </a:t>
                      </a:r>
                      <a:r>
                        <a:rPr lang="en-US" altLang="ko-KR" sz="1800" b="0" dirty="0"/>
                        <a:t>verify the user’s identity </a:t>
                      </a:r>
                    </a:p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/>
                        <a:t>(also, the consistency</a:t>
                      </a:r>
                      <a:r>
                        <a:rPr lang="en-US" altLang="ko-KR" sz="1800" b="0" baseline="0" dirty="0"/>
                        <a:t> of </a:t>
                      </a:r>
                      <a:r>
                        <a:rPr lang="en-US" altLang="ko-KR" sz="1800" b="0" i="1" dirty="0"/>
                        <a:t>Mail From</a:t>
                      </a:r>
                      <a:r>
                        <a:rPr lang="en-US" altLang="ko-KR" sz="1800" b="0" dirty="0"/>
                        <a:t> field and </a:t>
                      </a:r>
                      <a:r>
                        <a:rPr lang="en-US" altLang="ko-KR" sz="1800" b="0" i="1" dirty="0" err="1"/>
                        <a:t>Auth</a:t>
                      </a:r>
                      <a:r>
                        <a:rPr lang="en-US" altLang="ko-KR" sz="1800" b="0" i="1" dirty="0"/>
                        <a:t> username </a:t>
                      </a:r>
                      <a:r>
                        <a:rPr lang="en-US" altLang="ko-KR" sz="1800" b="0" i="0" dirty="0"/>
                        <a:t>field)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351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Email Receiving Verification</a:t>
                      </a:r>
                      <a:endParaRPr lang="ko-KR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/>
                        <a:t>Receiver’s MTA must</a:t>
                      </a:r>
                      <a:r>
                        <a:rPr lang="en-US" altLang="ko-KR" sz="1800" baseline="0" dirty="0"/>
                        <a:t> validate the sender’s authenticity through SPF, DKIM, DMARC protocols</a:t>
                      </a:r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0335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Email Forwarding Verification</a:t>
                      </a:r>
                      <a:endParaRPr lang="ko-KR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/>
                        <a:t>Email forwarder must verify the sender’s address</a:t>
                      </a:r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423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Email</a:t>
                      </a:r>
                      <a:r>
                        <a:rPr lang="en-US" altLang="ko-KR" sz="1800" b="1" baseline="0" dirty="0"/>
                        <a:t> UI Rendering</a:t>
                      </a:r>
                      <a:endParaRPr lang="ko-KR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/>
                        <a:t>Email client’s UI must present the </a:t>
                      </a:r>
                      <a:r>
                        <a:rPr lang="en-US" altLang="ko-KR" sz="1800" b="0" dirty="0"/>
                        <a:t>authenticity check result </a:t>
                      </a:r>
                      <a:r>
                        <a:rPr lang="en-US" altLang="ko-KR" sz="1800" dirty="0"/>
                        <a:t>to users</a:t>
                      </a:r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5676647"/>
                  </a:ext>
                </a:extLst>
              </a:tr>
            </a:tbl>
          </a:graphicData>
        </a:graphic>
      </p:graphicFrame>
      <p:sp>
        <p:nvSpPr>
          <p:cNvPr id="31" name="모서리가 둥근 직사각형 30"/>
          <p:cNvSpPr/>
          <p:nvPr/>
        </p:nvSpPr>
        <p:spPr>
          <a:xfrm>
            <a:off x="4419468" y="5159570"/>
            <a:ext cx="1362685" cy="1256289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6199156" y="5159190"/>
            <a:ext cx="1511968" cy="1256669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5415432" y="3906273"/>
            <a:ext cx="1164478" cy="1290461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8041064" y="5168617"/>
            <a:ext cx="1777936" cy="1466323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1726343" y="4110083"/>
            <a:ext cx="9242196" cy="18974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If any stages fail to authentication, </a:t>
            </a:r>
          </a:p>
          <a:p>
            <a:pPr algn="ctr"/>
            <a:r>
              <a:rPr lang="en-US" altLang="ko-KR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an email can be spoofed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13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076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Attack Model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400" dirty="0"/>
              <a:t>      Shared MTA attack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An attacker sends spoofing emails through the reputable MTA by modifying the </a:t>
            </a:r>
            <a:r>
              <a:rPr lang="en-US" altLang="ko-KR" sz="2000" b="1" i="1" dirty="0"/>
              <a:t>Mail From, From, </a:t>
            </a:r>
            <a:r>
              <a:rPr lang="en-US" altLang="ko-KR" sz="2000" b="1" i="1" dirty="0" err="1"/>
              <a:t>Auth</a:t>
            </a:r>
            <a:r>
              <a:rPr lang="en-US" altLang="ko-KR" sz="2000" i="1" dirty="0"/>
              <a:t> </a:t>
            </a:r>
            <a:r>
              <a:rPr lang="en-US" altLang="ko-KR" sz="2000" dirty="0"/>
              <a:t>username headers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Spoofing emails can bypass the SPF/DKIM/DMARC through reputable MTA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63" y="3099509"/>
            <a:ext cx="5566473" cy="280138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854633" y="3099509"/>
            <a:ext cx="4297680" cy="1472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433454" y="3308464"/>
            <a:ext cx="620684" cy="651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177003" y="3717900"/>
            <a:ext cx="620684" cy="180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956226" y="4516829"/>
            <a:ext cx="292474" cy="294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112626" y="4549235"/>
            <a:ext cx="292474" cy="488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405100" y="4874755"/>
            <a:ext cx="294958" cy="220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418083" y="3346619"/>
            <a:ext cx="224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Have an email account under a.com</a:t>
            </a:r>
          </a:p>
          <a:p>
            <a:r>
              <a:rPr lang="en-US" altLang="ko-KR" dirty="0"/>
              <a:t>(</a:t>
            </a:r>
            <a:r>
              <a:rPr lang="en-US" altLang="ko-KR" b="1" dirty="0"/>
              <a:t>Oscar@a.com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76084" y="5815376"/>
            <a:ext cx="162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en-US" altLang="ko-KR" b="1" dirty="0"/>
              <a:t>Alice@a.com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88874" y="2971138"/>
            <a:ext cx="379261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latin typeface="Bahnschrift Light SemiCondensed" panose="020B0502040204020203" pitchFamily="34" charset="0"/>
              </a:rPr>
              <a:t>Auth</a:t>
            </a:r>
            <a:r>
              <a:rPr lang="en-US" altLang="ko-KR" dirty="0">
                <a:latin typeface="Bahnschrift Light SemiCondensed" panose="020B0502040204020203" pitchFamily="34" charset="0"/>
              </a:rPr>
              <a:t> login: &lt;Oscar@a.com&gt;</a:t>
            </a:r>
          </a:p>
          <a:p>
            <a:r>
              <a:rPr lang="en-US" altLang="ko-KR" dirty="0">
                <a:latin typeface="Bahnschrift Light SemiCondensed" panose="020B0502040204020203" pitchFamily="34" charset="0"/>
              </a:rPr>
              <a:t>Mail From: &lt;Oscar@a.com&gt;</a:t>
            </a:r>
          </a:p>
          <a:p>
            <a:r>
              <a:rPr lang="en-US" altLang="ko-KR" dirty="0">
                <a:latin typeface="Bahnschrift Light SemiCondensed" panose="020B0502040204020203" pitchFamily="34" charset="0"/>
              </a:rPr>
              <a:t>From: &lt;Alice@a.com&gt;</a:t>
            </a:r>
          </a:p>
          <a:p>
            <a:r>
              <a:rPr lang="en-US" altLang="ko-KR" dirty="0">
                <a:latin typeface="Bahnschrift Light SemiCondensed" panose="020B0502040204020203" pitchFamily="34" charset="0"/>
              </a:rPr>
              <a:t>To: &lt;Bob@b.com&gt;</a:t>
            </a:r>
          </a:p>
          <a:p>
            <a:r>
              <a:rPr lang="en-US" altLang="ko-KR" dirty="0">
                <a:latin typeface="Bahnschrift Light SemiCondensed" panose="020B0502040204020203" pitchFamily="34" charset="0"/>
              </a:rPr>
              <a:t>Subject: I’m Alice. Click the below link.</a:t>
            </a:r>
            <a:endParaRPr lang="ko-KR" altLang="en-US" dirty="0">
              <a:latin typeface="Bahnschrift Light SemiCondensed" panose="020B0502040204020203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155122" y="5112328"/>
            <a:ext cx="1073584" cy="220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601226" y="5803191"/>
            <a:ext cx="162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en-US" altLang="ko-KR" b="1" dirty="0"/>
              <a:t>Bob@b.com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3" name="타원 22"/>
          <p:cNvSpPr/>
          <p:nvPr/>
        </p:nvSpPr>
        <p:spPr>
          <a:xfrm>
            <a:off x="927631" y="1461964"/>
            <a:ext cx="299259" cy="2992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a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788874" y="3576340"/>
            <a:ext cx="3792616" cy="872126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9581490" y="4009802"/>
            <a:ext cx="222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Bob’s view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7610051" y="3329100"/>
            <a:ext cx="574517" cy="23895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8327901" y="3266579"/>
            <a:ext cx="222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SPF check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14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62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6" grpId="1" animBg="1"/>
      <p:bldP spid="27" grpId="0"/>
      <p:bldP spid="2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Attack Model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400" dirty="0"/>
              <a:t>      Direct MTA attack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An attacker sends spoofing mail through his own server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The attacker can spoof arbitrary sender by modifying the </a:t>
            </a:r>
            <a:r>
              <a:rPr lang="en-US" altLang="ko-KR" sz="2000" b="1" i="1" dirty="0"/>
              <a:t>Mail From</a:t>
            </a:r>
            <a:r>
              <a:rPr lang="en-US" altLang="ko-KR" sz="2000" dirty="0"/>
              <a:t>, </a:t>
            </a:r>
            <a:r>
              <a:rPr lang="en-US" altLang="ko-KR" sz="2000" b="1" i="1" dirty="0"/>
              <a:t>From</a:t>
            </a:r>
            <a:r>
              <a:rPr lang="en-US" altLang="ko-KR" sz="2000" dirty="0"/>
              <a:t> headers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Especially work well if the receiver’s MTA does not have an authentication mechanism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63" y="3099509"/>
            <a:ext cx="5566473" cy="280138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389265" y="4516829"/>
            <a:ext cx="1579273" cy="532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956226" y="4516829"/>
            <a:ext cx="292474" cy="294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4259029" y="4071260"/>
            <a:ext cx="578980" cy="532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424864" y="3099509"/>
            <a:ext cx="3015994" cy="33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6566847" y="3403706"/>
            <a:ext cx="2312390" cy="1133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176084" y="5815376"/>
            <a:ext cx="162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en-US" altLang="ko-KR" b="1" dirty="0"/>
              <a:t>Alice@a.com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01226" y="5803191"/>
            <a:ext cx="162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en-US" altLang="ko-KR" b="1" dirty="0"/>
              <a:t>Bob@b.com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155122" y="5112328"/>
            <a:ext cx="1073584" cy="220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5818909" y="5199416"/>
            <a:ext cx="889462" cy="220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927631" y="1461964"/>
            <a:ext cx="299259" cy="2992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b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66847" y="3247411"/>
            <a:ext cx="379261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Bahnschrift Light SemiCondensed" panose="020B0502040204020203" pitchFamily="34" charset="0"/>
              </a:rPr>
              <a:t>Mail From: &lt;Oscar@attack.com&gt;</a:t>
            </a:r>
          </a:p>
          <a:p>
            <a:r>
              <a:rPr lang="en-US" altLang="ko-KR" dirty="0">
                <a:latin typeface="Bahnschrift Light SemiCondensed" panose="020B0502040204020203" pitchFamily="34" charset="0"/>
              </a:rPr>
              <a:t>From: &lt;Alice@a.com&gt;</a:t>
            </a:r>
          </a:p>
          <a:p>
            <a:r>
              <a:rPr lang="en-US" altLang="ko-KR" dirty="0">
                <a:latin typeface="Bahnschrift Light SemiCondensed" panose="020B0502040204020203" pitchFamily="34" charset="0"/>
              </a:rPr>
              <a:t>To: &lt;Bob@b.com&gt;</a:t>
            </a:r>
          </a:p>
          <a:p>
            <a:r>
              <a:rPr lang="en-US" altLang="ko-KR" dirty="0">
                <a:latin typeface="Bahnschrift Light SemiCondensed" panose="020B0502040204020203" pitchFamily="34" charset="0"/>
              </a:rPr>
              <a:t>Subject: I’m Alice. Click the below link.</a:t>
            </a:r>
            <a:endParaRPr lang="ko-KR" altLang="en-US" dirty="0">
              <a:latin typeface="Bahnschrift Light SemiCondensed" panose="020B0502040204020203" pitchFamily="34" charset="0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6566847" y="3581467"/>
            <a:ext cx="3792616" cy="872126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359463" y="4014929"/>
            <a:ext cx="150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Bob’s view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643496" y="4997272"/>
            <a:ext cx="1579273" cy="90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15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3413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Attack Model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400" dirty="0"/>
              <a:t>      Forward MTA attack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Abuse the </a:t>
            </a:r>
            <a:r>
              <a:rPr lang="en-US" altLang="ko-KR" sz="2000" b="1" dirty="0"/>
              <a:t>email forwarding service </a:t>
            </a:r>
            <a:r>
              <a:rPr lang="en-US" altLang="ko-KR" sz="2000" dirty="0"/>
              <a:t>to automatically forward spoofing email to the victim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Bypass the receiver’s security check through the legitimate MTA of forwarding services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63" y="3099509"/>
            <a:ext cx="5566473" cy="280138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389265" y="4516829"/>
            <a:ext cx="847755" cy="532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4259029" y="4071260"/>
            <a:ext cx="578980" cy="532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176084" y="5815376"/>
            <a:ext cx="162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en-US" altLang="ko-KR" b="1" dirty="0"/>
              <a:t>Alice@a.com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01226" y="5803191"/>
            <a:ext cx="162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en-US" altLang="ko-KR" b="1" dirty="0"/>
              <a:t>Bob@b.com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155122" y="5112328"/>
            <a:ext cx="1073584" cy="220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5818909" y="5199416"/>
            <a:ext cx="889462" cy="220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927631" y="1461964"/>
            <a:ext cx="299259" cy="2992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c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433453" y="3433565"/>
            <a:ext cx="2042161" cy="1083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4177003" y="3717900"/>
            <a:ext cx="795252" cy="180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6214667" y="4469842"/>
            <a:ext cx="134729" cy="642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6340885" y="4880779"/>
            <a:ext cx="367486" cy="31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646675" y="2877478"/>
            <a:ext cx="285761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Bahnschrift Light SemiCondensed" panose="020B0502040204020203" pitchFamily="34" charset="0"/>
              </a:rPr>
              <a:t>Mail From: &lt;&gt;</a:t>
            </a:r>
          </a:p>
          <a:p>
            <a:r>
              <a:rPr lang="en-US" altLang="ko-KR" dirty="0">
                <a:latin typeface="Bahnschrift Light SemiCondensed" panose="020B0502040204020203" pitchFamily="34" charset="0"/>
              </a:rPr>
              <a:t>From: &lt;Alice@a.com&gt;</a:t>
            </a:r>
          </a:p>
          <a:p>
            <a:r>
              <a:rPr lang="en-US" altLang="ko-KR" dirty="0">
                <a:latin typeface="Bahnschrift Light SemiCondensed" panose="020B0502040204020203" pitchFamily="34" charset="0"/>
              </a:rPr>
              <a:t>To: &lt;Bob@b.com&gt;</a:t>
            </a:r>
          </a:p>
          <a:p>
            <a:r>
              <a:rPr lang="en-US" altLang="ko-KR" dirty="0">
                <a:latin typeface="Bahnschrift Light SemiCondensed" panose="020B0502040204020203" pitchFamily="34" charset="0"/>
              </a:rPr>
              <a:t>Subject: I’m Alice. </a:t>
            </a:r>
          </a:p>
          <a:p>
            <a:r>
              <a:rPr lang="en-US" altLang="ko-KR" dirty="0">
                <a:latin typeface="Bahnschrift Light SemiCondensed" panose="020B0502040204020203" pitchFamily="34" charset="0"/>
              </a:rPr>
              <a:t>              Click the below link.</a:t>
            </a:r>
            <a:endParaRPr lang="ko-KR" altLang="en-US" dirty="0">
              <a:latin typeface="Bahnschrift Light SemiCondensed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24472" y="2877478"/>
            <a:ext cx="285761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Bahnschrift Light SemiCondensed" panose="020B0502040204020203" pitchFamily="34" charset="0"/>
              </a:rPr>
              <a:t>Mail From: &lt;Oscar@c.com&gt;</a:t>
            </a:r>
          </a:p>
          <a:p>
            <a:r>
              <a:rPr lang="en-US" altLang="ko-KR" dirty="0">
                <a:latin typeface="Bahnschrift Light SemiCondensed" panose="020B0502040204020203" pitchFamily="34" charset="0"/>
              </a:rPr>
              <a:t>From: &lt;Alice@a.com&gt;</a:t>
            </a:r>
          </a:p>
          <a:p>
            <a:r>
              <a:rPr lang="en-US" altLang="ko-KR" dirty="0">
                <a:latin typeface="Bahnschrift Light SemiCondensed" panose="020B0502040204020203" pitchFamily="34" charset="0"/>
              </a:rPr>
              <a:t>To: &lt;Bob@b.com&gt;</a:t>
            </a:r>
          </a:p>
          <a:p>
            <a:r>
              <a:rPr lang="en-US" altLang="ko-KR" dirty="0">
                <a:latin typeface="Bahnschrift Light SemiCondensed" panose="020B0502040204020203" pitchFamily="34" charset="0"/>
              </a:rPr>
              <a:t>Subject: I’m Alice. </a:t>
            </a:r>
          </a:p>
          <a:p>
            <a:r>
              <a:rPr lang="en-US" altLang="ko-KR" dirty="0">
                <a:latin typeface="Bahnschrift Light SemiCondensed" panose="020B0502040204020203" pitchFamily="34" charset="0"/>
              </a:rPr>
              <a:t>              Click the below link.</a:t>
            </a:r>
            <a:endParaRPr lang="ko-KR" altLang="en-US" dirty="0">
              <a:latin typeface="Bahnschrift Light Semi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1679" y="3166013"/>
            <a:ext cx="972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434343"/>
                </a:solidFill>
              </a:rPr>
              <a:t>c.com</a:t>
            </a:r>
            <a:endParaRPr lang="ko-KR" altLang="en-US" sz="1600" dirty="0">
              <a:solidFill>
                <a:srgbClr val="434343"/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8923424" y="3211181"/>
            <a:ext cx="2858662" cy="1150600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9955738" y="4332163"/>
            <a:ext cx="150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Bob’s view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10779282" y="2980030"/>
            <a:ext cx="574517" cy="23895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0664707" y="2602953"/>
            <a:ext cx="137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SPF check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643496" y="4516829"/>
            <a:ext cx="1579273" cy="1384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16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89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Aim to cover all possible verification issues throughout the email delivery process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Analyze 30 email services including popular public email services &amp; enterprise-level email services</a:t>
            </a:r>
            <a:endParaRPr lang="en-US" altLang="ko-KR" sz="1200" dirty="0"/>
          </a:p>
          <a:p>
            <a:pPr marL="0" indent="0">
              <a:buNone/>
            </a:pPr>
            <a:endParaRPr lang="en-US" altLang="ko-KR" sz="1000" dirty="0"/>
          </a:p>
          <a:p>
            <a:r>
              <a:rPr lang="en-US" altLang="ko-KR" sz="2400" dirty="0"/>
              <a:t>Focus on modifying SMTP header values related to authentication to spoof emails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Headers: </a:t>
            </a:r>
            <a:r>
              <a:rPr lang="en-US" altLang="ko-KR" sz="2000" i="1" dirty="0"/>
              <a:t>Mail From</a:t>
            </a:r>
            <a:r>
              <a:rPr lang="en-US" altLang="ko-KR" sz="2000" dirty="0"/>
              <a:t>, </a:t>
            </a:r>
            <a:r>
              <a:rPr lang="en-US" altLang="ko-KR" sz="2000" i="1" dirty="0"/>
              <a:t>From</a:t>
            </a:r>
            <a:r>
              <a:rPr lang="en-US" altLang="ko-KR" sz="2000" dirty="0"/>
              <a:t>, …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Set email content as legal and harmless to minimize the effect of spam detection</a:t>
            </a:r>
            <a:endParaRPr lang="en-US" altLang="ko-KR" sz="1800" dirty="0"/>
          </a:p>
          <a:p>
            <a:pPr>
              <a:buFontTx/>
              <a:buChar char="-"/>
            </a:pPr>
            <a:endParaRPr lang="en-US" altLang="ko-KR" sz="1000" dirty="0"/>
          </a:p>
          <a:p>
            <a:r>
              <a:rPr lang="en-US" altLang="ko-KR" sz="2400" dirty="0"/>
              <a:t>An email spoofing attack is successful if the email is delivered to the victim’s inbox (not a spam box)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Repeat each attack 3 times 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Only attacks that work all 3 times are considered as successful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17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680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Results – Deployment of Email Protections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416908"/>
            <a:ext cx="6460375" cy="4760055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Security protocols</a:t>
            </a:r>
            <a:endParaRPr lang="en-US" altLang="ko-KR" sz="2000" dirty="0"/>
          </a:p>
          <a:p>
            <a:pPr lvl="1">
              <a:buFontTx/>
              <a:buChar char="-"/>
            </a:pPr>
            <a:r>
              <a:rPr lang="en-US" altLang="ko-KR" sz="2000" dirty="0"/>
              <a:t>All email providers support SPF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23 providers deploy all of the 3 protocols</a:t>
            </a:r>
          </a:p>
          <a:p>
            <a:pPr lvl="1">
              <a:buFontTx/>
              <a:buChar char="-"/>
            </a:pPr>
            <a:endParaRPr lang="en-US" altLang="ko-KR" sz="2000" dirty="0"/>
          </a:p>
          <a:p>
            <a:r>
              <a:rPr lang="en-US" altLang="ko-KR" sz="2400" dirty="0"/>
              <a:t>Sender inconsistency checks (SIC)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Only 12 providers perform SIC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Security indicator alerts the receiver that the actual sender may not be the displayed one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903" y="4323285"/>
            <a:ext cx="3809394" cy="129558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073" y="1022466"/>
            <a:ext cx="3408218" cy="5450522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18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2944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Results – Email Sender Spoofing Attacks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16908"/>
                <a:ext cx="5662353" cy="476005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dirty="0"/>
                  <a:t>Divide attacks into 4 stages</a:t>
                </a:r>
              </a:p>
              <a:p>
                <a:pPr lvl="1">
                  <a:buFontTx/>
                  <a:buChar char="-"/>
                </a:pPr>
                <a:r>
                  <a:rPr lang="en-US" altLang="ko-KR" sz="2000" dirty="0"/>
                  <a:t>Email sending authentication</a:t>
                </a:r>
              </a:p>
              <a:p>
                <a:pPr lvl="1">
                  <a:buFontTx/>
                  <a:buChar char="-"/>
                </a:pPr>
                <a:r>
                  <a:rPr lang="en-US" altLang="ko-KR" sz="2000" dirty="0"/>
                  <a:t>Email receiving verification</a:t>
                </a:r>
              </a:p>
              <a:p>
                <a:pPr lvl="1">
                  <a:buFontTx/>
                  <a:buChar char="-"/>
                </a:pPr>
                <a:r>
                  <a:rPr lang="en-US" altLang="ko-KR" sz="2000" dirty="0"/>
                  <a:t>Email forwarding verification</a:t>
                </a:r>
              </a:p>
              <a:p>
                <a:pPr lvl="1">
                  <a:buFontTx/>
                  <a:buChar char="-"/>
                </a:pPr>
                <a:r>
                  <a:rPr lang="en-US" altLang="ko-KR" sz="2000" dirty="0"/>
                  <a:t>Email UI rendering</a:t>
                </a:r>
              </a:p>
              <a:p>
                <a:pPr lvl="1">
                  <a:buFontTx/>
                  <a:buChar char="-"/>
                </a:pPr>
                <a:endParaRPr lang="en-US" altLang="ko-KR" sz="2000" dirty="0"/>
              </a:p>
              <a:p>
                <a:r>
                  <a:rPr lang="en-US" altLang="ko-KR" sz="2400" dirty="0"/>
                  <a:t>Identify 14 attacks</a:t>
                </a:r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ko-KR" sz="2000" dirty="0"/>
                  <a:t> identifies the specific attack</a:t>
                </a:r>
              </a:p>
              <a:p>
                <a:pPr lvl="1">
                  <a:buFontTx/>
                  <a:buChar char="-"/>
                </a:pPr>
                <a:r>
                  <a:rPr lang="en-US" altLang="ko-KR" sz="2000" dirty="0"/>
                  <a:t>All email services are vulnerable to certain types of attacks</a:t>
                </a:r>
              </a:p>
              <a:p>
                <a:endParaRPr lang="en-US" altLang="ko-KR" sz="2400" dirty="0"/>
              </a:p>
              <a:p>
                <a:pPr marL="0" indent="0">
                  <a:buNone/>
                </a:pPr>
                <a:r>
                  <a:rPr lang="en-US" altLang="ko-KR" sz="2400" dirty="0"/>
                  <a:t>  Let’s see detail of </a:t>
                </a:r>
                <a:r>
                  <a:rPr lang="en-US" altLang="ko-KR" sz="2400" i="1" dirty="0"/>
                  <a:t>some</a:t>
                </a:r>
                <a:r>
                  <a:rPr lang="en-US" altLang="ko-KR" sz="2400" dirty="0"/>
                  <a:t> attacks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16908"/>
                <a:ext cx="5662353" cy="4760055"/>
              </a:xfrm>
              <a:blipFill>
                <a:blip r:embed="rId3"/>
                <a:stretch>
                  <a:fillRect l="-1399" t="-17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6630087" y="1100151"/>
            <a:ext cx="4327907" cy="5343690"/>
            <a:chOff x="3346566" y="1282584"/>
            <a:chExt cx="4327907" cy="534369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6566" y="1282584"/>
              <a:ext cx="997689" cy="5340191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4255" y="1282584"/>
              <a:ext cx="3330218" cy="5343690"/>
            </a:xfrm>
            <a:prstGeom prst="rect">
              <a:avLst/>
            </a:prstGeom>
          </p:spPr>
        </p:pic>
      </p:grp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19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146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Introduction &amp; Background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Email delivery process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Email spoofing protections</a:t>
            </a:r>
          </a:p>
          <a:p>
            <a:r>
              <a:rPr lang="en-US" altLang="ko-KR" sz="2400" dirty="0"/>
              <a:t>Attack Model</a:t>
            </a:r>
          </a:p>
          <a:p>
            <a:r>
              <a:rPr lang="en-US" altLang="ko-KR" sz="2400" dirty="0"/>
              <a:t>Email Spoofing Attack Experiment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Email sending authentication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Email receiving verification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Email forwarding verification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Email UI rendering</a:t>
            </a:r>
          </a:p>
          <a:p>
            <a:r>
              <a:rPr lang="en-US" altLang="ko-KR" sz="2400" dirty="0"/>
              <a:t>Conclusion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2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3348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1) Attacks in Email Sending Authentication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Abuse the reputation of well-known email services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Mainly used in the shared attack model</a:t>
            </a:r>
          </a:p>
          <a:p>
            <a:pPr lvl="1">
              <a:buFontTx/>
              <a:buChar char="-"/>
            </a:pPr>
            <a:endParaRPr lang="en-US" altLang="ko-KR" sz="1600" dirty="0"/>
          </a:p>
          <a:p>
            <a:pPr lvl="1">
              <a:buFontTx/>
              <a:buChar char="-"/>
            </a:pPr>
            <a:endParaRPr lang="en-US" altLang="ko-KR" sz="1600" dirty="0"/>
          </a:p>
          <a:p>
            <a:pPr>
              <a:buFontTx/>
              <a:buChar char="-"/>
            </a:pPr>
            <a:endParaRPr lang="en-US" altLang="ko-KR" sz="2400" dirty="0"/>
          </a:p>
          <a:p>
            <a:pPr lvl="1">
              <a:buFontTx/>
              <a:buChar char="-"/>
            </a:pPr>
            <a:endParaRPr lang="en-US" altLang="ko-KR" sz="2000" u="sng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755072" y="2332646"/>
            <a:ext cx="10641676" cy="1615897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414" y="2606035"/>
            <a:ext cx="3755914" cy="1134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1577" y="2574479"/>
                <a:ext cx="740664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ko-KR" sz="2000" b="1" dirty="0"/>
                  <a:t>) Inconsistency btw. </a:t>
                </a:r>
                <a:r>
                  <a:rPr lang="en-US" altLang="ko-KR" sz="2000" b="1" i="1" dirty="0" err="1"/>
                  <a:t>Auth</a:t>
                </a:r>
                <a:r>
                  <a:rPr lang="en-US" altLang="ko-KR" sz="2000" b="1" i="1" dirty="0"/>
                  <a:t> username</a:t>
                </a:r>
                <a:r>
                  <a:rPr lang="en-US" altLang="ko-KR" sz="2000" b="1" dirty="0"/>
                  <a:t> and </a:t>
                </a:r>
                <a:r>
                  <a:rPr lang="en-US" altLang="ko-KR" sz="2000" b="1" i="1" dirty="0"/>
                  <a:t>Mail From</a:t>
                </a:r>
                <a:r>
                  <a:rPr lang="en-US" altLang="ko-KR" sz="2000" b="1" dirty="0"/>
                  <a:t> headers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1700" dirty="0"/>
                  <a:t>An attacker can pretend to be any user under the current domain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1700" dirty="0"/>
                  <a:t>Oscar and Alice have usernames under a.com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77" y="2574479"/>
                <a:ext cx="7406640" cy="954107"/>
              </a:xfrm>
              <a:prstGeom prst="rect">
                <a:avLst/>
              </a:prstGeom>
              <a:blipFill>
                <a:blip r:embed="rId4"/>
                <a:stretch>
                  <a:fillRect t="-3185" b="-44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20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656B286-D3D4-A142-84F9-978C49876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790" y="4073848"/>
            <a:ext cx="4548271" cy="2268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2800" y="3979622"/>
            <a:ext cx="55666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/>
              <a:t>Most email services prohibit this inconsistency</a:t>
            </a:r>
          </a:p>
          <a:p>
            <a:r>
              <a:rPr lang="en-US" altLang="ko-KR" sz="2200" dirty="0"/>
              <a:t>But 2 services are vulnerable</a:t>
            </a:r>
          </a:p>
          <a:p>
            <a:r>
              <a:rPr lang="en-US" altLang="ko-KR" sz="2200" dirty="0"/>
              <a:t>(Zimbra, </a:t>
            </a:r>
            <a:r>
              <a:rPr lang="en-US" altLang="ko-KR" sz="2200" dirty="0" err="1"/>
              <a:t>Roundcube</a:t>
            </a:r>
            <a:r>
              <a:rPr lang="en-US" altLang="ko-KR" sz="2200" dirty="0"/>
              <a:t>)</a:t>
            </a:r>
            <a:endParaRPr lang="ko-KR" altLang="en-US" sz="2200" dirty="0"/>
          </a:p>
        </p:txBody>
      </p:sp>
      <p:sp>
        <p:nvSpPr>
          <p:cNvPr id="20" name="모서리가 둥근 직사각형 19">
            <a:extLst>
              <a:ext uri="{FF2B5EF4-FFF2-40B4-BE49-F238E27FC236}">
                <a16:creationId xmlns:a16="http://schemas.microsoft.com/office/drawing/2014/main" id="{73A66070-22D1-ED43-BB89-4A7F1A4C0337}"/>
              </a:ext>
            </a:extLst>
          </p:cNvPr>
          <p:cNvSpPr/>
          <p:nvPr/>
        </p:nvSpPr>
        <p:spPr>
          <a:xfrm>
            <a:off x="4872429" y="5012788"/>
            <a:ext cx="780226" cy="1216836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AF9EB96-0E90-0949-BA8E-EB20CA91C467}"/>
              </a:ext>
            </a:extLst>
          </p:cNvPr>
          <p:cNvGrpSpPr/>
          <p:nvPr/>
        </p:nvGrpSpPr>
        <p:grpSpPr>
          <a:xfrm>
            <a:off x="631384" y="2212762"/>
            <a:ext cx="10999891" cy="4129896"/>
            <a:chOff x="641981" y="2204152"/>
            <a:chExt cx="10999891" cy="4129896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8FCCED98-E354-494D-9191-F1C903D28507}"/>
                </a:ext>
              </a:extLst>
            </p:cNvPr>
            <p:cNvGrpSpPr/>
            <p:nvPr/>
          </p:nvGrpSpPr>
          <p:grpSpPr>
            <a:xfrm>
              <a:off x="641981" y="2204152"/>
              <a:ext cx="10999891" cy="4129896"/>
              <a:chOff x="641981" y="2204152"/>
              <a:chExt cx="10999891" cy="4129896"/>
            </a:xfrm>
          </p:grpSpPr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ACA5CA66-6BD6-7649-86F9-FF95E82A377D}"/>
                  </a:ext>
                </a:extLst>
              </p:cNvPr>
              <p:cNvSpPr/>
              <p:nvPr/>
            </p:nvSpPr>
            <p:spPr>
              <a:xfrm>
                <a:off x="641981" y="2204152"/>
                <a:ext cx="10999891" cy="41298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54D4414E-9803-0D4A-AA44-CF5AEEEE2F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6445" y="2859073"/>
                <a:ext cx="7318929" cy="2650476"/>
              </a:xfrm>
              <a:prstGeom prst="rect">
                <a:avLst/>
              </a:prstGeom>
            </p:spPr>
          </p:pic>
        </p:grpSp>
        <p:sp>
          <p:nvSpPr>
            <p:cNvPr id="23" name="모서리가 둥근 직사각형 22">
              <a:extLst>
                <a:ext uri="{FF2B5EF4-FFF2-40B4-BE49-F238E27FC236}">
                  <a16:creationId xmlns:a16="http://schemas.microsoft.com/office/drawing/2014/main" id="{A6273768-40D3-424B-9A0F-F5E8F026B442}"/>
                </a:ext>
              </a:extLst>
            </p:cNvPr>
            <p:cNvSpPr/>
            <p:nvPr/>
          </p:nvSpPr>
          <p:spPr>
            <a:xfrm>
              <a:off x="4370418" y="3999476"/>
              <a:ext cx="1209515" cy="1363036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175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1) Attacks in Email Sending Authentication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Abuse the reputation of well-known email services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Mainly used in the shared attack model</a:t>
            </a:r>
          </a:p>
          <a:p>
            <a:pPr>
              <a:buFontTx/>
              <a:buChar char="-"/>
            </a:pPr>
            <a:endParaRPr lang="en-US" altLang="ko-KR" sz="2400" dirty="0"/>
          </a:p>
          <a:p>
            <a:pPr lvl="1">
              <a:buFontTx/>
              <a:buChar char="-"/>
            </a:pPr>
            <a:endParaRPr lang="en-US" altLang="ko-KR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755072" y="2332646"/>
            <a:ext cx="10641676" cy="1615897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694" y="2497611"/>
            <a:ext cx="3716482" cy="1315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9883" y="2569427"/>
                <a:ext cx="640980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ko-KR" sz="2000" b="1" dirty="0"/>
                  <a:t>) Inconsistency btw. </a:t>
                </a:r>
                <a:r>
                  <a:rPr lang="en-US" altLang="ko-KR" sz="2000" b="1" i="1" dirty="0"/>
                  <a:t>Mail From </a:t>
                </a:r>
                <a:r>
                  <a:rPr lang="en-US" altLang="ko-KR" sz="2000" b="1" dirty="0"/>
                  <a:t>and </a:t>
                </a:r>
                <a:r>
                  <a:rPr lang="en-US" altLang="ko-KR" sz="2000" b="1" i="1" dirty="0"/>
                  <a:t>From</a:t>
                </a:r>
                <a:r>
                  <a:rPr lang="en-US" altLang="ko-KR" sz="2000" b="1" dirty="0"/>
                  <a:t> headers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1700" i="1" dirty="0"/>
                  <a:t>From</a:t>
                </a:r>
                <a:r>
                  <a:rPr lang="en-US" altLang="ko-KR" sz="1700" dirty="0"/>
                  <a:t> header is used for email aliases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1700" dirty="0"/>
                  <a:t>Most email clients only display the </a:t>
                </a:r>
                <a:r>
                  <a:rPr lang="en-US" altLang="ko-KR" sz="1700" i="1" dirty="0"/>
                  <a:t>From</a:t>
                </a:r>
                <a:r>
                  <a:rPr lang="en-US" altLang="ko-KR" sz="1700" dirty="0"/>
                  <a:t>, not the </a:t>
                </a:r>
                <a:r>
                  <a:rPr lang="en-US" altLang="ko-KR" sz="1700" i="1" dirty="0"/>
                  <a:t>Mail From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83" y="2569427"/>
                <a:ext cx="6409807" cy="923330"/>
              </a:xfrm>
              <a:prstGeom prst="rect">
                <a:avLst/>
              </a:prstGeom>
              <a:blipFill>
                <a:blip r:embed="rId4"/>
                <a:stretch>
                  <a:fillRect t="-3289" b="-78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21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0AF8E78-C0A8-974C-B2EB-F78789507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790" y="4073848"/>
            <a:ext cx="4548271" cy="2268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5680" y="4041796"/>
            <a:ext cx="49045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/>
              <a:t>24 email services are vulnerable</a:t>
            </a:r>
          </a:p>
          <a:p>
            <a:r>
              <a:rPr lang="en-US" altLang="ko-KR" sz="2000" dirty="0"/>
              <a:t>(Outlook, Yahoo, </a:t>
            </a:r>
            <a:r>
              <a:rPr lang="en-US" altLang="ko-KR" sz="2000" dirty="0" err="1"/>
              <a:t>Naver</a:t>
            </a:r>
            <a:r>
              <a:rPr lang="en-US" altLang="ko-KR" sz="2000" dirty="0"/>
              <a:t>, …)</a:t>
            </a:r>
            <a:endParaRPr lang="ko-KR" altLang="en-US" sz="2000" dirty="0"/>
          </a:p>
        </p:txBody>
      </p:sp>
      <p:sp>
        <p:nvSpPr>
          <p:cNvPr id="15" name="모서리가 둥근 직사각형 14">
            <a:extLst>
              <a:ext uri="{FF2B5EF4-FFF2-40B4-BE49-F238E27FC236}">
                <a16:creationId xmlns:a16="http://schemas.microsoft.com/office/drawing/2014/main" id="{6BF1A42F-03DE-D64E-9018-F6738CC2853C}"/>
              </a:ext>
            </a:extLst>
          </p:cNvPr>
          <p:cNvSpPr/>
          <p:nvPr/>
        </p:nvSpPr>
        <p:spPr>
          <a:xfrm>
            <a:off x="4872429" y="5012788"/>
            <a:ext cx="780226" cy="1216836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60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2) Attacks in Email Receiving Verification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Try to bypass SPF/DKIM/DMARC verification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An attack is successful if the receiver’s MTA gets a ‘none or pass’ verification result</a:t>
            </a:r>
          </a:p>
          <a:p>
            <a:pPr lvl="1">
              <a:buFontTx/>
              <a:buChar char="-"/>
            </a:pPr>
            <a:endParaRPr lang="en-US" altLang="ko-KR" sz="1600" dirty="0"/>
          </a:p>
          <a:p>
            <a:pPr>
              <a:buFontTx/>
              <a:buChar char="-"/>
            </a:pPr>
            <a:endParaRPr lang="en-US" altLang="ko-KR" sz="2400" dirty="0"/>
          </a:p>
          <a:p>
            <a:pPr lvl="1">
              <a:buFontTx/>
              <a:buChar char="-"/>
            </a:pPr>
            <a:endParaRPr lang="en-US" altLang="ko-KR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755072" y="2332647"/>
            <a:ext cx="10641676" cy="1804714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138" y="2634335"/>
            <a:ext cx="3504858" cy="12944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85759" y="1118681"/>
            <a:ext cx="4123113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* </a:t>
            </a:r>
            <a:r>
              <a:rPr lang="en-US" altLang="ko-KR" b="1" dirty="0"/>
              <a:t>SPF</a:t>
            </a:r>
            <a:r>
              <a:rPr lang="en-US" altLang="ko-KR" dirty="0"/>
              <a:t> checks a domain in </a:t>
            </a:r>
            <a:r>
              <a:rPr lang="en-US" altLang="ko-KR" b="1" i="1" dirty="0"/>
              <a:t>Mail From</a:t>
            </a:r>
          </a:p>
          <a:p>
            <a:r>
              <a:rPr lang="en-US" altLang="ko-KR" dirty="0"/>
              <a:t>   </a:t>
            </a:r>
            <a:r>
              <a:rPr lang="en-US" altLang="ko-KR" b="1" dirty="0"/>
              <a:t>DKIM, DMARC</a:t>
            </a:r>
            <a:r>
              <a:rPr lang="en-US" altLang="ko-KR" dirty="0"/>
              <a:t> check a domain in </a:t>
            </a:r>
            <a:r>
              <a:rPr lang="en-US" altLang="ko-KR" b="1" i="1" dirty="0"/>
              <a:t>From</a:t>
            </a:r>
            <a:r>
              <a:rPr lang="en-US" altLang="ko-K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820190" y="2482274"/>
                <a:ext cx="613756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ko-KR" sz="2000" b="1" dirty="0"/>
                  <a:t>) Empty </a:t>
                </a:r>
                <a:r>
                  <a:rPr lang="en-US" altLang="ko-KR" sz="2000" b="1" i="1" dirty="0"/>
                  <a:t>Mail From </a:t>
                </a:r>
                <a:r>
                  <a:rPr lang="en-US" altLang="ko-KR" sz="2000" b="1" dirty="0"/>
                  <a:t>header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1700" dirty="0"/>
                  <a:t>An empty </a:t>
                </a:r>
                <a:r>
                  <a:rPr lang="en-US" altLang="ko-KR" sz="1700" i="1" dirty="0"/>
                  <a:t>Mail From</a:t>
                </a:r>
                <a:r>
                  <a:rPr lang="en-US" altLang="ko-KR" sz="1700" dirty="0"/>
                  <a:t> is allowed for some special messages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1700" dirty="0"/>
                  <a:t>SPF uses </a:t>
                </a:r>
                <a:r>
                  <a:rPr lang="en-US" altLang="ko-KR" sz="1700" i="1" dirty="0"/>
                  <a:t>Mail From</a:t>
                </a:r>
                <a:r>
                  <a:rPr lang="en-US" altLang="ko-KR" sz="1700" dirty="0"/>
                  <a:t> for authentication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1700" dirty="0"/>
                  <a:t>If Mail From is empty, SPF uses </a:t>
                </a:r>
                <a:r>
                  <a:rPr lang="en-US" altLang="ko-KR" sz="1700" i="1" dirty="0" err="1"/>
                  <a:t>Helo</a:t>
                </a:r>
                <a:r>
                  <a:rPr lang="en-US" altLang="ko-KR" sz="1700" dirty="0"/>
                  <a:t> header alternatively, but some providers do not support this feature</a:t>
                </a: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90" y="2482274"/>
                <a:ext cx="6137561" cy="1446550"/>
              </a:xfrm>
              <a:prstGeom prst="rect">
                <a:avLst/>
              </a:prstGeom>
              <a:blipFill>
                <a:blip r:embed="rId4"/>
                <a:stretch>
                  <a:fillRect t="-2110" b="-50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22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314" y="4275009"/>
            <a:ext cx="5831812" cy="2111932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6078658" y="5157624"/>
            <a:ext cx="1091575" cy="1113201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215450" y="4181147"/>
            <a:ext cx="3878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/>
              <a:t>13 email services are vulnerable</a:t>
            </a:r>
          </a:p>
          <a:p>
            <a:r>
              <a:rPr lang="en-US" altLang="ko-KR" sz="2000" dirty="0"/>
              <a:t>(</a:t>
            </a:r>
            <a:r>
              <a:rPr lang="en-US" altLang="ko-KR" sz="2000" dirty="0" err="1"/>
              <a:t>Sina</a:t>
            </a:r>
            <a:r>
              <a:rPr lang="en-US" altLang="ko-KR" sz="2000" dirty="0"/>
              <a:t>, Alibaba Cloud, …)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67077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2) Attacks in Email Receiving Verification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Try to bypass SPF/DKIM/DMARC verification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An attack is successful if the receiver’s MTA gets a ‘none or pass’ verification result</a:t>
            </a:r>
          </a:p>
          <a:p>
            <a:pPr lvl="1">
              <a:buFontTx/>
              <a:buChar char="-"/>
            </a:pPr>
            <a:endParaRPr lang="en-US" altLang="ko-KR" sz="1600" dirty="0"/>
          </a:p>
          <a:p>
            <a:pPr>
              <a:buFontTx/>
              <a:buChar char="-"/>
            </a:pPr>
            <a:endParaRPr lang="en-US" altLang="ko-KR" sz="2400" dirty="0"/>
          </a:p>
          <a:p>
            <a:pPr lvl="1">
              <a:buFontTx/>
              <a:buChar char="-"/>
            </a:pPr>
            <a:endParaRPr lang="en-US" altLang="ko-KR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285759" y="1118681"/>
            <a:ext cx="4123113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* </a:t>
            </a:r>
            <a:r>
              <a:rPr lang="en-US" altLang="ko-KR" b="1" dirty="0"/>
              <a:t>SPF</a:t>
            </a:r>
            <a:r>
              <a:rPr lang="en-US" altLang="ko-KR" dirty="0"/>
              <a:t> checks a domain in </a:t>
            </a:r>
            <a:r>
              <a:rPr lang="en-US" altLang="ko-KR" b="1" i="1" dirty="0"/>
              <a:t>Mail From</a:t>
            </a:r>
          </a:p>
          <a:p>
            <a:r>
              <a:rPr lang="en-US" altLang="ko-KR" dirty="0"/>
              <a:t>   </a:t>
            </a:r>
            <a:r>
              <a:rPr lang="en-US" altLang="ko-KR" b="1" dirty="0"/>
              <a:t>DKIM, DMARC</a:t>
            </a:r>
            <a:r>
              <a:rPr lang="en-US" altLang="ko-KR" dirty="0"/>
              <a:t> check a domain in </a:t>
            </a:r>
            <a:r>
              <a:rPr lang="en-US" altLang="ko-KR" b="1" i="1" dirty="0"/>
              <a:t>From</a:t>
            </a:r>
            <a:r>
              <a:rPr lang="en-US" altLang="ko-KR" dirty="0"/>
              <a:t> 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755072" y="2416965"/>
            <a:ext cx="10641676" cy="3410257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/>
              <p:cNvSpPr/>
              <p:nvPr/>
            </p:nvSpPr>
            <p:spPr>
              <a:xfrm>
                <a:off x="820190" y="2799349"/>
                <a:ext cx="6320443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altLang="ko-KR" sz="2000" b="1" dirty="0"/>
                  <a:t>) Multiple </a:t>
                </a:r>
                <a:r>
                  <a:rPr lang="en-US" altLang="ko-KR" sz="2000" b="1" i="1" dirty="0"/>
                  <a:t>From </a:t>
                </a:r>
                <a:r>
                  <a:rPr lang="en-US" altLang="ko-KR" sz="2000" b="1" dirty="0"/>
                  <a:t>headers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1700" dirty="0"/>
                  <a:t>RFC indicates that emails with multiple </a:t>
                </a:r>
                <a:r>
                  <a:rPr lang="en-US" altLang="ko-KR" sz="1700" i="1" dirty="0"/>
                  <a:t>From</a:t>
                </a:r>
                <a:r>
                  <a:rPr lang="en-US" altLang="ko-KR" sz="1700" dirty="0"/>
                  <a:t> should be rejected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1700" dirty="0"/>
                  <a:t>Some services accept emails with multiple </a:t>
                </a:r>
                <a:r>
                  <a:rPr lang="en-US" altLang="ko-KR" sz="1700" i="1" dirty="0"/>
                  <a:t>From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1700" dirty="0"/>
                  <a:t>Distortion of headers also works (e.g. adding space)</a:t>
                </a:r>
              </a:p>
            </p:txBody>
          </p:sp>
        </mc:Choice>
        <mc:Fallback xmlns=""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90" y="2799349"/>
                <a:ext cx="6320443" cy="1446550"/>
              </a:xfrm>
              <a:prstGeom prst="rect">
                <a:avLst/>
              </a:prstGeom>
              <a:blipFill>
                <a:blip r:embed="rId3"/>
                <a:stretch>
                  <a:fillRect t="-2101" b="-46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759" y="2644583"/>
            <a:ext cx="3412721" cy="111078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759" y="4235406"/>
            <a:ext cx="3498016" cy="1123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7999" y="3722719"/>
            <a:ext cx="4139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&lt; Ordinary multiple </a:t>
            </a:r>
            <a:r>
              <a:rPr lang="en-US" altLang="ko-KR" sz="1600" b="1" i="1" dirty="0"/>
              <a:t>From</a:t>
            </a:r>
            <a:r>
              <a:rPr lang="en-US" altLang="ko-KR" sz="1600" b="1" dirty="0"/>
              <a:t> attack &gt;</a:t>
            </a:r>
            <a:endParaRPr lang="ko-KR" alt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22249" y="5375204"/>
            <a:ext cx="4139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&lt; Multiple </a:t>
            </a:r>
            <a:r>
              <a:rPr lang="en-US" altLang="ko-KR" sz="1600" b="1" i="1" dirty="0"/>
              <a:t>From</a:t>
            </a:r>
            <a:r>
              <a:rPr lang="en-US" altLang="ko-KR" sz="1600" b="1" dirty="0"/>
              <a:t> attack with spaces &gt;</a:t>
            </a:r>
            <a:endParaRPr lang="ko-KR" alt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84093" y="4557297"/>
            <a:ext cx="483333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/>
              <a:t>19 email services are vulnerable</a:t>
            </a:r>
          </a:p>
          <a:p>
            <a:r>
              <a:rPr lang="en-US" altLang="ko-KR" sz="1900" dirty="0"/>
              <a:t>(iCloud, </a:t>
            </a:r>
            <a:r>
              <a:rPr lang="en-US" altLang="ko-KR" sz="1900" dirty="0" err="1"/>
              <a:t>Naver</a:t>
            </a:r>
            <a:r>
              <a:rPr lang="en-US" altLang="ko-KR" sz="1900" dirty="0"/>
              <a:t>, …)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7157256" y="4086212"/>
            <a:ext cx="3773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23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5956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3) Attacks in Email Forwarding Verification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Abuse the email forwarding service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Also, forwarding service can give an email a higher security endorsement (ex. DKIM signature)</a:t>
            </a:r>
          </a:p>
          <a:p>
            <a:pPr lvl="1">
              <a:buFontTx/>
              <a:buChar char="-"/>
            </a:pPr>
            <a:endParaRPr lang="en-US" altLang="ko-KR" sz="1600" dirty="0"/>
          </a:p>
          <a:p>
            <a:pPr>
              <a:buFontTx/>
              <a:buChar char="-"/>
            </a:pPr>
            <a:endParaRPr lang="en-US" altLang="ko-KR" sz="2400" dirty="0"/>
          </a:p>
          <a:p>
            <a:pPr lvl="1">
              <a:buFontTx/>
              <a:buChar char="-"/>
            </a:pPr>
            <a:endParaRPr lang="en-US" altLang="ko-KR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285759" y="1118681"/>
            <a:ext cx="4123113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* </a:t>
            </a:r>
            <a:r>
              <a:rPr lang="en-US" altLang="ko-KR" b="1" dirty="0"/>
              <a:t>SPF</a:t>
            </a:r>
            <a:r>
              <a:rPr lang="en-US" altLang="ko-KR" dirty="0"/>
              <a:t> checks a domain in </a:t>
            </a:r>
            <a:r>
              <a:rPr lang="en-US" altLang="ko-KR" b="1" i="1" dirty="0"/>
              <a:t>Mail From</a:t>
            </a:r>
          </a:p>
          <a:p>
            <a:r>
              <a:rPr lang="en-US" altLang="ko-KR" dirty="0"/>
              <a:t>   </a:t>
            </a:r>
            <a:r>
              <a:rPr lang="en-US" altLang="ko-KR" b="1" dirty="0"/>
              <a:t>DKIM, DMARC</a:t>
            </a:r>
            <a:r>
              <a:rPr lang="en-US" altLang="ko-KR" dirty="0"/>
              <a:t> check a domain in </a:t>
            </a:r>
            <a:r>
              <a:rPr lang="en-US" altLang="ko-KR" b="1" i="1" dirty="0"/>
              <a:t>From</a:t>
            </a:r>
            <a:r>
              <a:rPr lang="en-US" altLang="ko-K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833351" y="2739969"/>
                <a:ext cx="5472545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sub>
                    </m:sSub>
                  </m:oMath>
                </a14:m>
                <a:r>
                  <a:rPr lang="en-US" altLang="ko-KR" sz="2000" b="1" dirty="0"/>
                  <a:t>) Unauthorized forwarding attack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1700" dirty="0"/>
                  <a:t>Some email services provide email forwarding features without any authentication verification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1700" dirty="0"/>
                  <a:t>Attacker can make a email account on the email services that provides the forwarding feature, </a:t>
                </a:r>
              </a:p>
              <a:p>
                <a:pPr lvl="1"/>
                <a:r>
                  <a:rPr lang="en-US" altLang="ko-KR" sz="1700" dirty="0"/>
                  <a:t>      and send a spoofing mail to this email service</a:t>
                </a: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51" y="2739969"/>
                <a:ext cx="5472545" cy="1708160"/>
              </a:xfrm>
              <a:prstGeom prst="rect">
                <a:avLst/>
              </a:prstGeom>
              <a:blipFill>
                <a:blip r:embed="rId3"/>
                <a:stretch>
                  <a:fillRect t="-1779" b="-35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929" y="2680750"/>
            <a:ext cx="5323444" cy="2773020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755072" y="2332646"/>
            <a:ext cx="10641676" cy="3844317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/>
          </a:p>
        </p:txBody>
      </p:sp>
      <p:sp>
        <p:nvSpPr>
          <p:cNvPr id="14" name="TextBox 13"/>
          <p:cNvSpPr txBox="1"/>
          <p:nvPr/>
        </p:nvSpPr>
        <p:spPr>
          <a:xfrm>
            <a:off x="8240417" y="2392025"/>
            <a:ext cx="972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434343"/>
                </a:solidFill>
              </a:rPr>
              <a:t>a.com</a:t>
            </a:r>
            <a:endParaRPr lang="ko-KR" altLang="en-US" sz="1600" dirty="0">
              <a:solidFill>
                <a:srgbClr val="43434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45633" y="2412235"/>
            <a:ext cx="972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434343"/>
                </a:solidFill>
              </a:rPr>
              <a:t>b.com</a:t>
            </a:r>
            <a:endParaRPr lang="ko-KR" altLang="en-US" sz="1600" dirty="0">
              <a:solidFill>
                <a:srgbClr val="434343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9284231" y="4270917"/>
            <a:ext cx="1427285" cy="154909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194" y="5013368"/>
            <a:ext cx="5192735" cy="734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998194" y="4659425"/>
            <a:ext cx="51927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/>
              <a:t>&lt; iCloud forwarding feature without any authentication &gt;</a:t>
            </a:r>
            <a:endParaRPr lang="ko-KR" altLang="en-US" sz="1700" dirty="0"/>
          </a:p>
        </p:txBody>
      </p:sp>
      <p:sp>
        <p:nvSpPr>
          <p:cNvPr id="19" name="TextBox 18"/>
          <p:cNvSpPr txBox="1"/>
          <p:nvPr/>
        </p:nvSpPr>
        <p:spPr>
          <a:xfrm>
            <a:off x="6589701" y="5495690"/>
            <a:ext cx="3878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/>
              <a:t>12 email services are vulnerable</a:t>
            </a:r>
          </a:p>
          <a:p>
            <a:r>
              <a:rPr lang="en-US" altLang="ko-KR" sz="2000" dirty="0"/>
              <a:t>(iCloud, Outlook, …)</a:t>
            </a:r>
            <a:endParaRPr lang="ko-KR" altLang="en-US" sz="2000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9200978" y="4820505"/>
            <a:ext cx="1427285" cy="191193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10236818" y="3998230"/>
            <a:ext cx="448677" cy="152711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24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  <p:grpSp>
        <p:nvGrpSpPr>
          <p:cNvPr id="24" name="그룹 23"/>
          <p:cNvGrpSpPr/>
          <p:nvPr/>
        </p:nvGrpSpPr>
        <p:grpSpPr>
          <a:xfrm>
            <a:off x="641981" y="2204152"/>
            <a:ext cx="10999891" cy="4129896"/>
            <a:chOff x="641981" y="2204152"/>
            <a:chExt cx="10999891" cy="4129896"/>
          </a:xfrm>
        </p:grpSpPr>
        <p:grpSp>
          <p:nvGrpSpPr>
            <p:cNvPr id="25" name="그룹 24"/>
            <p:cNvGrpSpPr/>
            <p:nvPr/>
          </p:nvGrpSpPr>
          <p:grpSpPr>
            <a:xfrm>
              <a:off x="641981" y="2204152"/>
              <a:ext cx="10999891" cy="4129896"/>
              <a:chOff x="641981" y="2204152"/>
              <a:chExt cx="10999891" cy="4129896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641981" y="2204152"/>
                <a:ext cx="10999891" cy="41298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8" name="그림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6445" y="2859073"/>
                <a:ext cx="7318929" cy="2650476"/>
              </a:xfrm>
              <a:prstGeom prst="rect">
                <a:avLst/>
              </a:prstGeom>
            </p:spPr>
          </p:pic>
        </p:grpSp>
        <p:sp>
          <p:nvSpPr>
            <p:cNvPr id="26" name="모서리가 둥근 직사각형 25"/>
            <p:cNvSpPr/>
            <p:nvPr/>
          </p:nvSpPr>
          <p:spPr>
            <a:xfrm>
              <a:off x="5281449" y="2747752"/>
              <a:ext cx="1209515" cy="1363036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049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3) Attacks in Email Forwarding Verification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Abuse the email forwarding service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Also, forwarding service can give an email a higher security endorsement (ex. DKIM signature)</a:t>
            </a:r>
          </a:p>
          <a:p>
            <a:pPr lvl="1">
              <a:buFontTx/>
              <a:buChar char="-"/>
            </a:pPr>
            <a:endParaRPr lang="en-US" altLang="ko-KR" sz="1600" dirty="0"/>
          </a:p>
          <a:p>
            <a:pPr>
              <a:buFontTx/>
              <a:buChar char="-"/>
            </a:pPr>
            <a:endParaRPr lang="en-US" altLang="ko-KR" sz="2400" dirty="0"/>
          </a:p>
          <a:p>
            <a:pPr lvl="1">
              <a:buFontTx/>
              <a:buChar char="-"/>
            </a:pPr>
            <a:endParaRPr lang="en-US" altLang="ko-KR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285759" y="1118681"/>
            <a:ext cx="4123113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* </a:t>
            </a:r>
            <a:r>
              <a:rPr lang="en-US" altLang="ko-KR" b="1" dirty="0"/>
              <a:t>SPF</a:t>
            </a:r>
            <a:r>
              <a:rPr lang="en-US" altLang="ko-KR" dirty="0"/>
              <a:t> checks a domain in </a:t>
            </a:r>
            <a:r>
              <a:rPr lang="en-US" altLang="ko-KR" b="1" i="1" dirty="0"/>
              <a:t>Mail From</a:t>
            </a:r>
          </a:p>
          <a:p>
            <a:r>
              <a:rPr lang="en-US" altLang="ko-KR" dirty="0"/>
              <a:t>   </a:t>
            </a:r>
            <a:r>
              <a:rPr lang="en-US" altLang="ko-KR" b="1" dirty="0"/>
              <a:t>DKIM, DMARC</a:t>
            </a:r>
            <a:r>
              <a:rPr lang="en-US" altLang="ko-KR" dirty="0"/>
              <a:t> check a domain in </a:t>
            </a:r>
            <a:r>
              <a:rPr lang="en-US" altLang="ko-KR" b="1" i="1" dirty="0"/>
              <a:t>From</a:t>
            </a:r>
            <a:r>
              <a:rPr lang="en-US" altLang="ko-K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966355" y="2416379"/>
                <a:ext cx="5472545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altLang="ko-KR" sz="2000" b="1" dirty="0"/>
                  <a:t>) The DKIM Signature Fraud Attack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1700" dirty="0"/>
                  <a:t>The forwarder can add a DKIM signature to the mail</a:t>
                </a: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5" y="2416379"/>
                <a:ext cx="5472545" cy="661720"/>
              </a:xfrm>
              <a:prstGeom prst="rect">
                <a:avLst/>
              </a:prstGeom>
              <a:blipFill>
                <a:blip r:embed="rId3"/>
                <a:stretch>
                  <a:fillRect t="-4587" r="-446" b="-110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모서리가 둥근 직사각형 5"/>
          <p:cNvSpPr/>
          <p:nvPr/>
        </p:nvSpPr>
        <p:spPr>
          <a:xfrm>
            <a:off x="755072" y="2332646"/>
            <a:ext cx="10641676" cy="3931967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/>
          </a:p>
        </p:txBody>
      </p:sp>
      <p:sp>
        <p:nvSpPr>
          <p:cNvPr id="19" name="TextBox 18"/>
          <p:cNvSpPr txBox="1"/>
          <p:nvPr/>
        </p:nvSpPr>
        <p:spPr>
          <a:xfrm>
            <a:off x="6969502" y="2418208"/>
            <a:ext cx="3878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/>
              <a:t>3 email services are vulnerable</a:t>
            </a:r>
          </a:p>
          <a:p>
            <a:r>
              <a:rPr lang="en-US" altLang="ko-KR" sz="2000" dirty="0"/>
              <a:t>(Yahoo, Office 365, Alibaba Cloud)</a:t>
            </a:r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176" y="3220138"/>
            <a:ext cx="4702964" cy="247419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216" y="3246643"/>
            <a:ext cx="2888165" cy="2549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7697" y="5731781"/>
            <a:ext cx="5861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1. The attacker can obtain a DKIM signature signed by a.com</a:t>
            </a:r>
            <a:endParaRPr lang="ko-KR" alt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430587" y="5729097"/>
            <a:ext cx="4916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2. The attacker can spoof with the legal DKIM signature</a:t>
            </a:r>
            <a:endParaRPr lang="ko-KR" alt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384635" y="3004993"/>
            <a:ext cx="972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434343"/>
                </a:solidFill>
              </a:rPr>
              <a:t>a.com</a:t>
            </a:r>
            <a:endParaRPr lang="ko-KR" altLang="en-US" sz="1600" dirty="0">
              <a:solidFill>
                <a:srgbClr val="434343"/>
              </a:solidFill>
            </a:endParaRPr>
          </a:p>
        </p:txBody>
      </p:sp>
      <p:sp>
        <p:nvSpPr>
          <p:cNvPr id="10" name="오른쪽 중괄호 9"/>
          <p:cNvSpPr/>
          <p:nvPr/>
        </p:nvSpPr>
        <p:spPr>
          <a:xfrm>
            <a:off x="5544766" y="4457236"/>
            <a:ext cx="505838" cy="319045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038772" y="4240102"/>
            <a:ext cx="1274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Included in the DKIM signature</a:t>
            </a:r>
            <a:endParaRPr lang="ko-KR" altLang="en-US" dirty="0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25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4041664" y="4817633"/>
            <a:ext cx="1503102" cy="264449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7809953" y="5105551"/>
            <a:ext cx="1503102" cy="264449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646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4) Attacks in Email UI Rendering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Try to bypass the sender inconsistency checks and spoof the email address shown for users </a:t>
            </a:r>
            <a:r>
              <a:rPr lang="en-US" altLang="ko-KR" sz="2000" dirty="0"/>
              <a:t>(rather than bypass email security protocols)</a:t>
            </a:r>
            <a:endParaRPr lang="en-US" altLang="ko-KR" sz="1800" dirty="0"/>
          </a:p>
          <a:p>
            <a:pPr lvl="1">
              <a:buFontTx/>
              <a:buChar char="-"/>
            </a:pPr>
            <a:endParaRPr lang="en-US" altLang="ko-KR" sz="1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966354" y="2416379"/>
                <a:ext cx="10006445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altLang="ko-KR" sz="2000" b="1" dirty="0"/>
                  <a:t>) IDN homograph attack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1700" dirty="0"/>
                  <a:t>Exploit Internationalized Domain Names (IDN) to convert words that cannot be displayed in ASCII into Unicode encoding (ex. Punycode)</a:t>
                </a:r>
              </a:p>
              <a:p>
                <a:pPr marL="742950" lvl="1" indent="-285750">
                  <a:buFontTx/>
                  <a:buChar char="-"/>
                </a:pPr>
                <a:endParaRPr lang="en-US" altLang="ko-KR" sz="1700" dirty="0"/>
              </a:p>
              <a:p>
                <a:pPr marL="742950" lvl="1" indent="-285750">
                  <a:buFontTx/>
                  <a:buChar char="-"/>
                </a:pPr>
                <a:endParaRPr lang="en-US" altLang="ko-KR" sz="1700" dirty="0"/>
              </a:p>
              <a:p>
                <a:pPr marL="742950" lvl="1" indent="-285750">
                  <a:buFontTx/>
                  <a:buChar char="-"/>
                </a:pPr>
                <a:endParaRPr lang="en-US" altLang="ko-KR" sz="1700" dirty="0"/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" y="2416379"/>
                <a:ext cx="10006445" cy="1708160"/>
              </a:xfrm>
              <a:prstGeom prst="rect">
                <a:avLst/>
              </a:prstGeom>
              <a:blipFill>
                <a:blip r:embed="rId3"/>
                <a:stretch>
                  <a:fillRect t="-17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모서리가 둥근 직사각형 5"/>
          <p:cNvSpPr/>
          <p:nvPr/>
        </p:nvSpPr>
        <p:spPr>
          <a:xfrm>
            <a:off x="755072" y="2332646"/>
            <a:ext cx="10641676" cy="3844317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394" y="3186942"/>
            <a:ext cx="5021608" cy="27547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39854" y="3808000"/>
            <a:ext cx="195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Actual address</a:t>
            </a:r>
            <a:endParaRPr lang="ko-KR" altLang="en-US" dirty="0"/>
          </a:p>
        </p:txBody>
      </p:sp>
      <p:cxnSp>
        <p:nvCxnSpPr>
          <p:cNvPr id="14" name="직선 화살표 연결선 13"/>
          <p:cNvCxnSpPr>
            <a:stCxn id="10" idx="1"/>
          </p:cNvCxnSpPr>
          <p:nvPr/>
        </p:nvCxnSpPr>
        <p:spPr>
          <a:xfrm flipH="1">
            <a:off x="8657362" y="3992666"/>
            <a:ext cx="982492" cy="297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083307" y="5100468"/>
            <a:ext cx="216518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200" dirty="0"/>
              <a:t>10 email services </a:t>
            </a:r>
          </a:p>
          <a:p>
            <a:r>
              <a:rPr lang="en-US" altLang="ko-KR" sz="2200" dirty="0"/>
              <a:t>are vulnerable</a:t>
            </a:r>
            <a:endParaRPr lang="ko-KR" altLang="en-US" sz="2200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26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08960" y="3372263"/>
            <a:ext cx="221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Displayed address</a:t>
            </a:r>
          </a:p>
          <a:p>
            <a:r>
              <a:rPr lang="en-US" altLang="ko-KR" dirty="0"/>
              <a:t>(ex. Cyrillic alphabets)</a:t>
            </a:r>
            <a:endParaRPr lang="ko-KR" altLang="en-US" dirty="0"/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5124097" y="3971039"/>
            <a:ext cx="885217" cy="326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85980" y="5554553"/>
            <a:ext cx="195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 IDN example &gt;</a:t>
            </a:r>
            <a:endParaRPr lang="ko-KR" altLang="en-US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30568"/>
              </p:ext>
            </p:extLst>
          </p:nvPr>
        </p:nvGraphicFramePr>
        <p:xfrm>
          <a:off x="919871" y="4417100"/>
          <a:ext cx="41110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002">
                  <a:extLst>
                    <a:ext uri="{9D8B030D-6E8A-4147-A177-3AD203B41FA5}">
                      <a16:colId xmlns:a16="http://schemas.microsoft.com/office/drawing/2014/main" val="3887457092"/>
                    </a:ext>
                  </a:extLst>
                </a:gridCol>
                <a:gridCol w="2330002">
                  <a:extLst>
                    <a:ext uri="{9D8B030D-6E8A-4147-A177-3AD203B41FA5}">
                      <a16:colId xmlns:a16="http://schemas.microsoft.com/office/drawing/2014/main" val="4285160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baseline="0" dirty="0"/>
                        <a:t>IDN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ASCII</a:t>
                      </a:r>
                      <a:r>
                        <a:rPr lang="en-US" altLang="ko-KR" b="1" baseline="0" dirty="0"/>
                        <a:t> domain name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82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/>
                        <a:t>안녕</a:t>
                      </a:r>
                      <a:r>
                        <a:rPr lang="en-US" altLang="ko-KR" b="1" dirty="0"/>
                        <a:t>.com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xn-bm41afbe.com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6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ar-AE" altLang="ko-KR" b="1" dirty="0"/>
                        <a:t>أهلا</a:t>
                      </a:r>
                      <a:r>
                        <a:rPr lang="en-US" altLang="ko-KR" b="1" dirty="0"/>
                        <a:t>.com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xn-ik41-w3dm.com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267920"/>
                  </a:ext>
                </a:extLst>
              </a:tr>
            </a:tbl>
          </a:graphicData>
        </a:graphic>
      </p:graphicFrame>
      <p:grpSp>
        <p:nvGrpSpPr>
          <p:cNvPr id="26" name="그룹 25"/>
          <p:cNvGrpSpPr/>
          <p:nvPr/>
        </p:nvGrpSpPr>
        <p:grpSpPr>
          <a:xfrm>
            <a:off x="641981" y="2204152"/>
            <a:ext cx="10999891" cy="4129896"/>
            <a:chOff x="641981" y="2204152"/>
            <a:chExt cx="10999891" cy="4129896"/>
          </a:xfrm>
        </p:grpSpPr>
        <p:grpSp>
          <p:nvGrpSpPr>
            <p:cNvPr id="27" name="그룹 26"/>
            <p:cNvGrpSpPr/>
            <p:nvPr/>
          </p:nvGrpSpPr>
          <p:grpSpPr>
            <a:xfrm>
              <a:off x="641981" y="2204152"/>
              <a:ext cx="10999891" cy="4129896"/>
              <a:chOff x="641981" y="2204152"/>
              <a:chExt cx="10999891" cy="4129896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641981" y="2204152"/>
                <a:ext cx="10999891" cy="41298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0" name="그림 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6445" y="2859073"/>
                <a:ext cx="7318929" cy="2650476"/>
              </a:xfrm>
              <a:prstGeom prst="rect">
                <a:avLst/>
              </a:prstGeom>
            </p:spPr>
          </p:pic>
        </p:grpSp>
        <p:sp>
          <p:nvSpPr>
            <p:cNvPr id="28" name="모서리가 둥근 직사각형 27"/>
            <p:cNvSpPr/>
            <p:nvPr/>
          </p:nvSpPr>
          <p:spPr>
            <a:xfrm>
              <a:off x="5281449" y="2747752"/>
              <a:ext cx="1209515" cy="1363036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091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Mitigation and Disclosure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2400" dirty="0"/>
              <a:t>Mitigation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Need more accurate email protocol descriptions to eliminate inconsistencies in the practice</a:t>
            </a:r>
          </a:p>
          <a:p>
            <a:pPr marL="457200" lvl="1" indent="0">
              <a:buNone/>
            </a:pPr>
            <a:r>
              <a:rPr lang="en-US" altLang="ko-KR" sz="2000" dirty="0"/>
              <a:t>     ex) Email forwarders should not add DKIM signature to all emails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Need a user-friendly UI notification and alerts for spoofing emails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Disclosure to email vendors	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Reported the vulnerabilities to all 30 relevant email services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Got responses from Alibaba Cloud / Gmail / iCloud / Yahoo / QQ Mail / Outlook …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359" y="2829507"/>
            <a:ext cx="7143446" cy="16599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모서리가 둥근 직사각형 5"/>
          <p:cNvSpPr/>
          <p:nvPr/>
        </p:nvSpPr>
        <p:spPr>
          <a:xfrm>
            <a:off x="3579777" y="3317133"/>
            <a:ext cx="5194571" cy="943582"/>
          </a:xfrm>
          <a:prstGeom prst="roundRect">
            <a:avLst/>
          </a:prstGeom>
          <a:noFill/>
          <a:ln w="25400">
            <a:solidFill>
              <a:srgbClr val="FF0000">
                <a:alpha val="9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910" y="2561957"/>
            <a:ext cx="847452" cy="847452"/>
          </a:xfrm>
          <a:prstGeom prst="rect">
            <a:avLst/>
          </a:prstGeom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27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647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Explore the vulnerabilities of the chain-based authentication structure in the email ecosystem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The authenticity of an email depends on the weakest link in the email authentication chain</a:t>
            </a:r>
          </a:p>
          <a:p>
            <a:pPr lvl="1">
              <a:buFontTx/>
              <a:buChar char="-"/>
            </a:pPr>
            <a:endParaRPr lang="en-US" altLang="ko-KR" sz="2000" dirty="0"/>
          </a:p>
          <a:p>
            <a:r>
              <a:rPr lang="en-US" altLang="ko-KR" sz="2400" dirty="0"/>
              <a:t>Conduct large-scale analysis with 30 popular email services 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Find a series of new attacks that can bypass SPF/DKIM/DAMRC and user-interface protections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All popular services are vulnerable to the some new attacks</a:t>
            </a:r>
          </a:p>
          <a:p>
            <a:pPr lvl="1">
              <a:buFontTx/>
              <a:buChar char="-"/>
            </a:pPr>
            <a:endParaRPr lang="en-US" altLang="ko-KR" sz="2000" dirty="0"/>
          </a:p>
          <a:p>
            <a:r>
              <a:rPr lang="en-US" altLang="ko-KR" sz="2400" dirty="0"/>
              <a:t>Suggest key mitigating measures to defend against email spoofing attacks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Also report the revealed problems to each email service providers</a:t>
            </a:r>
          </a:p>
          <a:p>
            <a:pPr>
              <a:buFontTx/>
              <a:buChar char="-"/>
            </a:pPr>
            <a:endParaRPr lang="en-US" altLang="ko-KR" sz="2400" dirty="0"/>
          </a:p>
          <a:p>
            <a:pPr>
              <a:buFontTx/>
              <a:buChar char="-"/>
            </a:pPr>
            <a:endParaRPr lang="en-US" altLang="ko-KR" sz="2400" dirty="0"/>
          </a:p>
          <a:p>
            <a:pPr lvl="1">
              <a:buFontTx/>
              <a:buChar char="-"/>
            </a:pPr>
            <a:endParaRPr lang="en-US" altLang="ko-KR" sz="1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28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0079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 algn="ctr">
              <a:buNone/>
            </a:pPr>
            <a:r>
              <a:rPr lang="en-US" altLang="ko-KR" sz="5400" b="1" dirty="0"/>
              <a:t>Thank you!</a:t>
            </a:r>
          </a:p>
          <a:p>
            <a:pPr marL="0" indent="0" algn="ctr">
              <a:buNone/>
            </a:pPr>
            <a:endParaRPr lang="en-US" altLang="ko-KR" sz="4800" b="1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03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Email is playing an important role in both individual and corporate communications</a:t>
            </a:r>
          </a:p>
          <a:p>
            <a:pPr lvl="1">
              <a:buFontTx/>
              <a:buChar char="-"/>
            </a:pPr>
            <a:endParaRPr lang="en-US" altLang="ko-KR" sz="2000" dirty="0"/>
          </a:p>
          <a:p>
            <a:r>
              <a:rPr lang="en-US" altLang="ko-KR" sz="2400" dirty="0"/>
              <a:t>Email delivery process</a:t>
            </a:r>
          </a:p>
          <a:p>
            <a:pPr marL="457200" lvl="1" indent="0">
              <a:buNone/>
            </a:pPr>
            <a:endParaRPr lang="en-US" altLang="ko-KR" sz="2000" dirty="0">
              <a:sym typeface="Wingdings" panose="05000000000000000000" pitchFamily="2" charset="2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75" y="4877593"/>
            <a:ext cx="1074656" cy="10746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990" y="4877593"/>
            <a:ext cx="1074656" cy="1074656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4493051" y="4763904"/>
            <a:ext cx="781639" cy="1188345"/>
            <a:chOff x="4483624" y="4122874"/>
            <a:chExt cx="781639" cy="1188345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624" y="4529580"/>
              <a:ext cx="781639" cy="781639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488" y="4122874"/>
              <a:ext cx="453839" cy="453839"/>
            </a:xfrm>
            <a:prstGeom prst="rect">
              <a:avLst/>
            </a:prstGeom>
          </p:spPr>
        </p:pic>
      </p:grpSp>
      <p:grpSp>
        <p:nvGrpSpPr>
          <p:cNvPr id="11" name="그룹 10"/>
          <p:cNvGrpSpPr/>
          <p:nvPr/>
        </p:nvGrpSpPr>
        <p:grpSpPr>
          <a:xfrm>
            <a:off x="6772984" y="4763904"/>
            <a:ext cx="781639" cy="1188345"/>
            <a:chOff x="4483624" y="4122874"/>
            <a:chExt cx="781639" cy="1188345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624" y="4529580"/>
              <a:ext cx="781639" cy="781639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488" y="4122874"/>
              <a:ext cx="453839" cy="453839"/>
            </a:xfrm>
            <a:prstGeom prst="rect">
              <a:avLst/>
            </a:prstGeom>
          </p:spPr>
        </p:pic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615" y="3271107"/>
            <a:ext cx="944295" cy="910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02557" y="5989623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Sender’s MUA</a:t>
            </a:r>
            <a:endParaRPr lang="ko-KR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63738" y="5987625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Sender’s MTA</a:t>
            </a:r>
            <a:endParaRPr lang="ko-KR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79916" y="5987625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Receiver’s MTA</a:t>
            </a:r>
            <a:endParaRPr lang="ko-KR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765994" y="5957952"/>
            <a:ext cx="18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Receiver’s MUA</a:t>
            </a:r>
            <a:endParaRPr lang="ko-KR" altLang="en-US" b="1" dirty="0"/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3149338" y="5495440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5549416" y="5496223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7944764" y="5495440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89453" y="4885150"/>
            <a:ext cx="164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SMTP</a:t>
            </a:r>
          </a:p>
          <a:p>
            <a:pPr algn="ctr"/>
            <a:r>
              <a:rPr lang="en-US" altLang="ko-KR" dirty="0"/>
              <a:t>HTTP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94276" y="5137986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SMTP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79153" y="4879083"/>
            <a:ext cx="164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IMAP</a:t>
            </a:r>
          </a:p>
          <a:p>
            <a:pPr algn="ctr"/>
            <a:r>
              <a:rPr lang="en-US" altLang="ko-KR" dirty="0"/>
              <a:t>HTTP</a:t>
            </a:r>
          </a:p>
          <a:p>
            <a:pPr algn="ctr"/>
            <a:r>
              <a:rPr lang="en-US" altLang="ko-KR" dirty="0"/>
              <a:t>…</a:t>
            </a:r>
          </a:p>
        </p:txBody>
      </p:sp>
      <p:cxnSp>
        <p:nvCxnSpPr>
          <p:cNvPr id="27" name="직선 화살표 연결선 26"/>
          <p:cNvCxnSpPr/>
          <p:nvPr/>
        </p:nvCxnSpPr>
        <p:spPr>
          <a:xfrm flipV="1">
            <a:off x="4969010" y="3905719"/>
            <a:ext cx="530700" cy="74833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>
            <a:off x="6475815" y="3935092"/>
            <a:ext cx="664159" cy="69077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83397" y="4001996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SMTP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74415" y="3998831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SMTP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4426" y="4142760"/>
            <a:ext cx="164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Forwarding Server</a:t>
            </a:r>
            <a:endParaRPr lang="ko-KR" altLang="en-US" b="1" dirty="0"/>
          </a:p>
        </p:txBody>
      </p:sp>
      <p:sp>
        <p:nvSpPr>
          <p:cNvPr id="42" name="모서리가 둥근 직사각형 41"/>
          <p:cNvSpPr/>
          <p:nvPr/>
        </p:nvSpPr>
        <p:spPr>
          <a:xfrm>
            <a:off x="4467425" y="3148556"/>
            <a:ext cx="3149436" cy="161534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7614514" y="3435512"/>
            <a:ext cx="2689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* If an email forwarding </a:t>
            </a:r>
          </a:p>
          <a:p>
            <a:r>
              <a:rPr lang="en-US" altLang="ko-KR" i="1" dirty="0"/>
              <a:t>   service is used</a:t>
            </a:r>
            <a:endParaRPr lang="ko-KR" altLang="en-US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1115166" y="3613331"/>
            <a:ext cx="2922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* MUA: Mail User Agent</a:t>
            </a:r>
          </a:p>
          <a:p>
            <a:r>
              <a:rPr lang="en-US" altLang="ko-KR" sz="1600" dirty="0"/>
              <a:t>   MTA: Mail Transfer Agent</a:t>
            </a:r>
            <a:endParaRPr lang="ko-KR" altLang="en-US" sz="1600" dirty="0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3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476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No security features in the initial design of the mail delivery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ko-KR" sz="2000" dirty="0">
                <a:sym typeface="Wingdings" panose="05000000000000000000" pitchFamily="2" charset="2"/>
              </a:rPr>
              <a:t> Key target of cyber attacks</a:t>
            </a:r>
            <a:endParaRPr lang="en-US" altLang="ko-KR" sz="2000" dirty="0"/>
          </a:p>
          <a:p>
            <a:pPr marL="457200" lvl="1" indent="0">
              <a:buNone/>
            </a:pPr>
            <a:endParaRPr lang="en-US" altLang="ko-KR" sz="2000" dirty="0">
              <a:sym typeface="Wingdings" panose="05000000000000000000" pitchFamily="2" charset="2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75" y="4877593"/>
            <a:ext cx="1074656" cy="10746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990" y="4877593"/>
            <a:ext cx="1074656" cy="1074656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4493051" y="4763904"/>
            <a:ext cx="781639" cy="1188345"/>
            <a:chOff x="4483624" y="4122874"/>
            <a:chExt cx="781639" cy="1188345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624" y="4529580"/>
              <a:ext cx="781639" cy="781639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488" y="4122874"/>
              <a:ext cx="453839" cy="453839"/>
            </a:xfrm>
            <a:prstGeom prst="rect">
              <a:avLst/>
            </a:prstGeom>
          </p:spPr>
        </p:pic>
      </p:grpSp>
      <p:grpSp>
        <p:nvGrpSpPr>
          <p:cNvPr id="11" name="그룹 10"/>
          <p:cNvGrpSpPr/>
          <p:nvPr/>
        </p:nvGrpSpPr>
        <p:grpSpPr>
          <a:xfrm>
            <a:off x="6772984" y="4763904"/>
            <a:ext cx="781639" cy="1188345"/>
            <a:chOff x="4483624" y="4122874"/>
            <a:chExt cx="781639" cy="1188345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624" y="4529580"/>
              <a:ext cx="781639" cy="781639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488" y="4122874"/>
              <a:ext cx="453839" cy="453839"/>
            </a:xfrm>
            <a:prstGeom prst="rect">
              <a:avLst/>
            </a:prstGeom>
          </p:spPr>
        </p:pic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615" y="3271107"/>
            <a:ext cx="944295" cy="9105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63738" y="5987625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Sender’s MTA</a:t>
            </a:r>
            <a:endParaRPr lang="ko-KR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79916" y="5987625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Receiver’s MTA</a:t>
            </a:r>
            <a:endParaRPr lang="ko-KR" altLang="en-US" b="1" dirty="0"/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3149338" y="5495440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5549416" y="5496223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7944764" y="5495440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89453" y="4885150"/>
            <a:ext cx="164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SMTP</a:t>
            </a:r>
          </a:p>
          <a:p>
            <a:pPr algn="ctr"/>
            <a:r>
              <a:rPr lang="en-US" altLang="ko-KR" dirty="0"/>
              <a:t>HTTP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94276" y="5137986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SMTP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79153" y="4879083"/>
            <a:ext cx="164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IMAP</a:t>
            </a:r>
          </a:p>
          <a:p>
            <a:pPr algn="ctr"/>
            <a:r>
              <a:rPr lang="en-US" altLang="ko-KR" dirty="0"/>
              <a:t>HTTP</a:t>
            </a:r>
          </a:p>
          <a:p>
            <a:pPr algn="ctr"/>
            <a:r>
              <a:rPr lang="en-US" altLang="ko-KR" dirty="0"/>
              <a:t>…</a:t>
            </a:r>
          </a:p>
        </p:txBody>
      </p:sp>
      <p:cxnSp>
        <p:nvCxnSpPr>
          <p:cNvPr id="27" name="직선 화살표 연결선 26"/>
          <p:cNvCxnSpPr/>
          <p:nvPr/>
        </p:nvCxnSpPr>
        <p:spPr>
          <a:xfrm flipV="1">
            <a:off x="4969010" y="3905719"/>
            <a:ext cx="530700" cy="74833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>
            <a:off x="6475815" y="3935092"/>
            <a:ext cx="664159" cy="69077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83397" y="4001996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SMTP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74415" y="3998831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SMTP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4426" y="4142760"/>
            <a:ext cx="164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Forwarding Server</a:t>
            </a:r>
            <a:endParaRPr lang="ko-KR" altLang="en-US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03" y="3803073"/>
            <a:ext cx="656334" cy="656334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38" y="3447013"/>
            <a:ext cx="847334" cy="847334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25" y="5606241"/>
            <a:ext cx="583381" cy="583381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96" y="3774799"/>
            <a:ext cx="847334" cy="84733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602557" y="5989623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Sender’s MUA</a:t>
            </a:r>
            <a:endParaRPr lang="ko-KR" alt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765994" y="5957952"/>
            <a:ext cx="18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Receiver’s MUA</a:t>
            </a:r>
            <a:endParaRPr lang="ko-KR" altLang="en-US" b="1" dirty="0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4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997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No security features in the initial design of the mail delivery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ko-KR" sz="2000" dirty="0">
                <a:sym typeface="Wingdings" panose="05000000000000000000" pitchFamily="2" charset="2"/>
              </a:rPr>
              <a:t> Key target of cyber attacks</a:t>
            </a:r>
            <a:endParaRPr lang="en-US" altLang="ko-KR" sz="2000" dirty="0"/>
          </a:p>
          <a:p>
            <a:r>
              <a:rPr lang="en-US" altLang="ko-KR" sz="2400" dirty="0"/>
              <a:t>Several security extensions have been proposed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SPF, DKIM, and DMARC … </a:t>
            </a:r>
            <a:r>
              <a:rPr lang="en-US" altLang="ko-KR" sz="2000" i="1" dirty="0"/>
              <a:t>(will see in later)</a:t>
            </a:r>
          </a:p>
          <a:p>
            <a:pPr marL="457200" lvl="1" indent="0">
              <a:buNone/>
            </a:pPr>
            <a:endParaRPr lang="en-US" altLang="ko-KR" sz="2000" dirty="0">
              <a:sym typeface="Wingdings" panose="05000000000000000000" pitchFamily="2" charset="2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75" y="4877593"/>
            <a:ext cx="1074656" cy="10746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990" y="4877593"/>
            <a:ext cx="1074656" cy="1074656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4493051" y="4763904"/>
            <a:ext cx="781639" cy="1188345"/>
            <a:chOff x="4483624" y="4122874"/>
            <a:chExt cx="781639" cy="1188345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624" y="4529580"/>
              <a:ext cx="781639" cy="781639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488" y="4122874"/>
              <a:ext cx="453839" cy="453839"/>
            </a:xfrm>
            <a:prstGeom prst="rect">
              <a:avLst/>
            </a:prstGeom>
          </p:spPr>
        </p:pic>
      </p:grpSp>
      <p:grpSp>
        <p:nvGrpSpPr>
          <p:cNvPr id="11" name="그룹 10"/>
          <p:cNvGrpSpPr/>
          <p:nvPr/>
        </p:nvGrpSpPr>
        <p:grpSpPr>
          <a:xfrm>
            <a:off x="6772984" y="4763904"/>
            <a:ext cx="781639" cy="1188345"/>
            <a:chOff x="4483624" y="4122874"/>
            <a:chExt cx="781639" cy="1188345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624" y="4529580"/>
              <a:ext cx="781639" cy="781639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488" y="4122874"/>
              <a:ext cx="453839" cy="453839"/>
            </a:xfrm>
            <a:prstGeom prst="rect">
              <a:avLst/>
            </a:prstGeom>
          </p:spPr>
        </p:pic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615" y="3271107"/>
            <a:ext cx="944295" cy="9105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63738" y="5987625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Sender’s MTA</a:t>
            </a:r>
            <a:endParaRPr lang="ko-KR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79916" y="5987625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Receiver’s MTA</a:t>
            </a:r>
            <a:endParaRPr lang="ko-KR" altLang="en-US" b="1" dirty="0"/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3149338" y="5495440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5549416" y="5496223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7944764" y="5495440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V="1">
            <a:off x="4969010" y="3905719"/>
            <a:ext cx="530700" cy="74833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>
            <a:off x="6475815" y="3935092"/>
            <a:ext cx="664159" cy="69077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94426" y="4142760"/>
            <a:ext cx="164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Forwarding Server</a:t>
            </a:r>
            <a:endParaRPr lang="ko-KR" alt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602557" y="5989623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Sender’s MUA</a:t>
            </a:r>
            <a:endParaRPr lang="ko-KR" alt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765994" y="5957952"/>
            <a:ext cx="18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Receiver’s MUA</a:t>
            </a:r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57084" y="4102410"/>
            <a:ext cx="1023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070C0"/>
                </a:solidFill>
              </a:rPr>
              <a:t>SPF</a:t>
            </a:r>
          </a:p>
          <a:p>
            <a:pPr algn="ctr"/>
            <a:r>
              <a:rPr lang="en-US" altLang="ko-KR" b="1" dirty="0">
                <a:solidFill>
                  <a:srgbClr val="0070C0"/>
                </a:solidFill>
              </a:rPr>
              <a:t>DKIM</a:t>
            </a:r>
          </a:p>
          <a:p>
            <a:pPr algn="ctr"/>
            <a:r>
              <a:rPr lang="en-US" altLang="ko-KR" b="1" dirty="0">
                <a:solidFill>
                  <a:srgbClr val="0070C0"/>
                </a:solidFill>
              </a:rPr>
              <a:t>DMARC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90800" y="4164197"/>
            <a:ext cx="1023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070C0"/>
                </a:solidFill>
              </a:rPr>
              <a:t>SPF</a:t>
            </a:r>
          </a:p>
          <a:p>
            <a:pPr algn="ctr"/>
            <a:r>
              <a:rPr lang="en-US" altLang="ko-KR" b="1" dirty="0">
                <a:solidFill>
                  <a:srgbClr val="0070C0"/>
                </a:solidFill>
              </a:rPr>
              <a:t>DKIM</a:t>
            </a:r>
          </a:p>
          <a:p>
            <a:pPr algn="ctr"/>
            <a:r>
              <a:rPr lang="en-US" altLang="ko-KR" b="1" dirty="0">
                <a:solidFill>
                  <a:srgbClr val="0070C0"/>
                </a:solidFill>
              </a:rPr>
              <a:t>DMARC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17" y="4952938"/>
            <a:ext cx="564987" cy="564987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17" y="4970625"/>
            <a:ext cx="564987" cy="564987"/>
          </a:xfrm>
          <a:prstGeom prst="rect">
            <a:avLst/>
          </a:prstGeom>
        </p:spPr>
      </p:pic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5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086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What’s the Problem?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Authentication of an email involves 4 different roles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Senders / Receivers / Forwarders / UI renderers</a:t>
            </a:r>
          </a:p>
          <a:p>
            <a:r>
              <a:rPr lang="en-US" altLang="ko-KR" sz="2400" dirty="0"/>
              <a:t>Security mechanisms have a number of inconsistencies in</a:t>
            </a:r>
            <a:r>
              <a:rPr lang="ko-KR" altLang="en-US" sz="2400" dirty="0"/>
              <a:t> </a:t>
            </a:r>
            <a:r>
              <a:rPr lang="en-US" altLang="ko-KR" sz="2400" dirty="0"/>
              <a:t>implementation among different services </a:t>
            </a:r>
            <a:r>
              <a:rPr lang="en-US" altLang="ko-KR" sz="2000" dirty="0"/>
              <a:t>(ex. dealing with ambiguous headers)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Attackers can exploit these inconsistencies</a:t>
            </a:r>
            <a:endParaRPr lang="en-US" altLang="ko-KR" dirty="0"/>
          </a:p>
          <a:p>
            <a:pPr>
              <a:buFontTx/>
              <a:buChar char="-"/>
            </a:pPr>
            <a:endParaRPr lang="en-US" altLang="ko-KR" sz="2000" i="1" dirty="0"/>
          </a:p>
          <a:p>
            <a:pPr marL="457200" lvl="1" indent="0">
              <a:buNone/>
            </a:pPr>
            <a:endParaRPr lang="en-US" altLang="ko-KR" sz="2000" dirty="0">
              <a:sym typeface="Wingdings" panose="05000000000000000000" pitchFamily="2" charset="2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75" y="4877593"/>
            <a:ext cx="1074656" cy="10746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990" y="4877593"/>
            <a:ext cx="1074656" cy="1074656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4493051" y="4763904"/>
            <a:ext cx="781639" cy="1188345"/>
            <a:chOff x="4483624" y="4122874"/>
            <a:chExt cx="781639" cy="1188345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624" y="4529580"/>
              <a:ext cx="781639" cy="781639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488" y="4122874"/>
              <a:ext cx="453839" cy="453839"/>
            </a:xfrm>
            <a:prstGeom prst="rect">
              <a:avLst/>
            </a:prstGeom>
          </p:spPr>
        </p:pic>
      </p:grpSp>
      <p:grpSp>
        <p:nvGrpSpPr>
          <p:cNvPr id="11" name="그룹 10"/>
          <p:cNvGrpSpPr/>
          <p:nvPr/>
        </p:nvGrpSpPr>
        <p:grpSpPr>
          <a:xfrm>
            <a:off x="6772984" y="4763904"/>
            <a:ext cx="781639" cy="1188345"/>
            <a:chOff x="4483624" y="4122874"/>
            <a:chExt cx="781639" cy="1188345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624" y="4529580"/>
              <a:ext cx="781639" cy="781639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488" y="4122874"/>
              <a:ext cx="453839" cy="453839"/>
            </a:xfrm>
            <a:prstGeom prst="rect">
              <a:avLst/>
            </a:prstGeom>
          </p:spPr>
        </p:pic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615" y="3271107"/>
            <a:ext cx="944295" cy="9105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63738" y="5987625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Sender’s MTA</a:t>
            </a:r>
            <a:endParaRPr lang="ko-KR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79916" y="5987625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Receiver’s MTA</a:t>
            </a:r>
            <a:endParaRPr lang="ko-KR" altLang="en-US" b="1" dirty="0"/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3149338" y="5495440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5549416" y="5496223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7944764" y="5495440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V="1">
            <a:off x="4969010" y="3905719"/>
            <a:ext cx="530700" cy="74833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>
            <a:off x="6475815" y="3935092"/>
            <a:ext cx="664159" cy="69077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94426" y="4142760"/>
            <a:ext cx="164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Forwarding Server</a:t>
            </a:r>
            <a:endParaRPr lang="ko-KR" alt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602557" y="5989623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Sender’s MUA</a:t>
            </a:r>
            <a:endParaRPr lang="ko-KR" alt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568030" y="5957952"/>
            <a:ext cx="223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Receiver’s MUA</a:t>
            </a:r>
          </a:p>
          <a:p>
            <a:pPr algn="ctr"/>
            <a:r>
              <a:rPr lang="en-US" altLang="ko-KR" b="1" dirty="0"/>
              <a:t>(Include UI renderer)</a:t>
            </a:r>
            <a:endParaRPr lang="ko-KR" alt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527492" y="4441196"/>
            <a:ext cx="121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070C0"/>
                </a:solidFill>
              </a:rPr>
              <a:t>SPF (ver. A)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98687" y="4489088"/>
            <a:ext cx="121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070C0"/>
                </a:solidFill>
              </a:rPr>
              <a:t>SPF (ver. B)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6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053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What’s the Problem?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>
                <a:sym typeface="Wingdings" panose="05000000000000000000" pitchFamily="2" charset="2"/>
              </a:rPr>
              <a:t>If any role or service fails to provide a proper security defense, an email’s authenticity can be broken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75" y="4877593"/>
            <a:ext cx="1074656" cy="10746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990" y="4877593"/>
            <a:ext cx="1074656" cy="1074656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4493051" y="4763904"/>
            <a:ext cx="781639" cy="1188345"/>
            <a:chOff x="4483624" y="4122874"/>
            <a:chExt cx="781639" cy="1188345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624" y="4529580"/>
              <a:ext cx="781639" cy="781639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488" y="4122874"/>
              <a:ext cx="453839" cy="453839"/>
            </a:xfrm>
            <a:prstGeom prst="rect">
              <a:avLst/>
            </a:prstGeom>
          </p:spPr>
        </p:pic>
      </p:grpSp>
      <p:grpSp>
        <p:nvGrpSpPr>
          <p:cNvPr id="11" name="그룹 10"/>
          <p:cNvGrpSpPr/>
          <p:nvPr/>
        </p:nvGrpSpPr>
        <p:grpSpPr>
          <a:xfrm>
            <a:off x="6772984" y="4763904"/>
            <a:ext cx="781639" cy="1188345"/>
            <a:chOff x="4483624" y="4122874"/>
            <a:chExt cx="781639" cy="1188345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624" y="4529580"/>
              <a:ext cx="781639" cy="781639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488" y="4122874"/>
              <a:ext cx="453839" cy="453839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063738" y="5987625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Sender’s MTA</a:t>
            </a:r>
            <a:endParaRPr lang="ko-KR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79916" y="5987625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Receiver’s MTA</a:t>
            </a:r>
            <a:endParaRPr lang="ko-KR" altLang="en-US" b="1" dirty="0"/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3149338" y="5495440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5549416" y="5496223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7944764" y="5495440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02557" y="5989623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Sender’s MUA</a:t>
            </a:r>
            <a:endParaRPr lang="ko-KR" altLang="en-US" b="1" dirty="0"/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662" y="4278630"/>
            <a:ext cx="615639" cy="615639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80" y="5624999"/>
            <a:ext cx="633868" cy="633868"/>
          </a:xfrm>
          <a:prstGeom prst="rect">
            <a:avLst/>
          </a:prstGeom>
        </p:spPr>
      </p:pic>
      <p:sp>
        <p:nvSpPr>
          <p:cNvPr id="15" name="모서리가 둥근 사각형 설명선 14"/>
          <p:cNvSpPr/>
          <p:nvPr/>
        </p:nvSpPr>
        <p:spPr>
          <a:xfrm>
            <a:off x="3007954" y="3982878"/>
            <a:ext cx="1168923" cy="765236"/>
          </a:xfrm>
          <a:prstGeom prst="wedgeRoundRectCallout">
            <a:avLst>
              <a:gd name="adj1" fmla="val 47715"/>
              <a:gd name="adj2" fmla="val 846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0070C0"/>
                </a:solidFill>
              </a:rPr>
              <a:t>I support</a:t>
            </a:r>
          </a:p>
          <a:p>
            <a:pPr algn="ctr"/>
            <a:r>
              <a:rPr lang="en-US" altLang="ko-KR" b="1" dirty="0">
                <a:solidFill>
                  <a:srgbClr val="0070C0"/>
                </a:solidFill>
              </a:rPr>
              <a:t>SPF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32" name="모서리가 둥근 사각형 설명선 31"/>
          <p:cNvSpPr/>
          <p:nvPr/>
        </p:nvSpPr>
        <p:spPr>
          <a:xfrm>
            <a:off x="7555317" y="4210454"/>
            <a:ext cx="1168923" cy="765236"/>
          </a:xfrm>
          <a:prstGeom prst="wedgeRoundRectCallout">
            <a:avLst>
              <a:gd name="adj1" fmla="val -43415"/>
              <a:gd name="adj2" fmla="val 8713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I do not support</a:t>
            </a:r>
          </a:p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SPF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5615" y="3271107"/>
            <a:ext cx="944295" cy="910570"/>
          </a:xfrm>
          <a:prstGeom prst="rect">
            <a:avLst/>
          </a:prstGeom>
        </p:spPr>
      </p:pic>
      <p:cxnSp>
        <p:nvCxnSpPr>
          <p:cNvPr id="34" name="직선 화살표 연결선 33"/>
          <p:cNvCxnSpPr/>
          <p:nvPr/>
        </p:nvCxnSpPr>
        <p:spPr>
          <a:xfrm flipV="1">
            <a:off x="4969010" y="3905719"/>
            <a:ext cx="530700" cy="74833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6475815" y="3935092"/>
            <a:ext cx="664159" cy="69077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94426" y="4142760"/>
            <a:ext cx="164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Forwarding Server</a:t>
            </a:r>
            <a:endParaRPr lang="ko-KR" altLang="en-US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78647" y="1198960"/>
            <a:ext cx="10529740" cy="18610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The authenticity of an email depends on the </a:t>
            </a:r>
            <a:r>
              <a:rPr lang="en-US" altLang="ko-KR" sz="2800" b="1" dirty="0">
                <a:solidFill>
                  <a:srgbClr val="FF0000"/>
                </a:solidFill>
              </a:rPr>
              <a:t>weakest</a:t>
            </a:r>
            <a:r>
              <a:rPr lang="en-US" altLang="ko-KR" sz="2800" b="1" dirty="0">
                <a:solidFill>
                  <a:schemeClr val="tx1"/>
                </a:solidFill>
              </a:rPr>
              <a:t> link </a:t>
            </a:r>
          </a:p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in the authentication chain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17" y="4952938"/>
            <a:ext cx="564987" cy="56498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568030" y="5957952"/>
            <a:ext cx="223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Receiver’s MUA</a:t>
            </a:r>
          </a:p>
          <a:p>
            <a:pPr algn="ctr"/>
            <a:r>
              <a:rPr lang="en-US" altLang="ko-KR" b="1" dirty="0"/>
              <a:t>(Include UI renderer)</a:t>
            </a:r>
            <a:endParaRPr lang="ko-KR" altLang="en-US" b="1" dirty="0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7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2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 This Work..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Systematically analyze </a:t>
            </a:r>
            <a:r>
              <a:rPr lang="en-US" altLang="ko-KR" sz="2400" b="1" dirty="0"/>
              <a:t>authentication chains</a:t>
            </a:r>
            <a:r>
              <a:rPr lang="en-US" altLang="ko-KR" sz="2400" dirty="0"/>
              <a:t> in the email delivery process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Conduct a large-scale experiment on 30 popular email services with billion of users</a:t>
            </a:r>
          </a:p>
          <a:p>
            <a:pPr lvl="1">
              <a:buFontTx/>
              <a:buChar char="-"/>
            </a:pPr>
            <a:endParaRPr lang="en-US" altLang="ko-KR" sz="1200" dirty="0"/>
          </a:p>
          <a:p>
            <a:r>
              <a:rPr lang="en-US" altLang="ko-KR" sz="2400" dirty="0"/>
              <a:t>Identify a series of new attacks capable of </a:t>
            </a:r>
            <a:r>
              <a:rPr lang="en-US" altLang="ko-KR" sz="2400" b="1" dirty="0"/>
              <a:t>bypassing security extensions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By combining different attacks, a spoofing email can completely pass all email security protocols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All popular email services are vulnerable to certain types of attacks</a:t>
            </a:r>
          </a:p>
          <a:p>
            <a:pPr>
              <a:buFontTx/>
              <a:buChar char="-"/>
            </a:pPr>
            <a:endParaRPr lang="en-US" altLang="ko-KR" sz="24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275" y="3878056"/>
            <a:ext cx="6554971" cy="2335679"/>
          </a:xfrm>
          <a:prstGeom prst="rect">
            <a:avLst/>
          </a:prstGeom>
        </p:spPr>
      </p:pic>
      <p:sp>
        <p:nvSpPr>
          <p:cNvPr id="30" name="모서리가 둥근 직사각형 29"/>
          <p:cNvSpPr/>
          <p:nvPr/>
        </p:nvSpPr>
        <p:spPr>
          <a:xfrm>
            <a:off x="2160460" y="3953472"/>
            <a:ext cx="6785582" cy="2377546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6781" y="3745537"/>
            <a:ext cx="1684560" cy="168456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05" y="4253832"/>
            <a:ext cx="583440" cy="583440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>
            <a:off x="3245583" y="4837272"/>
            <a:ext cx="793017" cy="5928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8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438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 – Email Security Extensions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Sender Policy Framework (</a:t>
            </a:r>
            <a:r>
              <a:rPr lang="en-US" altLang="ko-KR" sz="2400" b="1" dirty="0"/>
              <a:t>SPF</a:t>
            </a:r>
            <a:r>
              <a:rPr lang="en-US" altLang="ko-KR" sz="2400" dirty="0"/>
              <a:t>)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Allow email service to publish a list of IPs that are authorized to send emails for its domain</a:t>
            </a:r>
          </a:p>
          <a:p>
            <a:pPr lvl="1">
              <a:buFontTx/>
              <a:buChar char="-"/>
            </a:pPr>
            <a:r>
              <a:rPr lang="en-US" altLang="ko-KR" sz="2000" dirty="0"/>
              <a:t>Receiving email services can check this record to match the sender’s IP</a:t>
            </a:r>
          </a:p>
          <a:p>
            <a:pPr marL="457200" lvl="1" indent="0">
              <a:buNone/>
            </a:pPr>
            <a:endParaRPr lang="en-US" altLang="ko-KR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 Convergence &amp; Security Lab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08" y="4594790"/>
            <a:ext cx="1074656" cy="107465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855" y="4594790"/>
            <a:ext cx="1074656" cy="107465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62" y="4887807"/>
            <a:ext cx="781639" cy="78163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76" y="4887807"/>
            <a:ext cx="781639" cy="7816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88702" y="5704822"/>
            <a:ext cx="164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MTA</a:t>
            </a:r>
          </a:p>
          <a:p>
            <a:pPr algn="ctr"/>
            <a:r>
              <a:rPr lang="en-US" altLang="ko-KR" b="1" dirty="0"/>
              <a:t> (a.com)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04874" y="5702461"/>
            <a:ext cx="164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MTA </a:t>
            </a:r>
          </a:p>
          <a:p>
            <a:pPr algn="ctr"/>
            <a:r>
              <a:rPr lang="en-US" altLang="ko-KR" b="1" dirty="0"/>
              <a:t>(b.com)</a:t>
            </a:r>
            <a:endParaRPr lang="ko-KR" altLang="en-US" b="1" dirty="0"/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2668571" y="5212637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5219480" y="5213421"/>
            <a:ext cx="1642221" cy="802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8670629" y="5212637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21790" y="5706820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Sender</a:t>
            </a:r>
            <a:endParaRPr lang="ko-KR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293895" y="5675149"/>
            <a:ext cx="22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Receiver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41622" y="3640043"/>
            <a:ext cx="142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DNS</a:t>
            </a:r>
          </a:p>
          <a:p>
            <a:pPr algn="ctr"/>
            <a:r>
              <a:rPr lang="en-US" altLang="ko-KR" b="1" dirty="0"/>
              <a:t>(a.com)</a:t>
            </a:r>
            <a:endParaRPr lang="ko-KR" altLang="en-US" b="1" dirty="0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9534" y="2824550"/>
            <a:ext cx="872865" cy="891636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4851006" y="2941019"/>
            <a:ext cx="1434183" cy="6586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C00000"/>
                </a:solidFill>
              </a:rPr>
              <a:t>SPF record</a:t>
            </a:r>
          </a:p>
          <a:p>
            <a:pPr algn="ctr"/>
            <a:r>
              <a:rPr lang="en-US" altLang="ko-KR" b="1" dirty="0">
                <a:solidFill>
                  <a:srgbClr val="C00000"/>
                </a:solidFill>
              </a:rPr>
              <a:t>1.2.3.4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cxnSp>
        <p:nvCxnSpPr>
          <p:cNvPr id="32" name="직선 화살표 연결선 31"/>
          <p:cNvCxnSpPr/>
          <p:nvPr/>
        </p:nvCxnSpPr>
        <p:spPr>
          <a:xfrm>
            <a:off x="5921051" y="3684355"/>
            <a:ext cx="1587225" cy="1052202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747389" y="5317678"/>
            <a:ext cx="263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MAIL FROM: alex@</a:t>
            </a:r>
            <a:r>
              <a:rPr lang="en-US" altLang="ko-KR" dirty="0">
                <a:solidFill>
                  <a:srgbClr val="FF0000"/>
                </a:solidFill>
              </a:rPr>
              <a:t>a.com</a:t>
            </a:r>
          </a:p>
          <a:p>
            <a:pPr algn="ctr"/>
            <a:r>
              <a:rPr lang="en-US" altLang="ko-KR" dirty="0">
                <a:solidFill>
                  <a:srgbClr val="C00000"/>
                </a:solidFill>
              </a:rPr>
              <a:t>IP: 1.2.3.4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15" y="4637452"/>
            <a:ext cx="576145" cy="576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7104" y="4525270"/>
            <a:ext cx="1300029" cy="383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IP: 1.2.3.4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EE4C-9009-49CF-A3D7-0C1B03C04E4C}" type="slidenum">
              <a:rPr lang="ko-KR" altLang="en-US" smtClean="0"/>
              <a:pPr/>
              <a:t>9</a:t>
            </a:fld>
            <a:r>
              <a:rPr lang="ko-KR" altLang="en-US"/>
              <a:t> </a:t>
            </a:r>
            <a:r>
              <a:rPr lang="en-US" altLang="ko-KR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5924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Calibri"/>
        <a:ea typeface="한컴산뜻돋움"/>
        <a:cs typeface=""/>
      </a:majorFont>
      <a:minorFont>
        <a:latin typeface="Calibri"/>
        <a:ea typeface="한컴산뜻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2543</Words>
  <Application>Microsoft Macintosh PowerPoint</Application>
  <PresentationFormat>와이드스크린</PresentationFormat>
  <Paragraphs>470</Paragraphs>
  <Slides>29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7" baseType="lpstr">
      <vt:lpstr>Calibri (제목)</vt:lpstr>
      <vt:lpstr>맑은 고딕</vt:lpstr>
      <vt:lpstr>Arial</vt:lpstr>
      <vt:lpstr>Bahnschrift Light SemiCondensed</vt:lpstr>
      <vt:lpstr>Calibri</vt:lpstr>
      <vt:lpstr>Cambria Math</vt:lpstr>
      <vt:lpstr>Wingdings</vt:lpstr>
      <vt:lpstr>Office 테마</vt:lpstr>
      <vt:lpstr>Weak Links in Authentication Chains: A large-scale Analysis of  Email Sender Spoofing Attacks </vt:lpstr>
      <vt:lpstr>Outline</vt:lpstr>
      <vt:lpstr>Introduction</vt:lpstr>
      <vt:lpstr>Introduction</vt:lpstr>
      <vt:lpstr>Introduction</vt:lpstr>
      <vt:lpstr>What’s the Problem?</vt:lpstr>
      <vt:lpstr>What’s the Problem?</vt:lpstr>
      <vt:lpstr>In This Work..</vt:lpstr>
      <vt:lpstr>Background – Email Security Extensions</vt:lpstr>
      <vt:lpstr>Background – Email Security Extensions</vt:lpstr>
      <vt:lpstr>Background – Email Security Extensions</vt:lpstr>
      <vt:lpstr>Background – Sender’s Identity</vt:lpstr>
      <vt:lpstr>Background – Stages of Authentication</vt:lpstr>
      <vt:lpstr>Attack Model</vt:lpstr>
      <vt:lpstr>Attack Model</vt:lpstr>
      <vt:lpstr>Attack Model</vt:lpstr>
      <vt:lpstr>Experiment</vt:lpstr>
      <vt:lpstr>Results – Deployment of Email Protections</vt:lpstr>
      <vt:lpstr>Results – Email Sender Spoofing Attacks</vt:lpstr>
      <vt:lpstr>1) Attacks in Email Sending Authentication</vt:lpstr>
      <vt:lpstr>1) Attacks in Email Sending Authentication</vt:lpstr>
      <vt:lpstr>2) Attacks in Email Receiving Verification</vt:lpstr>
      <vt:lpstr>2) Attacks in Email Receiving Verification</vt:lpstr>
      <vt:lpstr>3) Attacks in Email Forwarding Verification</vt:lpstr>
      <vt:lpstr>3) Attacks in Email Forwarding Verification</vt:lpstr>
      <vt:lpstr>4) Attacks in Email UI Rendering</vt:lpstr>
      <vt:lpstr>Mitigation and Disclosure</vt:lpstr>
      <vt:lpstr>Conclusion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 네트워크 트래픽 분석을 통한   비정상 탐지 및 포렌식 기법</dc:title>
  <dc:creator>HMLEE</dc:creator>
  <cp:lastModifiedBy>이현민</cp:lastModifiedBy>
  <cp:revision>285</cp:revision>
  <dcterms:created xsi:type="dcterms:W3CDTF">2021-03-18T03:01:29Z</dcterms:created>
  <dcterms:modified xsi:type="dcterms:W3CDTF">2021-03-31T15:42:09Z</dcterms:modified>
</cp:coreProperties>
</file>