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3" r:id="rId3"/>
    <p:sldId id="324" r:id="rId4"/>
    <p:sldId id="310" r:id="rId5"/>
    <p:sldId id="311" r:id="rId6"/>
    <p:sldId id="312" r:id="rId7"/>
    <p:sldId id="301" r:id="rId8"/>
    <p:sldId id="326" r:id="rId9"/>
    <p:sldId id="302" r:id="rId10"/>
    <p:sldId id="303" r:id="rId11"/>
    <p:sldId id="304" r:id="rId12"/>
    <p:sldId id="313" r:id="rId13"/>
    <p:sldId id="320" r:id="rId14"/>
    <p:sldId id="305" r:id="rId15"/>
    <p:sldId id="328" r:id="rId16"/>
    <p:sldId id="330" r:id="rId17"/>
    <p:sldId id="329" r:id="rId18"/>
    <p:sldId id="308" r:id="rId19"/>
    <p:sldId id="314" r:id="rId20"/>
    <p:sldId id="309" r:id="rId21"/>
    <p:sldId id="317" r:id="rId22"/>
    <p:sldId id="321" r:id="rId23"/>
    <p:sldId id="318" r:id="rId24"/>
    <p:sldId id="319" r:id="rId25"/>
    <p:sldId id="300" r:id="rId26"/>
    <p:sldId id="331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DEEBF7"/>
    <a:srgbClr val="9DC3E6"/>
    <a:srgbClr val="FFF2CC"/>
    <a:srgbClr val="E2F0D9"/>
    <a:srgbClr val="5B9BD5"/>
    <a:srgbClr val="A8DEEE"/>
    <a:srgbClr val="B883FA"/>
    <a:srgbClr val="A8DFE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9" autoAdjust="0"/>
    <p:restoredTop sz="84901" autoAdjust="0"/>
  </p:normalViewPr>
  <p:slideViewPr>
    <p:cSldViewPr snapToGrid="0">
      <p:cViewPr varScale="1">
        <p:scale>
          <a:sx n="98" d="100"/>
          <a:sy n="98" d="100"/>
        </p:scale>
        <p:origin x="288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57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A03C3-7A08-4544-A422-0C1E9BD2931B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246F-6AF1-42A3-A2B0-D5D12D0A1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49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12816-AAA8-4DCF-A7E3-EEFA219A41B0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C5A1-09FF-4894-85D2-E38B85D416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55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042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19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934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12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98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684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96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484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881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457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72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601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160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964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02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79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698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31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19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4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87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92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17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78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8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E850-7608-4293-BF96-B5B472C7B58D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524000" y="3577324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4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89B4-2DD2-44FC-A86B-5FFEA5D6EB07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6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3C2A-C370-44AD-BE9B-3977078621FF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37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886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16908"/>
            <a:ext cx="10515600" cy="476005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2BF1-B9EC-4487-8CCC-A6AC5A157ADD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78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4B2-A209-494E-BD9A-8E0BD2071B57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302580" y="64387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EE4C-9009-49CF-A3D7-0C1B03C04E4C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116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3850-3BE4-4BF5-933C-CAE25DC41ED1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15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DE1-784B-40F2-A1D5-C4D8C6A1FD5F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6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E059-4E6A-4E66-B513-7766BB4569FE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9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4D47-E6E2-46AD-9283-95FA90AE3A40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4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BBAC-6855-4C22-8835-FBCF3EF4EB68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36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3D37-1E24-40F1-97BD-FC9611005402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11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DBF8-7335-47C0-A479-311D372ADC1F}" type="datetime1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302580" y="64387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EE4C-9009-49CF-A3D7-0C1B03C04E4C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>Why TLS is better without STARTTLS</a:t>
            </a:r>
            <a:br>
              <a:rPr lang="en-US" altLang="ko-KR" sz="4000" dirty="0"/>
            </a:br>
            <a:r>
              <a:rPr lang="en-US" altLang="ko-KR" sz="4000" dirty="0"/>
              <a:t>- A Security Analysis of STARTTLS</a:t>
            </a:r>
            <a:br>
              <a:rPr lang="en-US" altLang="ko-KR" sz="4000" dirty="0"/>
            </a:br>
            <a:r>
              <a:rPr lang="en-US" altLang="ko-KR" sz="4000" dirty="0"/>
              <a:t> in the Email Context</a:t>
            </a:r>
            <a:br>
              <a:rPr lang="en-US" altLang="ko-KR" sz="4000" dirty="0"/>
            </a:b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3100" b="0" i="1" dirty="0"/>
              <a:t>USENIX Security 2021</a:t>
            </a:r>
            <a:endParaRPr lang="ko-KR" altLang="en-US" sz="4000" b="0" i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83061"/>
            <a:ext cx="9144000" cy="196630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200" b="0" i="1" dirty="0"/>
              <a:t>Damian </a:t>
            </a:r>
            <a:r>
              <a:rPr lang="en-US" altLang="ko-KR" sz="2200" b="0" i="1" dirty="0" err="1"/>
              <a:t>Poddebniak</a:t>
            </a:r>
            <a:r>
              <a:rPr lang="en-US" altLang="ko-KR" sz="2200" b="0" i="1" dirty="0"/>
              <a:t>, Fabian </a:t>
            </a:r>
            <a:r>
              <a:rPr lang="en-US" altLang="ko-KR" sz="2200" b="0" i="1" dirty="0" err="1"/>
              <a:t>Ising</a:t>
            </a:r>
            <a:r>
              <a:rPr lang="en-US" altLang="ko-KR" sz="2200" b="0" i="1" dirty="0"/>
              <a:t>, Hanno </a:t>
            </a:r>
            <a:r>
              <a:rPr lang="en" altLang="ko-Kore-KR" sz="2200" b="0" i="1" dirty="0" err="1"/>
              <a:t>Böck</a:t>
            </a:r>
            <a:r>
              <a:rPr lang="en-US" altLang="ko-KR" sz="2200" b="0" i="1" dirty="0"/>
              <a:t>, and Sebastian </a:t>
            </a:r>
            <a:r>
              <a:rPr lang="en-US" altLang="ko-KR" sz="2200" b="0" i="1" dirty="0" err="1"/>
              <a:t>Schinzel</a:t>
            </a:r>
            <a:endParaRPr lang="en-US" altLang="ko-KR" sz="2200" b="0" i="1" dirty="0"/>
          </a:p>
          <a:p>
            <a:r>
              <a:rPr lang="en" altLang="ko-Kore-KR" sz="2200" b="0" i="1" dirty="0"/>
              <a:t>Münster</a:t>
            </a:r>
            <a:r>
              <a:rPr lang="en-US" altLang="ko-KR" sz="2200" b="0" i="1" dirty="0"/>
              <a:t> University of Applied Science</a:t>
            </a:r>
          </a:p>
          <a:p>
            <a:endParaRPr lang="en-US" altLang="ko-KR" sz="1000" dirty="0"/>
          </a:p>
          <a:p>
            <a:r>
              <a:rPr lang="en-US" altLang="ko-KR" sz="2800" dirty="0"/>
              <a:t>2021. 10. 28</a:t>
            </a:r>
          </a:p>
          <a:p>
            <a:endParaRPr lang="en-US" altLang="ko-KR" sz="600" dirty="0"/>
          </a:p>
          <a:p>
            <a:r>
              <a:rPr lang="en-US" altLang="ko-KR" sz="2800" b="1" dirty="0" err="1"/>
              <a:t>Hyeonmin</a:t>
            </a:r>
            <a:r>
              <a:rPr lang="en-US" altLang="ko-KR" sz="2800" b="1" dirty="0"/>
              <a:t> Lee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7212" y="5576936"/>
            <a:ext cx="683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Calibri (제목)"/>
              </a:rPr>
              <a:t>hmlee@mmlab.snu.ac.kr</a:t>
            </a:r>
          </a:p>
          <a:p>
            <a:pPr algn="ctr"/>
            <a:r>
              <a:rPr lang="en-US" altLang="ko-KR" sz="1600" dirty="0">
                <a:latin typeface="Calibri (제목)"/>
              </a:rPr>
              <a:t>Network Convergence and Security Lab</a:t>
            </a:r>
          </a:p>
        </p:txBody>
      </p:sp>
    </p:spTree>
    <p:extLst>
      <p:ext uri="{BB962C8B-B14F-4D97-AF65-F5344CB8AC3E}">
        <p14:creationId xmlns:p14="http://schemas.microsoft.com/office/powerpoint/2010/main" val="336415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Research Goal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288509" cy="4760055"/>
          </a:xfrm>
        </p:spPr>
        <p:txBody>
          <a:bodyPr>
            <a:normAutofit/>
          </a:bodyPr>
          <a:lstStyle/>
          <a:p>
            <a:pPr latinLnBrk="0"/>
            <a:r>
              <a:rPr lang="en-US" altLang="ko-KR" sz="2400" dirty="0"/>
              <a:t>Find a sequence of commands or responses that an attacker could exploit against an SMTP/POP3/IMAP session to downgrade STARTTLS or to obtain sensitive data (e.g., email account credentials), when mail servers</a:t>
            </a:r>
            <a:r>
              <a:rPr lang="en-US" altLang="ko-KR" sz="2400" b="1" dirty="0"/>
              <a:t> use STARTTLS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endParaRPr lang="en-US" altLang="ko-KR" sz="3200" dirty="0"/>
          </a:p>
          <a:p>
            <a:pPr latinLnBrk="0"/>
            <a:endParaRPr lang="en-US" altLang="ko-KR" sz="3200" dirty="0"/>
          </a:p>
          <a:p>
            <a:pPr latinLnBrk="0"/>
            <a:r>
              <a:rPr lang="en-US" altLang="ko-KR" sz="2400" dirty="0"/>
              <a:t>Develop </a:t>
            </a:r>
            <a:r>
              <a:rPr lang="en-US" altLang="ko-KR" sz="2400" i="1" dirty="0"/>
              <a:t>EAST</a:t>
            </a:r>
            <a:r>
              <a:rPr lang="en-US" altLang="ko-KR" sz="2400" dirty="0"/>
              <a:t>, a semi-automatic toolkit for analyzing SMTP, POP3, and IMAP implementations, which contains more than 100 test cases</a:t>
            </a:r>
          </a:p>
          <a:p>
            <a:pPr lvl="1" latinLnBrk="0"/>
            <a:r>
              <a:rPr lang="en-US" altLang="ko-KR" sz="2200" dirty="0"/>
              <a:t>Scripts for client and server vulnerability test</a:t>
            </a:r>
          </a:p>
          <a:p>
            <a:pPr lvl="1" latinLnBrk="0"/>
            <a:r>
              <a:rPr lang="en-US" altLang="ko-KR" sz="2200" dirty="0"/>
              <a:t>Modules for Internet scanning (e.g., mail server scanning)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4180CB5-518A-1B47-9007-CAA552F9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003" y="2538006"/>
            <a:ext cx="1009245" cy="108962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086BEE8-67EC-3D43-8736-3032327A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190" y="2683656"/>
            <a:ext cx="1009246" cy="9930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2465263" y="3627633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8370369" y="3596206"/>
            <a:ext cx="144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Server</a:t>
            </a:r>
          </a:p>
          <a:p>
            <a:pPr algn="ctr"/>
            <a:r>
              <a:rPr kumimoji="1" lang="en-US" altLang="en-US" b="1" dirty="0"/>
              <a:t>(Testbed)</a:t>
            </a:r>
            <a:endParaRPr kumimoji="1" lang="ko-Kore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31018" y="3519928"/>
            <a:ext cx="197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/>
              <a:t>MitM</a:t>
            </a:r>
            <a:r>
              <a:rPr lang="en-US" altLang="ko-KR" b="1" dirty="0"/>
              <a:t> Attacker</a:t>
            </a:r>
            <a:endParaRPr lang="ko-KR" altLang="en-US" b="1" dirty="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3769756" y="3078177"/>
            <a:ext cx="4749554" cy="0"/>
          </a:xfrm>
          <a:prstGeom prst="straightConnector1">
            <a:avLst/>
          </a:prstGeom>
          <a:ln w="412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695" y="2870776"/>
            <a:ext cx="1027285" cy="7247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90733" y="2620283"/>
            <a:ext cx="89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SMTP</a:t>
            </a:r>
          </a:p>
          <a:p>
            <a:r>
              <a:rPr lang="en-US" altLang="ko-KR" dirty="0"/>
              <a:t>POP3</a:t>
            </a:r>
          </a:p>
          <a:p>
            <a:r>
              <a:rPr lang="en-US" altLang="ko-KR" dirty="0"/>
              <a:t>IMAP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686679" y="2620283"/>
            <a:ext cx="89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SMTP</a:t>
            </a:r>
          </a:p>
          <a:p>
            <a:r>
              <a:rPr lang="en-US" altLang="ko-KR" dirty="0"/>
              <a:t>POP3</a:t>
            </a:r>
          </a:p>
          <a:p>
            <a:r>
              <a:rPr lang="en-US" altLang="ko-KR" dirty="0"/>
              <a:t>IMAP</a:t>
            </a:r>
            <a:endParaRPr lang="ko-KR" altLang="en-US" dirty="0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6706980" y="3351062"/>
            <a:ext cx="15481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4065006" y="3361397"/>
            <a:ext cx="161468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바닥글 개체 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798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Classification of Vulnerabilities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Negotiation</a:t>
            </a:r>
          </a:p>
          <a:p>
            <a:pPr lvl="1"/>
            <a:r>
              <a:rPr lang="en-US" altLang="ko-KR" sz="2000" dirty="0"/>
              <a:t>Bypassing STARTTLS negotiation </a:t>
            </a:r>
          </a:p>
          <a:p>
            <a:endParaRPr lang="en-US" altLang="ko-KR" sz="1050" dirty="0"/>
          </a:p>
          <a:p>
            <a:r>
              <a:rPr lang="en-US" altLang="ko-KR" sz="2400" dirty="0"/>
              <a:t>Buffering</a:t>
            </a:r>
          </a:p>
          <a:p>
            <a:pPr lvl="1"/>
            <a:r>
              <a:rPr lang="en-US" altLang="ko-KR" sz="2000" dirty="0"/>
              <a:t>Command/Response injection attacks that exploit buffer</a:t>
            </a:r>
          </a:p>
          <a:p>
            <a:endParaRPr lang="en-US" altLang="ko-KR" sz="1050" dirty="0"/>
          </a:p>
          <a:p>
            <a:r>
              <a:rPr lang="en-US" altLang="ko-KR" sz="2400" dirty="0"/>
              <a:t>Tampering</a:t>
            </a:r>
          </a:p>
          <a:p>
            <a:pPr lvl="1"/>
            <a:r>
              <a:rPr lang="en-US" altLang="ko-KR" sz="2000" dirty="0"/>
              <a:t>Tampering with user’s mailbox data (ex. placing new messages into users’ mailbox)</a:t>
            </a:r>
          </a:p>
          <a:p>
            <a:endParaRPr lang="en-US" altLang="ko-KR" sz="1050" dirty="0"/>
          </a:p>
          <a:p>
            <a:r>
              <a:rPr lang="en-US" altLang="ko-KR" sz="2400" dirty="0"/>
              <a:t>UI spoofing</a:t>
            </a:r>
          </a:p>
          <a:p>
            <a:pPr lvl="1"/>
            <a:r>
              <a:rPr lang="en-US" altLang="ko-KR" sz="2000" dirty="0"/>
              <a:t>Sending spam/phishing emails by exploiting functionalities of protocols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161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Client-side Vulnerability Tests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Goal: Find client-side vulnerabilities that can lead to attacks such as STARTTLS stripping or user credential stealing</a:t>
            </a:r>
          </a:p>
          <a:p>
            <a:endParaRPr lang="en-US" altLang="ko-KR" sz="200" dirty="0"/>
          </a:p>
          <a:p>
            <a:r>
              <a:rPr lang="en-US" altLang="ko-KR" sz="2400" dirty="0"/>
              <a:t>Test 28 popular email clients (program or application)</a:t>
            </a:r>
          </a:p>
          <a:p>
            <a:pPr lvl="1"/>
            <a:r>
              <a:rPr lang="en-US" altLang="ko-KR" sz="2000" dirty="0"/>
              <a:t>For Android / Apple iOS, </a:t>
            </a:r>
            <a:r>
              <a:rPr lang="en-US" altLang="ko-KR" sz="2000" dirty="0" err="1"/>
              <a:t>macOS</a:t>
            </a:r>
            <a:r>
              <a:rPr lang="en-US" altLang="ko-KR" sz="2000" dirty="0"/>
              <a:t> / Windows / Linux</a:t>
            </a:r>
          </a:p>
          <a:p>
            <a:pPr lvl="1"/>
            <a:r>
              <a:rPr lang="en-US" altLang="ko-KR" sz="2000" dirty="0"/>
              <a:t>Including Gmail, iOS Mail, Outlook, Samsung Email, and etc.</a:t>
            </a:r>
          </a:p>
          <a:p>
            <a:endParaRPr lang="en-US" altLang="ko-KR" sz="2400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4180CB5-518A-1B47-9007-CAA552F9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162" y="4083111"/>
            <a:ext cx="946336" cy="102170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086BEE8-67EC-3D43-8736-3032327A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00" y="4175092"/>
            <a:ext cx="1009246" cy="9930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2388420" y="5164334"/>
            <a:ext cx="14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000" b="1" dirty="0"/>
              <a:t>Mail Client</a:t>
            </a:r>
            <a:endParaRPr kumimoji="1" lang="ko-Kore-KR" altLang="en-US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8242315" y="5055289"/>
            <a:ext cx="1440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000" b="1" dirty="0"/>
              <a:t>Mail Server</a:t>
            </a:r>
          </a:p>
          <a:p>
            <a:pPr algn="ctr"/>
            <a:r>
              <a:rPr kumimoji="1" lang="en-US" altLang="en-US" sz="2000" b="1" dirty="0"/>
              <a:t>(Testbed)</a:t>
            </a:r>
            <a:endParaRPr kumimoji="1" lang="ko-Kore-KR" altLang="en-US" sz="2000" b="1" dirty="0"/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3828931" y="4767079"/>
            <a:ext cx="1807971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3828931" y="4548348"/>
            <a:ext cx="2534259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05744" y="5204406"/>
            <a:ext cx="1973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MitM</a:t>
            </a:r>
            <a:r>
              <a:rPr lang="en-US" altLang="ko-KR" sz="2000" b="1" dirty="0"/>
              <a:t> Attacker</a:t>
            </a:r>
            <a:endParaRPr lang="ko-KR" alt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56287" y="4019200"/>
            <a:ext cx="21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ex) Send responses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902" y="4320697"/>
            <a:ext cx="1027285" cy="724728"/>
          </a:xfrm>
          <a:prstGeom prst="rect">
            <a:avLst/>
          </a:prstGeom>
        </p:spPr>
      </p:pic>
      <p:sp>
        <p:nvSpPr>
          <p:cNvPr id="34" name="번개 33"/>
          <p:cNvSpPr/>
          <p:nvPr/>
        </p:nvSpPr>
        <p:spPr>
          <a:xfrm>
            <a:off x="4545372" y="4616183"/>
            <a:ext cx="353085" cy="433231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724390" y="4939358"/>
            <a:ext cx="21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ex) Strip STARTTLS</a:t>
            </a:r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6646081" y="4767079"/>
            <a:ext cx="1807971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바닥글 개체 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103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Client-side Vulnerability Tests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Negotiation</a:t>
            </a:r>
          </a:p>
          <a:p>
            <a:pPr lvl="1"/>
            <a:r>
              <a:rPr lang="en-US" altLang="ko-KR" sz="2000" dirty="0"/>
              <a:t>Bypassing STARTTLS negotiation </a:t>
            </a:r>
          </a:p>
          <a:p>
            <a:r>
              <a:rPr lang="en-US" altLang="ko-KR" sz="2400" dirty="0"/>
              <a:t>Buffering</a:t>
            </a:r>
          </a:p>
          <a:p>
            <a:pPr lvl="1"/>
            <a:r>
              <a:rPr lang="en-US" altLang="ko-KR" sz="2000" dirty="0"/>
              <a:t>Command/Response injection</a:t>
            </a:r>
          </a:p>
          <a:p>
            <a:r>
              <a:rPr lang="en-US" altLang="ko-KR" sz="2400" dirty="0"/>
              <a:t>Tampering</a:t>
            </a:r>
          </a:p>
          <a:p>
            <a:pPr lvl="1"/>
            <a:r>
              <a:rPr lang="en-US" altLang="ko-KR" sz="2000" dirty="0"/>
              <a:t>Placing new messages or folders into users’ mailbox</a:t>
            </a:r>
          </a:p>
          <a:p>
            <a:r>
              <a:rPr lang="en-US" altLang="ko-KR" sz="2400" dirty="0"/>
              <a:t>UI spoofing</a:t>
            </a:r>
          </a:p>
          <a:p>
            <a:endParaRPr lang="en-US" altLang="ko-KR" sz="2400" dirty="0"/>
          </a:p>
          <a:p>
            <a:r>
              <a:rPr lang="en-US" altLang="ko-KR" sz="2400" b="1" dirty="0"/>
              <a:t>Test 28 popular email clients (software)</a:t>
            </a:r>
          </a:p>
          <a:p>
            <a:pPr lvl="1"/>
            <a:r>
              <a:rPr lang="en-US" altLang="ko-KR" sz="2000" dirty="0"/>
              <a:t>Include Android / Apple iOS, macOS / Windows / Cross-platform clients</a:t>
            </a:r>
            <a:endParaRPr lang="en-US" altLang="ko-KR" sz="2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78012"/>
            <a:ext cx="9984415" cy="5163143"/>
          </a:xfrm>
          <a:prstGeom prst="rect">
            <a:avLst/>
          </a:prstGeo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88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Client-side Vulnerabilities – Negotiation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200" dirty="0"/>
              <a:t>STARTTLS stripping</a:t>
            </a:r>
          </a:p>
          <a:p>
            <a:endParaRPr lang="en-US" altLang="ko-KR" sz="2200" dirty="0"/>
          </a:p>
          <a:p>
            <a:endParaRPr lang="en-US" altLang="ko-KR" sz="1800" dirty="0"/>
          </a:p>
          <a:p>
            <a:endParaRPr lang="en-US" altLang="ko-KR" sz="2000" dirty="0"/>
          </a:p>
          <a:p>
            <a:endParaRPr lang="en-US" altLang="ko-KR" sz="2200" dirty="0"/>
          </a:p>
          <a:p>
            <a:r>
              <a:rPr lang="en-US" altLang="ko-KR" sz="2200" dirty="0"/>
              <a:t>STARTTLS blocking using specific command</a:t>
            </a:r>
          </a:p>
          <a:p>
            <a:pPr lvl="1"/>
            <a:r>
              <a:rPr lang="en-US" altLang="ko-KR" sz="1800" dirty="0"/>
              <a:t>Some protocols have commands that do not start STARTTLS negotiation</a:t>
            </a:r>
          </a:p>
          <a:p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366A08C0-5196-BE47-B243-072BED18C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48" y="1627673"/>
            <a:ext cx="6203387" cy="1697153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1C0DA083-41A3-5841-A5E6-3A8CE0F203F4}"/>
              </a:ext>
            </a:extLst>
          </p:cNvPr>
          <p:cNvSpPr/>
          <p:nvPr/>
        </p:nvSpPr>
        <p:spPr>
          <a:xfrm>
            <a:off x="7108784" y="1779843"/>
            <a:ext cx="1479631" cy="33566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3595B88-1486-6749-A708-E21B19592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567" y="4098104"/>
            <a:ext cx="3948409" cy="2335924"/>
          </a:xfrm>
          <a:prstGeom prst="rect">
            <a:avLst/>
          </a:prstGeom>
        </p:spPr>
      </p:pic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D157407E-26BA-F44C-A90C-D8BFB70C87CD}"/>
              </a:ext>
            </a:extLst>
          </p:cNvPr>
          <p:cNvSpPr/>
          <p:nvPr/>
        </p:nvSpPr>
        <p:spPr>
          <a:xfrm>
            <a:off x="3014307" y="4089051"/>
            <a:ext cx="1286089" cy="282509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C56DF-0F27-7D4A-8BC0-69D3035F01B6}"/>
              </a:ext>
            </a:extLst>
          </p:cNvPr>
          <p:cNvSpPr txBox="1"/>
          <p:nvPr/>
        </p:nvSpPr>
        <p:spPr>
          <a:xfrm>
            <a:off x="7850535" y="2498324"/>
            <a:ext cx="39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3200" b="1" dirty="0"/>
              <a:t>15 / 28 </a:t>
            </a:r>
          </a:p>
          <a:p>
            <a:pPr algn="ctr"/>
            <a:r>
              <a:rPr kumimoji="1" lang="en-US" altLang="ko-Kore-KR" sz="2400" b="1" dirty="0"/>
              <a:t>Clients are vulnerable</a:t>
            </a:r>
            <a:endParaRPr kumimoji="1" lang="ko-Kore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5635" y="1947676"/>
            <a:ext cx="125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C: Client</a:t>
            </a:r>
          </a:p>
          <a:p>
            <a:r>
              <a:rPr lang="en-US" altLang="ko-KR" dirty="0"/>
              <a:t>S: Server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684450" y="4337185"/>
            <a:ext cx="372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IMAP Example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25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Response injection</a:t>
            </a:r>
          </a:p>
          <a:p>
            <a:pPr lvl="1"/>
            <a:r>
              <a:rPr lang="en-US" altLang="ko-KR" sz="2000" dirty="0"/>
              <a:t>A client processes one response per one command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Client-side Vulnerabilities – Buffering [1/3]</a:t>
            </a:r>
            <a:endParaRPr lang="ko-KR" alt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930602" y="2005854"/>
            <a:ext cx="5404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S:  * OK [CAPABILITY IMAP4REV1 STARTTLS]</a:t>
            </a:r>
          </a:p>
          <a:p>
            <a:endParaRPr lang="en-US" altLang="ko-KR" sz="800" dirty="0"/>
          </a:p>
          <a:p>
            <a:r>
              <a:rPr lang="en-US" altLang="ko-KR" dirty="0"/>
              <a:t>C:  A STARTTLS</a:t>
            </a:r>
          </a:p>
          <a:p>
            <a:endParaRPr lang="en-US" altLang="ko-KR" sz="900" dirty="0"/>
          </a:p>
          <a:p>
            <a:r>
              <a:rPr lang="en-US" altLang="ko-KR" dirty="0"/>
              <a:t>S:  A OK </a:t>
            </a:r>
          </a:p>
          <a:p>
            <a:r>
              <a:rPr lang="en-US" altLang="ko-KR" dirty="0"/>
              <a:t>// ---------------------- TLS Handshake -----------------------</a:t>
            </a:r>
          </a:p>
          <a:p>
            <a:endParaRPr lang="en-US" altLang="ko-KR" sz="900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10657"/>
              </p:ext>
            </p:extLst>
          </p:nvPr>
        </p:nvGraphicFramePr>
        <p:xfrm>
          <a:off x="7926862" y="3915903"/>
          <a:ext cx="287392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921">
                  <a:extLst>
                    <a:ext uri="{9D8B030D-6E8A-4147-A177-3AD203B41FA5}">
                      <a16:colId xmlns:a16="http://schemas.microsoft.com/office/drawing/2014/main" val="11270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Application Buffer (Client)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5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A OK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5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B (...Attack Code..)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0279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8758AFF-9391-A146-80AC-FAD51D1B0635}"/>
              </a:ext>
            </a:extLst>
          </p:cNvPr>
          <p:cNvSpPr txBox="1"/>
          <p:nvPr/>
        </p:nvSpPr>
        <p:spPr>
          <a:xfrm>
            <a:off x="6887290" y="5065450"/>
            <a:ext cx="4848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2000" b="1" i="1" dirty="0"/>
              <a:t>The client splits the response by a newline,</a:t>
            </a:r>
          </a:p>
          <a:p>
            <a:r>
              <a:rPr kumimoji="1" lang="en-US" altLang="ko-Kore-KR" sz="2000" b="1" i="1" dirty="0"/>
              <a:t>and buffered them in the application buffer</a:t>
            </a:r>
            <a:endParaRPr kumimoji="1" lang="ko-Kore-KR" altLang="en-US" sz="2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68284" y="1542468"/>
            <a:ext cx="125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S: Server</a:t>
            </a:r>
          </a:p>
          <a:p>
            <a:r>
              <a:rPr lang="en-US" altLang="ko-KR" dirty="0"/>
              <a:t>C: Client</a:t>
            </a:r>
          </a:p>
          <a:p>
            <a:r>
              <a:rPr lang="en-US" altLang="ko-KR" dirty="0"/>
              <a:t>A: Attacker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6508" y="2315987"/>
            <a:ext cx="135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Normal </a:t>
            </a:r>
          </a:p>
          <a:p>
            <a:pPr algn="ctr"/>
            <a:r>
              <a:rPr lang="en-US" altLang="ko-KR" b="1" dirty="0"/>
              <a:t>case</a:t>
            </a:r>
            <a:endParaRPr lang="ko-KR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6508" y="4472163"/>
            <a:ext cx="135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Response</a:t>
            </a:r>
          </a:p>
          <a:p>
            <a:pPr algn="ctr"/>
            <a:r>
              <a:rPr lang="en-US" altLang="ko-KR" b="1" dirty="0"/>
              <a:t>injection </a:t>
            </a:r>
          </a:p>
          <a:p>
            <a:pPr algn="ctr"/>
            <a:r>
              <a:rPr lang="en-US" altLang="ko-KR" b="1" dirty="0"/>
              <a:t>case</a:t>
            </a:r>
            <a:endParaRPr lang="ko-KR" alt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930602" y="3804061"/>
            <a:ext cx="5404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S:  * OK [CAPABILITY IMAP4REV1 STARTTLS]</a:t>
            </a:r>
          </a:p>
          <a:p>
            <a:endParaRPr lang="en-US" altLang="ko-KR" sz="1050" dirty="0"/>
          </a:p>
          <a:p>
            <a:r>
              <a:rPr lang="en-US" altLang="ko-KR" dirty="0"/>
              <a:t>C:  A STARTTLS</a:t>
            </a:r>
          </a:p>
          <a:p>
            <a:endParaRPr lang="en-US" altLang="ko-KR" sz="1050" dirty="0"/>
          </a:p>
          <a:p>
            <a:r>
              <a:rPr lang="en-US" altLang="ko-KR" dirty="0"/>
              <a:t>A:  A OK \n B (..Attack Code..)</a:t>
            </a:r>
          </a:p>
          <a:p>
            <a:endParaRPr lang="en-US" altLang="ko-KR" sz="900" dirty="0"/>
          </a:p>
        </p:txBody>
      </p:sp>
      <p:sp>
        <p:nvSpPr>
          <p:cNvPr id="17" name="모서리가 둥근 직사각형 16">
            <a:extLst>
              <a:ext uri="{FF2B5EF4-FFF2-40B4-BE49-F238E27FC236}">
                <a16:creationId xmlns:a16="http://schemas.microsoft.com/office/drawing/2014/main" id="{725CD502-4A7C-5143-997C-EEE6E5589662}"/>
              </a:ext>
            </a:extLst>
          </p:cNvPr>
          <p:cNvSpPr/>
          <p:nvPr/>
        </p:nvSpPr>
        <p:spPr>
          <a:xfrm>
            <a:off x="2270612" y="4690131"/>
            <a:ext cx="2726901" cy="33566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5024672" y="4839856"/>
            <a:ext cx="27794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2614" y="4496410"/>
            <a:ext cx="208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Send to the client</a:t>
            </a:r>
            <a:endParaRPr lang="ko-KR" altLang="en-US" dirty="0"/>
          </a:p>
        </p:txBody>
      </p:sp>
      <p:cxnSp>
        <p:nvCxnSpPr>
          <p:cNvPr id="35" name="직선 연결선 34"/>
          <p:cNvCxnSpPr/>
          <p:nvPr/>
        </p:nvCxnSpPr>
        <p:spPr>
          <a:xfrm>
            <a:off x="778642" y="3631318"/>
            <a:ext cx="102665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298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Response injection</a:t>
            </a:r>
          </a:p>
          <a:p>
            <a:pPr lvl="1"/>
            <a:r>
              <a:rPr lang="en-US" altLang="ko-KR" sz="2000" dirty="0"/>
              <a:t>A client processes one response per one command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Client-side Vulnerabilities – Buffering [2/3]</a:t>
            </a:r>
            <a:endParaRPr lang="ko-KR" alt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930602" y="2005854"/>
            <a:ext cx="5404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S:  * OK [CAPABILITY IMAP4REV1 STARTTLS]</a:t>
            </a:r>
          </a:p>
          <a:p>
            <a:endParaRPr lang="en-US" altLang="ko-KR" sz="800" dirty="0"/>
          </a:p>
          <a:p>
            <a:r>
              <a:rPr lang="en-US" altLang="ko-KR" dirty="0"/>
              <a:t>C:  A STARTTLS</a:t>
            </a:r>
          </a:p>
          <a:p>
            <a:endParaRPr lang="en-US" altLang="ko-KR" sz="900" dirty="0"/>
          </a:p>
          <a:p>
            <a:r>
              <a:rPr lang="en-US" altLang="ko-KR" dirty="0"/>
              <a:t>S:  A OK </a:t>
            </a:r>
          </a:p>
          <a:p>
            <a:r>
              <a:rPr lang="en-US" altLang="ko-KR" dirty="0"/>
              <a:t>// ---------------------- TLS Handshake -----------------------</a:t>
            </a:r>
          </a:p>
          <a:p>
            <a:endParaRPr lang="en-US" altLang="ko-KR" sz="900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7926862" y="3915903"/>
          <a:ext cx="287392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921">
                  <a:extLst>
                    <a:ext uri="{9D8B030D-6E8A-4147-A177-3AD203B41FA5}">
                      <a16:colId xmlns:a16="http://schemas.microsoft.com/office/drawing/2014/main" val="11270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Application Buffer (Client)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5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A OK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5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B (...Attack Code..)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0279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668284" y="1542468"/>
            <a:ext cx="125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S: Server</a:t>
            </a:r>
          </a:p>
          <a:p>
            <a:r>
              <a:rPr lang="en-US" altLang="ko-KR" dirty="0"/>
              <a:t>C: Client</a:t>
            </a:r>
          </a:p>
          <a:p>
            <a:r>
              <a:rPr lang="en-US" altLang="ko-KR" dirty="0"/>
              <a:t>A: Attacker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6508" y="2315987"/>
            <a:ext cx="135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Normal </a:t>
            </a:r>
          </a:p>
          <a:p>
            <a:pPr algn="ctr"/>
            <a:r>
              <a:rPr lang="en-US" altLang="ko-KR" b="1" dirty="0"/>
              <a:t>case</a:t>
            </a:r>
            <a:endParaRPr lang="ko-KR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6508" y="4472163"/>
            <a:ext cx="135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Response</a:t>
            </a:r>
          </a:p>
          <a:p>
            <a:pPr algn="ctr"/>
            <a:r>
              <a:rPr lang="en-US" altLang="ko-KR" b="1" dirty="0"/>
              <a:t>injection </a:t>
            </a:r>
          </a:p>
          <a:p>
            <a:pPr algn="ctr"/>
            <a:r>
              <a:rPr lang="en-US" altLang="ko-KR" b="1" dirty="0"/>
              <a:t>case</a:t>
            </a:r>
            <a:endParaRPr lang="ko-KR" alt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930602" y="3804061"/>
            <a:ext cx="540491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S:  * OK [CAPABILITY IMAP4REV1 STARTTLS]</a:t>
            </a:r>
          </a:p>
          <a:p>
            <a:endParaRPr lang="en-US" altLang="ko-KR" sz="1050" dirty="0"/>
          </a:p>
          <a:p>
            <a:r>
              <a:rPr lang="en-US" altLang="ko-KR" dirty="0"/>
              <a:t>C:  A STARTTLS</a:t>
            </a:r>
          </a:p>
          <a:p>
            <a:endParaRPr lang="en-US" altLang="ko-KR" sz="1050" dirty="0"/>
          </a:p>
          <a:p>
            <a:r>
              <a:rPr lang="en-US" altLang="ko-KR" dirty="0"/>
              <a:t>S:  A OK</a:t>
            </a:r>
          </a:p>
          <a:p>
            <a:endParaRPr lang="en-US" altLang="ko-KR" sz="900" dirty="0"/>
          </a:p>
          <a:p>
            <a:r>
              <a:rPr lang="en-US" altLang="ko-KR" dirty="0"/>
              <a:t>// ---------------------- TLS Handshake -----------------------</a:t>
            </a:r>
          </a:p>
          <a:p>
            <a:endParaRPr lang="en-US" altLang="ko-KR" sz="900" dirty="0"/>
          </a:p>
        </p:txBody>
      </p:sp>
      <p:cxnSp>
        <p:nvCxnSpPr>
          <p:cNvPr id="35" name="직선 연결선 34"/>
          <p:cNvCxnSpPr/>
          <p:nvPr/>
        </p:nvCxnSpPr>
        <p:spPr>
          <a:xfrm>
            <a:off x="778642" y="3631318"/>
            <a:ext cx="102665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꺾인 연결선 4"/>
          <p:cNvCxnSpPr>
            <a:stCxn id="20" idx="1"/>
            <a:endCxn id="6" idx="3"/>
          </p:cNvCxnSpPr>
          <p:nvPr/>
        </p:nvCxnSpPr>
        <p:spPr>
          <a:xfrm rot="10800000" flipV="1">
            <a:off x="5008804" y="4472162"/>
            <a:ext cx="2918059" cy="392845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82063" y="4680342"/>
            <a:ext cx="232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(from the client’s view)</a:t>
            </a: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16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Response injection</a:t>
            </a:r>
          </a:p>
          <a:p>
            <a:pPr lvl="1"/>
            <a:r>
              <a:rPr lang="en-US" altLang="ko-KR" sz="2000" dirty="0"/>
              <a:t>A client processes one response per one command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Client-side Vulnerabilities – Buffering [3/3]</a:t>
            </a:r>
            <a:endParaRPr lang="ko-KR" alt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618B8-B28E-7643-B3C6-67522DC09C23}"/>
              </a:ext>
            </a:extLst>
          </p:cNvPr>
          <p:cNvSpPr txBox="1"/>
          <p:nvPr/>
        </p:nvSpPr>
        <p:spPr>
          <a:xfrm>
            <a:off x="8265160" y="2677211"/>
            <a:ext cx="39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3200" b="1" dirty="0"/>
              <a:t>16 / 28 </a:t>
            </a:r>
          </a:p>
          <a:p>
            <a:pPr algn="ctr"/>
            <a:r>
              <a:rPr kumimoji="1" lang="en-US" altLang="ko-Kore-KR" sz="2400" b="1" dirty="0"/>
              <a:t>Clients are vulnerable</a:t>
            </a:r>
            <a:endParaRPr kumimoji="1" lang="ko-Kore-KR" alt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30602" y="2005854"/>
            <a:ext cx="5404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S:  * OK [CAPABILITY IMAP4REV1 STARTTLS]</a:t>
            </a:r>
          </a:p>
          <a:p>
            <a:endParaRPr lang="en-US" altLang="ko-KR" sz="800" dirty="0"/>
          </a:p>
          <a:p>
            <a:r>
              <a:rPr lang="en-US" altLang="ko-KR" dirty="0"/>
              <a:t>C:  A STARTTLS</a:t>
            </a:r>
          </a:p>
          <a:p>
            <a:endParaRPr lang="en-US" altLang="ko-KR" sz="900" dirty="0"/>
          </a:p>
          <a:p>
            <a:r>
              <a:rPr lang="en-US" altLang="ko-KR" dirty="0"/>
              <a:t>S:  A OK </a:t>
            </a:r>
          </a:p>
          <a:p>
            <a:r>
              <a:rPr lang="en-US" altLang="ko-KR" dirty="0"/>
              <a:t>// ---------------------- TLS Handshake -----------------------</a:t>
            </a:r>
          </a:p>
          <a:p>
            <a:endParaRPr lang="en-US" altLang="ko-KR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1930602" y="3804061"/>
            <a:ext cx="54049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S:  * OK [CAPABILITY IMAP4REV1 STARTTLS]</a:t>
            </a:r>
          </a:p>
          <a:p>
            <a:endParaRPr lang="en-US" altLang="ko-KR" sz="1050" dirty="0"/>
          </a:p>
          <a:p>
            <a:r>
              <a:rPr lang="en-US" altLang="ko-KR" dirty="0"/>
              <a:t>C:  A STARTTLS</a:t>
            </a:r>
          </a:p>
          <a:p>
            <a:endParaRPr lang="en-US" altLang="ko-KR" sz="1050" dirty="0"/>
          </a:p>
          <a:p>
            <a:r>
              <a:rPr lang="en-US" altLang="ko-KR" dirty="0"/>
              <a:t>A:  A OK \n B (..Attack Code..)</a:t>
            </a:r>
          </a:p>
          <a:p>
            <a:endParaRPr lang="en-US" altLang="ko-KR" sz="900" dirty="0"/>
          </a:p>
          <a:p>
            <a:r>
              <a:rPr lang="en-US" altLang="ko-KR" dirty="0"/>
              <a:t>// ---------------------- TLS Handshake -----------------------</a:t>
            </a:r>
          </a:p>
          <a:p>
            <a:endParaRPr lang="en-US" altLang="ko-KR" sz="800" dirty="0"/>
          </a:p>
          <a:p>
            <a:r>
              <a:rPr lang="en-US" altLang="ko-KR" dirty="0"/>
              <a:t>C:  B LOGIN […]</a:t>
            </a:r>
          </a:p>
          <a:p>
            <a:endParaRPr lang="en-US" altLang="ko-KR" sz="500" dirty="0"/>
          </a:p>
          <a:p>
            <a:endParaRPr lang="en-US" altLang="ko-KR" sz="2400" dirty="0"/>
          </a:p>
          <a:p>
            <a:r>
              <a:rPr lang="en-US" altLang="ko-KR" dirty="0"/>
              <a:t>C:  C LIST […]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BA0C4E-5B36-8D4D-BDFC-F6F11CE94FBA}"/>
              </a:ext>
            </a:extLst>
          </p:cNvPr>
          <p:cNvSpPr txBox="1"/>
          <p:nvPr/>
        </p:nvSpPr>
        <p:spPr>
          <a:xfrm>
            <a:off x="4852251" y="5511508"/>
            <a:ext cx="491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2000" b="1" i="1" dirty="0"/>
              <a:t>The buffered response is </a:t>
            </a:r>
            <a:r>
              <a:rPr kumimoji="1" lang="en-US" altLang="ko-KR" sz="2000" b="1" i="1" dirty="0"/>
              <a:t>interpreted</a:t>
            </a:r>
            <a:r>
              <a:rPr kumimoji="1" lang="en-US" altLang="ko-Kore-KR" sz="2000" b="1" i="1" dirty="0"/>
              <a:t> here </a:t>
            </a:r>
            <a:endParaRPr kumimoji="1" lang="ko-Kore-KR" altLang="en-US" sz="20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68284" y="1542468"/>
            <a:ext cx="125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S: Server</a:t>
            </a:r>
          </a:p>
          <a:p>
            <a:r>
              <a:rPr lang="en-US" altLang="ko-KR" dirty="0"/>
              <a:t>C: Client</a:t>
            </a:r>
          </a:p>
          <a:p>
            <a:r>
              <a:rPr lang="en-US" altLang="ko-KR" dirty="0"/>
              <a:t>A: Attacker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45741"/>
              </p:ext>
            </p:extLst>
          </p:nvPr>
        </p:nvGraphicFramePr>
        <p:xfrm>
          <a:off x="7926862" y="3915903"/>
          <a:ext cx="287392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921">
                  <a:extLst>
                    <a:ext uri="{9D8B030D-6E8A-4147-A177-3AD203B41FA5}">
                      <a16:colId xmlns:a16="http://schemas.microsoft.com/office/drawing/2014/main" val="11270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Application Buffer (Client)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5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strike="sngStrike" dirty="0"/>
                        <a:t>A OK (interpreted)</a:t>
                      </a:r>
                      <a:endParaRPr lang="ko-KR" altLang="en-US" b="1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5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B (...Attack Code..)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02791"/>
                  </a:ext>
                </a:extLst>
              </a:tr>
            </a:tbl>
          </a:graphicData>
        </a:graphic>
      </p:graphicFrame>
      <p:cxnSp>
        <p:nvCxnSpPr>
          <p:cNvPr id="22" name="꺾인 연결선 21"/>
          <p:cNvCxnSpPr>
            <a:stCxn id="20" idx="2"/>
          </p:cNvCxnSpPr>
          <p:nvPr/>
        </p:nvCxnSpPr>
        <p:spPr>
          <a:xfrm rot="5400000">
            <a:off x="6256077" y="2855460"/>
            <a:ext cx="934782" cy="5280709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6508" y="2315987"/>
            <a:ext cx="135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Normal </a:t>
            </a:r>
          </a:p>
          <a:p>
            <a:pPr algn="ctr"/>
            <a:r>
              <a:rPr lang="en-US" altLang="ko-KR" b="1" dirty="0"/>
              <a:t>case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6508" y="4472163"/>
            <a:ext cx="135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Response</a:t>
            </a:r>
          </a:p>
          <a:p>
            <a:pPr algn="ctr"/>
            <a:r>
              <a:rPr lang="en-US" altLang="ko-KR" b="1" dirty="0"/>
              <a:t>injection </a:t>
            </a:r>
          </a:p>
          <a:p>
            <a:pPr algn="ctr"/>
            <a:r>
              <a:rPr lang="en-US" altLang="ko-KR" b="1" dirty="0"/>
              <a:t>case</a:t>
            </a:r>
            <a:endParaRPr lang="ko-KR" altLang="en-US" b="1" dirty="0"/>
          </a:p>
        </p:txBody>
      </p:sp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id="{725CD502-4A7C-5143-997C-EEE6E5589662}"/>
              </a:ext>
            </a:extLst>
          </p:cNvPr>
          <p:cNvSpPr/>
          <p:nvPr/>
        </p:nvSpPr>
        <p:spPr>
          <a:xfrm>
            <a:off x="2270613" y="4690131"/>
            <a:ext cx="2609206" cy="33566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036703" y="5869248"/>
            <a:ext cx="2028303" cy="270657"/>
          </a:xfrm>
          <a:prstGeom prst="roundRect">
            <a:avLst/>
          </a:prstGeom>
          <a:noFill/>
          <a:ln w="222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778642" y="3631318"/>
            <a:ext cx="102665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281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Client-side Vulnerabilities – UI Spoofing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200" dirty="0"/>
              <a:t>Error messages or alert can be exploited for spam or phishing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809A45-80F1-9D42-B637-EDE9F69C8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80" y="1756056"/>
            <a:ext cx="6985000" cy="369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C788F-6EF4-9B4C-AD7D-EB25B41A1FAC}"/>
              </a:ext>
            </a:extLst>
          </p:cNvPr>
          <p:cNvSpPr txBox="1"/>
          <p:nvPr/>
        </p:nvSpPr>
        <p:spPr>
          <a:xfrm>
            <a:off x="7339160" y="2337339"/>
            <a:ext cx="39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3200" b="1" dirty="0"/>
              <a:t>11 / 28 </a:t>
            </a:r>
          </a:p>
          <a:p>
            <a:pPr algn="ctr"/>
            <a:r>
              <a:rPr kumimoji="1" lang="en-US" altLang="ko-Kore-KR" sz="2400" b="1" dirty="0"/>
              <a:t>Clients are vulnerable</a:t>
            </a:r>
            <a:endParaRPr kumimoji="1" lang="ko-Kore-KR" altLang="en-US" sz="2400" b="1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79693" y="2175975"/>
            <a:ext cx="262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743" y="3603906"/>
            <a:ext cx="7176247" cy="2507011"/>
          </a:xfrm>
          <a:prstGeom prst="rect">
            <a:avLst/>
          </a:prstGeom>
        </p:spPr>
      </p:pic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C650204C-690E-ED46-9EB1-5D6F0397539E}"/>
              </a:ext>
            </a:extLst>
          </p:cNvPr>
          <p:cNvSpPr/>
          <p:nvPr/>
        </p:nvSpPr>
        <p:spPr>
          <a:xfrm>
            <a:off x="2997473" y="5635850"/>
            <a:ext cx="4990080" cy="297557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01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Server-side Vulnerability Tests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Goal: Find server-side vulnerabilities that can lead to attacks such as STARTTLS stripping or user credential stealing</a:t>
            </a:r>
          </a:p>
          <a:p>
            <a:endParaRPr lang="en-US" altLang="ko-KR" sz="700" dirty="0"/>
          </a:p>
          <a:p>
            <a:r>
              <a:rPr lang="en-US" altLang="ko-KR" sz="2400" dirty="0"/>
              <a:t>Test 23 popular email servers (software)</a:t>
            </a:r>
          </a:p>
          <a:p>
            <a:pPr lvl="1"/>
            <a:r>
              <a:rPr lang="en-US" altLang="ko-KR" sz="2000" dirty="0"/>
              <a:t>Popular mail server programs</a:t>
            </a:r>
          </a:p>
          <a:p>
            <a:pPr lvl="1"/>
            <a:r>
              <a:rPr lang="en-US" altLang="ko-KR" sz="2000" dirty="0"/>
              <a:t>Assume an </a:t>
            </a:r>
            <a:r>
              <a:rPr lang="en-US" altLang="ko-KR" sz="2000" dirty="0" err="1"/>
              <a:t>MitM</a:t>
            </a:r>
            <a:r>
              <a:rPr lang="en-US" altLang="ko-KR" sz="2000" dirty="0"/>
              <a:t> attacker communicating with the client and relays all TLS traffic between the client and server</a:t>
            </a:r>
          </a:p>
          <a:p>
            <a:r>
              <a:rPr lang="en-US" altLang="ko-KR" sz="2400" dirty="0"/>
              <a:t>Scan IPv4 address space to find vulnerable mail servers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4180CB5-518A-1B47-9007-CAA552F9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162" y="4499968"/>
            <a:ext cx="946336" cy="10217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086BEE8-67EC-3D43-8736-3032327A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00" y="4591949"/>
            <a:ext cx="1009246" cy="993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2388420" y="5581191"/>
            <a:ext cx="14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000" b="1" dirty="0"/>
              <a:t>Mail Client</a:t>
            </a:r>
            <a:endParaRPr kumimoji="1" lang="ko-Kore-KR" alt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8242315" y="5472146"/>
            <a:ext cx="1440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000" b="1" dirty="0"/>
              <a:t>Mail Server</a:t>
            </a:r>
          </a:p>
          <a:p>
            <a:pPr algn="ctr"/>
            <a:r>
              <a:rPr kumimoji="1" lang="en-US" altLang="en-US" sz="2000" b="1" dirty="0"/>
              <a:t>(Testbed)</a:t>
            </a:r>
            <a:endParaRPr kumimoji="1" lang="ko-Kore-KR" altLang="en-US" sz="2000" b="1" dirty="0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6363190" y="4965205"/>
            <a:ext cx="2022331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05744" y="5521676"/>
            <a:ext cx="1973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MitM</a:t>
            </a:r>
            <a:r>
              <a:rPr lang="en-US" altLang="ko-KR" sz="2000" b="1" dirty="0"/>
              <a:t> Attacker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63281" y="4451079"/>
            <a:ext cx="21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ex) Send commands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902" y="4737554"/>
            <a:ext cx="1027285" cy="724728"/>
          </a:xfrm>
          <a:prstGeom prst="rect">
            <a:avLst/>
          </a:prstGeom>
        </p:spPr>
      </p:pic>
      <p:cxnSp>
        <p:nvCxnSpPr>
          <p:cNvPr id="20" name="직선 화살표 연결선 19"/>
          <p:cNvCxnSpPr/>
          <p:nvPr/>
        </p:nvCxnSpPr>
        <p:spPr>
          <a:xfrm>
            <a:off x="3828931" y="5183936"/>
            <a:ext cx="1807971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6646081" y="5183936"/>
            <a:ext cx="1807971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734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Introduction &amp; Background</a:t>
            </a:r>
          </a:p>
          <a:p>
            <a:pPr lvl="1"/>
            <a:r>
              <a:rPr lang="en-US" altLang="ko-KR" sz="2200" dirty="0"/>
              <a:t>Email ecosystem</a:t>
            </a:r>
          </a:p>
          <a:p>
            <a:pPr lvl="1"/>
            <a:r>
              <a:rPr lang="en-US" altLang="ko-KR" sz="2200" dirty="0"/>
              <a:t>STARTTLS vs. Implicit TLS</a:t>
            </a:r>
          </a:p>
          <a:p>
            <a:endParaRPr lang="en-US" altLang="ko-KR" sz="1800" dirty="0"/>
          </a:p>
          <a:p>
            <a:r>
              <a:rPr lang="en-US" altLang="ko-KR" sz="2400" dirty="0"/>
              <a:t>Finding Vulnerabilities in STARTTLS Implementations</a:t>
            </a:r>
          </a:p>
          <a:p>
            <a:pPr lvl="1"/>
            <a:r>
              <a:rPr lang="en-US" altLang="ko-KR" sz="2200" dirty="0"/>
              <a:t>Classification of Vulnerabilities</a:t>
            </a:r>
          </a:p>
          <a:p>
            <a:pPr lvl="1"/>
            <a:r>
              <a:rPr lang="en-US" altLang="ko-KR" sz="2200" dirty="0"/>
              <a:t>Client-side Measurements</a:t>
            </a:r>
          </a:p>
          <a:p>
            <a:pPr lvl="1"/>
            <a:r>
              <a:rPr lang="en-US" altLang="ko-KR" sz="2200" dirty="0"/>
              <a:t>Server-side Measurements</a:t>
            </a:r>
          </a:p>
          <a:p>
            <a:pPr lvl="1"/>
            <a:endParaRPr lang="en-US" altLang="ko-KR" sz="1800" dirty="0"/>
          </a:p>
          <a:p>
            <a:r>
              <a:rPr lang="en-US" altLang="ko-KR" sz="2400" dirty="0"/>
              <a:t>Conclusion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47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Server-side Vulnerabilities – Buffering [1/3]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Command injection</a:t>
            </a:r>
          </a:p>
          <a:p>
            <a:pPr lvl="1"/>
            <a:r>
              <a:rPr lang="en-US" altLang="ko-KR" sz="2000" dirty="0"/>
              <a:t>It is discovered in 2011 but is still exploitable</a:t>
            </a:r>
          </a:p>
          <a:p>
            <a:pPr lvl="1"/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B026BC6-440F-CE48-8D19-60080F85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85" y="2018203"/>
            <a:ext cx="9648305" cy="221107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62FF81C-A244-1C4F-81BA-FA9EBC63ED99}"/>
              </a:ext>
            </a:extLst>
          </p:cNvPr>
          <p:cNvSpPr/>
          <p:nvPr/>
        </p:nvSpPr>
        <p:spPr>
          <a:xfrm>
            <a:off x="1118522" y="3352436"/>
            <a:ext cx="6338918" cy="67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아래쪽 화살표[D] 7">
            <a:extLst>
              <a:ext uri="{FF2B5EF4-FFF2-40B4-BE49-F238E27FC236}">
                <a16:creationId xmlns:a16="http://schemas.microsoft.com/office/drawing/2014/main" id="{D71D27CE-3500-014F-A991-96BD77722A2D}"/>
              </a:ext>
            </a:extLst>
          </p:cNvPr>
          <p:cNvSpPr/>
          <p:nvPr/>
        </p:nvSpPr>
        <p:spPr>
          <a:xfrm>
            <a:off x="5021362" y="3688602"/>
            <a:ext cx="487680" cy="46736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94B228D-573F-2C4B-A92F-5F718276E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22" y="4386979"/>
            <a:ext cx="9559638" cy="1863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8697" y="212756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(Server-side)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05948" y="43386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(Server-side)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5697" y="2560270"/>
            <a:ext cx="2975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A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1363" y="4763963"/>
            <a:ext cx="2975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A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58AFF-9391-A146-80AC-FAD51D1B0635}"/>
              </a:ext>
            </a:extLst>
          </p:cNvPr>
          <p:cNvSpPr txBox="1"/>
          <p:nvPr/>
        </p:nvSpPr>
        <p:spPr>
          <a:xfrm>
            <a:off x="7206394" y="3471753"/>
            <a:ext cx="4382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2000" b="1" i="1" dirty="0"/>
              <a:t>The command is split by a newline,</a:t>
            </a:r>
          </a:p>
          <a:p>
            <a:r>
              <a:rPr kumimoji="1" lang="en-US" altLang="ko-Kore-KR" sz="2000" b="1" i="1" dirty="0"/>
              <a:t>and buffered in the application buffer</a:t>
            </a:r>
            <a:endParaRPr kumimoji="1" lang="ko-Kore-KR" altLang="en-US" sz="2000" b="1" i="1" dirty="0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64650" y="3254322"/>
            <a:ext cx="326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</a:rPr>
              <a:t>== “A STARTTLS \n B NOOP"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69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Server-side Vulnerabilities – Buffering [2/3]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Command injection</a:t>
            </a:r>
          </a:p>
          <a:p>
            <a:pPr lvl="1"/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A9AFDBC-73F7-0E4F-8C55-C6A2750A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47" y="1737244"/>
            <a:ext cx="9055100" cy="17600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92EE140-4398-204B-83A7-B369FE96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087" y="4072124"/>
            <a:ext cx="9116060" cy="2416459"/>
          </a:xfrm>
          <a:prstGeom prst="rect">
            <a:avLst/>
          </a:prstGeom>
        </p:spPr>
      </p:pic>
      <p:sp>
        <p:nvSpPr>
          <p:cNvPr id="8" name="아래쪽 화살표[D] 7">
            <a:extLst>
              <a:ext uri="{FF2B5EF4-FFF2-40B4-BE49-F238E27FC236}">
                <a16:creationId xmlns:a16="http://schemas.microsoft.com/office/drawing/2014/main" id="{D71D27CE-3500-014F-A991-96BD77722A2D}"/>
              </a:ext>
            </a:extLst>
          </p:cNvPr>
          <p:cNvSpPr/>
          <p:nvPr/>
        </p:nvSpPr>
        <p:spPr>
          <a:xfrm>
            <a:off x="5699757" y="3559886"/>
            <a:ext cx="487680" cy="46736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473780" y="175288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(Server-side)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73780" y="40791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(Server-side)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03464" y="2149378"/>
            <a:ext cx="2975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A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00534" y="4448510"/>
            <a:ext cx="3005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A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C788F-6EF4-9B4C-AD7D-EB25B41A1FAC}"/>
              </a:ext>
            </a:extLst>
          </p:cNvPr>
          <p:cNvSpPr txBox="1"/>
          <p:nvPr/>
        </p:nvSpPr>
        <p:spPr>
          <a:xfrm>
            <a:off x="7481513" y="5379804"/>
            <a:ext cx="39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 smtClean="0"/>
              <a:t>8</a:t>
            </a:r>
            <a:r>
              <a:rPr kumimoji="1" lang="en-US" altLang="ko-Kore-KR" sz="3200" b="1" dirty="0" smtClean="0"/>
              <a:t> </a:t>
            </a:r>
            <a:r>
              <a:rPr kumimoji="1" lang="en-US" altLang="ko-Kore-KR" sz="3200" b="1" dirty="0"/>
              <a:t>/ </a:t>
            </a:r>
            <a:r>
              <a:rPr kumimoji="1" lang="en-US" altLang="ko-Kore-KR" sz="3200" b="1" dirty="0" smtClean="0"/>
              <a:t>2</a:t>
            </a:r>
            <a:r>
              <a:rPr kumimoji="1" lang="en-US" altLang="ko-KR" sz="3200" b="1" dirty="0" smtClean="0"/>
              <a:t>3</a:t>
            </a:r>
            <a:r>
              <a:rPr kumimoji="1" lang="en-US" altLang="ko-Kore-KR" sz="3200" b="1" dirty="0" smtClean="0"/>
              <a:t> </a:t>
            </a:r>
            <a:endParaRPr kumimoji="1" lang="en-US" altLang="ko-Kore-KR" sz="3200" b="1" dirty="0"/>
          </a:p>
          <a:p>
            <a:pPr algn="ctr"/>
            <a:r>
              <a:rPr kumimoji="1" lang="en-US" altLang="ko-KR" sz="2400" b="1" dirty="0" smtClean="0"/>
              <a:t>Server</a:t>
            </a:r>
            <a:r>
              <a:rPr kumimoji="1" lang="en-US" altLang="ko-Kore-KR" sz="2400" b="1" dirty="0" smtClean="0"/>
              <a:t>s </a:t>
            </a:r>
            <a:r>
              <a:rPr kumimoji="1" lang="en-US" altLang="ko-Kore-KR" sz="2400" b="1" dirty="0"/>
              <a:t>are vulnerable</a:t>
            </a:r>
            <a:endParaRPr kumimoji="1" lang="ko-Kore-KR" altLang="en-US" sz="2400" b="1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148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Server-side Vulnerabilities – Buffering [3/3]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pPr latinLnBrk="0"/>
            <a:r>
              <a:rPr lang="en-US" altLang="ko-KR" sz="2400" dirty="0"/>
              <a:t>Credential-stealing via </a:t>
            </a:r>
            <a:r>
              <a:rPr lang="en-US" altLang="ko-KR" sz="2200" dirty="0"/>
              <a:t>command injection</a:t>
            </a:r>
          </a:p>
          <a:p>
            <a:pPr lvl="1" latinLnBrk="0"/>
            <a:r>
              <a:rPr lang="en-US" altLang="ko-KR" sz="1800" dirty="0"/>
              <a:t>An attacker obtains user credentials using the </a:t>
            </a:r>
            <a:r>
              <a:rPr lang="en-US" altLang="ko-KR" sz="1800" i="1" dirty="0"/>
              <a:t>APPEND</a:t>
            </a:r>
            <a:r>
              <a:rPr lang="en-US" altLang="ko-KR" sz="1800" dirty="0"/>
              <a:t> command after a </a:t>
            </a:r>
            <a:r>
              <a:rPr lang="en-US" altLang="ko-KR" sz="1800" i="1" dirty="0"/>
              <a:t>LOGIN</a:t>
            </a:r>
            <a:r>
              <a:rPr lang="en-US" altLang="ko-KR" sz="1800" dirty="0"/>
              <a:t> to their own mailbox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221" y="2272419"/>
            <a:ext cx="76139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S: </a:t>
            </a:r>
            <a:r>
              <a:rPr lang="en-US" altLang="ko-KR" dirty="0">
                <a:solidFill>
                  <a:srgbClr val="0070C0"/>
                </a:solidFill>
              </a:rPr>
              <a:t>* OK [CAPABILITY IMAP4REV1 STARTTLS]</a:t>
            </a:r>
          </a:p>
          <a:p>
            <a:r>
              <a:rPr lang="en-US" altLang="ko-KR" dirty="0"/>
              <a:t>2. A: A STARTTLS (from the client)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        B LOGIN "attacker" "password“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        C APPEND INBOX {length}</a:t>
            </a:r>
          </a:p>
          <a:p>
            <a:r>
              <a:rPr lang="en-US" altLang="ko-KR" dirty="0"/>
              <a:t>3. S: </a:t>
            </a:r>
            <a:r>
              <a:rPr lang="en-US" altLang="ko-KR" dirty="0">
                <a:solidFill>
                  <a:srgbClr val="0070C0"/>
                </a:solidFill>
              </a:rPr>
              <a:t>A OK</a:t>
            </a:r>
          </a:p>
          <a:p>
            <a:r>
              <a:rPr lang="en-US" altLang="ko-KR" dirty="0"/>
              <a:t>// ------------------ TLS Handshake -------------------</a:t>
            </a:r>
          </a:p>
          <a:p>
            <a:r>
              <a:rPr lang="en-US" altLang="ko-KR" dirty="0"/>
              <a:t>4. A: </a:t>
            </a:r>
            <a:r>
              <a:rPr lang="en-US" altLang="ko-KR" i="1" u="sng" dirty="0">
                <a:solidFill>
                  <a:srgbClr val="FF0000"/>
                </a:solidFill>
              </a:rPr>
              <a:t>B LOGIN "attacker" "password”</a:t>
            </a:r>
            <a:endParaRPr lang="en-US" altLang="ko-KR" u="sng" dirty="0"/>
          </a:p>
          <a:p>
            <a:r>
              <a:rPr lang="en-US" altLang="ko-KR" dirty="0"/>
              <a:t>5. S: </a:t>
            </a:r>
            <a:r>
              <a:rPr lang="en-US" altLang="ko-KR" dirty="0">
                <a:solidFill>
                  <a:srgbClr val="0070C0"/>
                </a:solidFill>
              </a:rPr>
              <a:t>B OK</a:t>
            </a:r>
          </a:p>
          <a:p>
            <a:r>
              <a:rPr lang="en-US" altLang="ko-KR" dirty="0"/>
              <a:t>6. A: </a:t>
            </a:r>
            <a:r>
              <a:rPr lang="en-US" altLang="ko-KR" i="1" u="sng" dirty="0">
                <a:solidFill>
                  <a:srgbClr val="FF0000"/>
                </a:solidFill>
              </a:rPr>
              <a:t>C APPEND INBOX {length}</a:t>
            </a:r>
            <a:endParaRPr lang="en-US" altLang="ko-KR" u="sng" dirty="0"/>
          </a:p>
          <a:p>
            <a:r>
              <a:rPr lang="en-US" altLang="ko-KR" dirty="0"/>
              <a:t>7. S: +</a:t>
            </a:r>
          </a:p>
          <a:p>
            <a:endParaRPr lang="fr-FR" altLang="ko-KR" sz="2400" dirty="0"/>
          </a:p>
          <a:p>
            <a:endParaRPr lang="fr-FR" altLang="ko-KR" dirty="0"/>
          </a:p>
          <a:p>
            <a:endParaRPr lang="fr-FR" altLang="ko-KR" dirty="0"/>
          </a:p>
          <a:p>
            <a:r>
              <a:rPr lang="en-US" altLang="ko-KR" dirty="0"/>
              <a:t>8. </a:t>
            </a:r>
            <a:r>
              <a:rPr lang="fr-FR" altLang="ko-KR" dirty="0"/>
              <a:t>C: B LOGIN "victim" "password"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7927" y="2826559"/>
            <a:ext cx="258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// Attacker injects LOGIN and APPEND here </a:t>
            </a:r>
            <a:r>
              <a:rPr lang="en-US" altLang="ko-KR" dirty="0"/>
              <a:t>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4007" y="3811996"/>
            <a:ext cx="301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// LOGIN interpreted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2946" y="4388524"/>
            <a:ext cx="301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// APPEND interpreted here</a:t>
            </a:r>
          </a:p>
        </p:txBody>
      </p:sp>
      <p:cxnSp>
        <p:nvCxnSpPr>
          <p:cNvPr id="23" name="꺾인 연결선[E] 13">
            <a:extLst>
              <a:ext uri="{FF2B5EF4-FFF2-40B4-BE49-F238E27FC236}">
                <a16:creationId xmlns:a16="http://schemas.microsoft.com/office/drawing/2014/main" id="{B9D46DAE-3FD7-714F-BE42-5FE631263357}"/>
              </a:ext>
            </a:extLst>
          </p:cNvPr>
          <p:cNvCxnSpPr>
            <a:cxnSpLocks/>
          </p:cNvCxnSpPr>
          <p:nvPr/>
        </p:nvCxnSpPr>
        <p:spPr>
          <a:xfrm flipV="1">
            <a:off x="6668810" y="2738048"/>
            <a:ext cx="1608315" cy="37821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77902"/>
              </p:ext>
            </p:extLst>
          </p:nvPr>
        </p:nvGraphicFramePr>
        <p:xfrm>
          <a:off x="8277126" y="2418513"/>
          <a:ext cx="336077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779">
                  <a:extLst>
                    <a:ext uri="{9D8B030D-6E8A-4147-A177-3AD203B41FA5}">
                      <a16:colId xmlns:a16="http://schemas.microsoft.com/office/drawing/2014/main" val="11270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none" strike="noStrike" dirty="0"/>
                        <a:t>Application Buffer (Client)</a:t>
                      </a:r>
                      <a:endParaRPr lang="ko-KR" altLang="en-US" u="none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5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u="none" strike="noStrike" dirty="0"/>
                        <a:t>B LOGIN “attacker” “password”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5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none" strike="noStrike" dirty="0"/>
                        <a:t>C APPEND INBOX {length}</a:t>
                      </a:r>
                      <a:endParaRPr lang="ko-KR" altLang="en-US" u="none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02791"/>
                  </a:ext>
                </a:extLst>
              </a:tr>
            </a:tbl>
          </a:graphicData>
        </a:graphic>
      </p:graphicFrame>
      <p:cxnSp>
        <p:nvCxnSpPr>
          <p:cNvPr id="14" name="꺾인 연결선 13"/>
          <p:cNvCxnSpPr/>
          <p:nvPr/>
        </p:nvCxnSpPr>
        <p:spPr>
          <a:xfrm rot="10800000" flipV="1">
            <a:off x="6519667" y="2974773"/>
            <a:ext cx="1770907" cy="1135500"/>
          </a:xfrm>
          <a:prstGeom prst="bentConnector3">
            <a:avLst>
              <a:gd name="adj1" fmla="val 28017"/>
            </a:avLst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오른쪽 대괄호 21"/>
          <p:cNvSpPr/>
          <p:nvPr/>
        </p:nvSpPr>
        <p:spPr>
          <a:xfrm>
            <a:off x="6587695" y="2974773"/>
            <a:ext cx="66751" cy="379099"/>
          </a:xfrm>
          <a:prstGeom prst="rightBracket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꺾인 연결선 25"/>
          <p:cNvCxnSpPr/>
          <p:nvPr/>
        </p:nvCxnSpPr>
        <p:spPr>
          <a:xfrm rot="10800000" flipV="1">
            <a:off x="6015319" y="3314576"/>
            <a:ext cx="2275255" cy="132016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84676" y="5055987"/>
            <a:ext cx="624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// Due to the APPEND, the following  active commands are</a:t>
            </a:r>
          </a:p>
          <a:p>
            <a:r>
              <a:rPr lang="en-US" altLang="ko-KR" i="1" dirty="0"/>
              <a:t>// misinterpreted as email data and appended to the</a:t>
            </a:r>
          </a:p>
          <a:p>
            <a:r>
              <a:rPr lang="en-US" altLang="ko-KR" i="1" dirty="0"/>
              <a:t>// attacker’s INBOX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22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5711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8A3D379-85CC-6044-969B-4277A0FC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000" y="3364499"/>
            <a:ext cx="8295986" cy="274405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Server Scanning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pPr latinLnBrk="0"/>
            <a:r>
              <a:rPr lang="en-US" altLang="ko-KR" sz="2400" dirty="0"/>
              <a:t>Scan all mail servers in IPv4 space</a:t>
            </a:r>
          </a:p>
          <a:p>
            <a:pPr marL="457200" lvl="1" indent="0" latinLnBrk="0">
              <a:buNone/>
            </a:pPr>
            <a:endParaRPr lang="en-US" altLang="ko-Kore-KR" sz="1800" dirty="0"/>
          </a:p>
          <a:p>
            <a:pPr lvl="1" latinLnBrk="0"/>
            <a:endParaRPr lang="en-US" altLang="ko-Kore-KR" sz="1800" dirty="0"/>
          </a:p>
          <a:p>
            <a:pPr lvl="1" latinLnBrk="0"/>
            <a:endParaRPr lang="en-US" altLang="ko-Kore-KR" sz="1800" dirty="0"/>
          </a:p>
          <a:p>
            <a:pPr lvl="1" latinLnBrk="0"/>
            <a:endParaRPr lang="en-US" altLang="ko-Kore-KR" sz="1800" dirty="0"/>
          </a:p>
          <a:p>
            <a:pPr latinLnBrk="0"/>
            <a:r>
              <a:rPr lang="en-US" altLang="ko-Kore-KR" sz="2400" dirty="0"/>
              <a:t>Mail programs used by vulnerable servers</a:t>
            </a:r>
            <a:endParaRPr lang="ko-Kore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73520" y="1676102"/>
            <a:ext cx="4780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About 2% of SMTP servers are vulnerable to command injection</a:t>
            </a:r>
            <a:endParaRPr lang="ko-KR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52815" y="942560"/>
            <a:ext cx="4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 Scan results – </a:t>
            </a:r>
          </a:p>
          <a:p>
            <a:pPr algn="ctr"/>
            <a:r>
              <a:rPr lang="en-US" altLang="ko-KR" dirty="0"/>
              <a:t>Vulnerable servers to the command injection &gt;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3491" y="6047833"/>
            <a:ext cx="689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 Clustering of mail programs used by vulnerable mail servers &gt;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9383"/>
            <a:ext cx="4165490" cy="102561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1541574"/>
            <a:ext cx="4165490" cy="317756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930836" y="1944173"/>
            <a:ext cx="832918" cy="156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885714" y="1866081"/>
            <a:ext cx="1041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7,278,279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23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3548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Conclusion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pPr latinLnBrk="0"/>
            <a:r>
              <a:rPr lang="en-US" altLang="ko-KR" sz="2400" dirty="0"/>
              <a:t>Performed the first systematic analysis of STARTTLS implementation vulnerabilities</a:t>
            </a:r>
          </a:p>
          <a:p>
            <a:pPr lvl="1" latinLnBrk="0"/>
            <a:r>
              <a:rPr lang="en-US" altLang="ko-Kore-KR" sz="2000" dirty="0"/>
              <a:t>Some vulnerabilities (e.g., command injection) has been known for a decade but they are still prevalent</a:t>
            </a:r>
          </a:p>
          <a:p>
            <a:pPr marL="457200" lvl="1" indent="0" latinLnBrk="0">
              <a:buNone/>
            </a:pPr>
            <a:endParaRPr lang="en-US" altLang="ko-Kore-KR" sz="900" dirty="0"/>
          </a:p>
          <a:p>
            <a:pPr latinLnBrk="0"/>
            <a:r>
              <a:rPr lang="en-US" altLang="ko-Kore-KR" sz="2400" dirty="0"/>
              <a:t>Discovered several flaws in major email client &amp; server implementations</a:t>
            </a:r>
            <a:endParaRPr lang="en-US" altLang="ko-Kore-KR" sz="1100" dirty="0"/>
          </a:p>
          <a:p>
            <a:pPr lvl="1" latinLnBrk="0"/>
            <a:r>
              <a:rPr lang="en-US" altLang="ko-Kore-KR" sz="2000" dirty="0"/>
              <a:t>Showed that inconsistencies in certain IMAP features (Ex. PREAUTH command – bypass STARTTLS)</a:t>
            </a:r>
            <a:endParaRPr lang="en-US" altLang="ko-Kore-KR" sz="1100" dirty="0"/>
          </a:p>
          <a:p>
            <a:pPr lvl="1" latinLnBrk="0"/>
            <a:r>
              <a:rPr lang="en-US" altLang="ko-Kore-KR" sz="2000" dirty="0"/>
              <a:t>Found that STARTTLS vulnerabilities can be used for critical attacks such as credential stealing</a:t>
            </a:r>
            <a:endParaRPr lang="en-US" altLang="ko-Kore-KR" dirty="0"/>
          </a:p>
          <a:p>
            <a:pPr lvl="1" latinLnBrk="0"/>
            <a:endParaRPr lang="en-US" altLang="ko-Kore-KR" sz="2000" dirty="0"/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DDDA1F2D-AA75-B54C-854D-E01C396085E6}"/>
              </a:ext>
            </a:extLst>
          </p:cNvPr>
          <p:cNvSpPr/>
          <p:nvPr/>
        </p:nvSpPr>
        <p:spPr>
          <a:xfrm>
            <a:off x="1026160" y="4536054"/>
            <a:ext cx="10139680" cy="1859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ore-KR" sz="2400" b="1" dirty="0">
                <a:solidFill>
                  <a:schemeClr val="tx1"/>
                </a:solidFill>
              </a:rPr>
              <a:t>STARTTLS has systemic problems that lead to implementation flaws </a:t>
            </a:r>
          </a:p>
          <a:p>
            <a:pPr algn="ctr" latinLnBrk="0"/>
            <a:r>
              <a:rPr lang="en-US" altLang="ko-KR" sz="2400" b="1" dirty="0">
                <a:solidFill>
                  <a:schemeClr val="tx1"/>
                </a:solidFill>
              </a:rPr>
              <a:t>because</a:t>
            </a:r>
            <a:r>
              <a:rPr lang="en-US" altLang="ko-Kore-KR" sz="2400" b="1" dirty="0">
                <a:solidFill>
                  <a:schemeClr val="tx1"/>
                </a:solidFill>
              </a:rPr>
              <a:t> STARTTLS is </a:t>
            </a:r>
            <a:r>
              <a:rPr lang="en-US" altLang="ko-Kore-KR" sz="2400" b="1" dirty="0">
                <a:solidFill>
                  <a:srgbClr val="FF0000"/>
                </a:solidFill>
              </a:rPr>
              <a:t>insufficiently specified</a:t>
            </a:r>
          </a:p>
          <a:p>
            <a:pPr lvl="1" algn="ctr" latinLnBrk="0"/>
            <a:endParaRPr lang="en-US" altLang="ko-Kore-KR" sz="1000" b="1" dirty="0">
              <a:solidFill>
                <a:schemeClr val="tx1"/>
              </a:solidFill>
            </a:endParaRPr>
          </a:p>
          <a:p>
            <a:pPr lvl="1" algn="ctr" latinLnBrk="0"/>
            <a:r>
              <a:rPr lang="en-US" altLang="ko-Kore-KR" sz="2000" b="1" dirty="0">
                <a:solidFill>
                  <a:schemeClr val="tx1"/>
                </a:solidFill>
              </a:rPr>
              <a:t>- No security advantage over implicit TLS connections</a:t>
            </a:r>
          </a:p>
          <a:p>
            <a:pPr lvl="1" algn="ctr" latinLnBrk="0"/>
            <a:r>
              <a:rPr lang="en-US" altLang="ko-Kore-KR" sz="2000" b="1" dirty="0">
                <a:solidFill>
                  <a:schemeClr val="tx1"/>
                </a:solidFill>
              </a:rPr>
              <a:t>   - Slower than implicit TLS due to additional round trips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24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144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 algn="ctr">
              <a:buNone/>
            </a:pPr>
            <a:r>
              <a:rPr lang="en-US" altLang="ko-KR" sz="6600" b="1" dirty="0"/>
              <a:t>Thank you!</a:t>
            </a:r>
          </a:p>
          <a:p>
            <a:pPr marL="0" indent="0" algn="ctr">
              <a:buNone/>
            </a:pPr>
            <a:endParaRPr lang="en-US" altLang="ko-KR" sz="2400" b="1" dirty="0"/>
          </a:p>
          <a:p>
            <a:pPr marL="0" indent="0" algn="ctr">
              <a:buNone/>
            </a:pPr>
            <a:r>
              <a:rPr lang="en-US" altLang="ko-KR" dirty="0"/>
              <a:t>hmlee@mmlab.snu.ac.kr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68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Client-side Vulnerabilities – Tampering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200" dirty="0"/>
              <a:t>An attacker can tamper with local mailbox data by sending commands before STARTTLS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424FB02-81F5-9243-BA1D-F9FB9497B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70" y="1809073"/>
            <a:ext cx="7246620" cy="3845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E962A-15B2-BE4D-B17D-2D93DCE66F5C}"/>
              </a:ext>
            </a:extLst>
          </p:cNvPr>
          <p:cNvSpPr txBox="1"/>
          <p:nvPr/>
        </p:nvSpPr>
        <p:spPr>
          <a:xfrm>
            <a:off x="7433310" y="3254591"/>
            <a:ext cx="39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3200" b="1" dirty="0"/>
              <a:t>5 / 28 </a:t>
            </a:r>
          </a:p>
          <a:p>
            <a:pPr algn="ctr"/>
            <a:r>
              <a:rPr kumimoji="1" lang="en-US" altLang="ko-Kore-KR" sz="2400" b="1" dirty="0"/>
              <a:t>Clients are vulnerable</a:t>
            </a:r>
            <a:endParaRPr kumimoji="1" lang="ko-Kore-KR" altLang="en-US" sz="2400" b="1" dirty="0"/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C650204C-690E-ED46-9EB1-5D6F0397539E}"/>
              </a:ext>
            </a:extLst>
          </p:cNvPr>
          <p:cNvSpPr/>
          <p:nvPr/>
        </p:nvSpPr>
        <p:spPr>
          <a:xfrm>
            <a:off x="1988144" y="2202240"/>
            <a:ext cx="6668176" cy="414717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39090" y="2229399"/>
            <a:ext cx="262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97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886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Introduction - Email Ecosystem</a:t>
            </a:r>
            <a:endParaRPr lang="ko-KR" altLang="en-US" sz="360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D95A8958-1D59-EF4C-A87D-DCEEBE79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27" y="1752163"/>
            <a:ext cx="1009245" cy="108962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4F64904A-509E-DA48-A1D9-8E3EA1F12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803" y="4746948"/>
            <a:ext cx="1009246" cy="99309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EAEC22D-8D92-304F-A6C0-0A6E2101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147" y="1752163"/>
            <a:ext cx="1009245" cy="108962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3953E068-B4A2-BF45-8512-D47148AC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23" y="4746948"/>
            <a:ext cx="1009246" cy="993098"/>
          </a:xfrm>
          <a:prstGeom prst="rect">
            <a:avLst/>
          </a:prstGeom>
        </p:spPr>
      </p:pic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890D9D3-DF0B-9345-84CD-6CEE934C6E91}"/>
              </a:ext>
            </a:extLst>
          </p:cNvPr>
          <p:cNvCxnSpPr/>
          <p:nvPr/>
        </p:nvCxnSpPr>
        <p:spPr>
          <a:xfrm>
            <a:off x="4236334" y="2257063"/>
            <a:ext cx="37537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D9B37845-62FC-0F4B-9AB2-B050C3BE7A3E}"/>
              </a:ext>
            </a:extLst>
          </p:cNvPr>
          <p:cNvCxnSpPr>
            <a:cxnSpLocks/>
          </p:cNvCxnSpPr>
          <p:nvPr/>
        </p:nvCxnSpPr>
        <p:spPr>
          <a:xfrm flipV="1">
            <a:off x="3541853" y="3206186"/>
            <a:ext cx="0" cy="13773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DE5ED8C-6327-E846-92AE-409D43861C5D}"/>
              </a:ext>
            </a:extLst>
          </p:cNvPr>
          <p:cNvCxnSpPr>
            <a:cxnSpLocks/>
          </p:cNvCxnSpPr>
          <p:nvPr/>
        </p:nvCxnSpPr>
        <p:spPr>
          <a:xfrm flipV="1">
            <a:off x="8486172" y="3206186"/>
            <a:ext cx="0" cy="14236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F6FE2ED-C050-FB4B-8DAA-B4FA2D471896}"/>
              </a:ext>
            </a:extLst>
          </p:cNvPr>
          <p:cNvSpPr txBox="1"/>
          <p:nvPr/>
        </p:nvSpPr>
        <p:spPr>
          <a:xfrm>
            <a:off x="5142589" y="1168719"/>
            <a:ext cx="190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MTA-to-MTA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25)</a:t>
            </a:r>
            <a:endParaRPr kumimoji="1" lang="ko-Kore-KR" altLang="en-US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0D8B0C-AAD5-FA48-8A39-2EA2F317771F}"/>
              </a:ext>
            </a:extLst>
          </p:cNvPr>
          <p:cNvSpPr txBox="1"/>
          <p:nvPr/>
        </p:nvSpPr>
        <p:spPr>
          <a:xfrm>
            <a:off x="3202279" y="2808886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9EE484-3260-3D49-975F-BAC8AE194EAB}"/>
              </a:ext>
            </a:extLst>
          </p:cNvPr>
          <p:cNvSpPr txBox="1"/>
          <p:nvPr/>
        </p:nvSpPr>
        <p:spPr>
          <a:xfrm>
            <a:off x="8180274" y="2809714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0A3196-D8EE-3F46-AEA9-8BDAF48A1BA9}"/>
              </a:ext>
            </a:extLst>
          </p:cNvPr>
          <p:cNvSpPr txBox="1"/>
          <p:nvPr/>
        </p:nvSpPr>
        <p:spPr>
          <a:xfrm>
            <a:off x="2795823" y="5690925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7545DD-09A1-E742-B849-700B2CACF119}"/>
              </a:ext>
            </a:extLst>
          </p:cNvPr>
          <p:cNvSpPr txBox="1"/>
          <p:nvPr/>
        </p:nvSpPr>
        <p:spPr>
          <a:xfrm>
            <a:off x="7774490" y="5679772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089D4-F00E-5B43-8B2F-C88E3ACC36B6}"/>
              </a:ext>
            </a:extLst>
          </p:cNvPr>
          <p:cNvSpPr txBox="1"/>
          <p:nvPr/>
        </p:nvSpPr>
        <p:spPr>
          <a:xfrm>
            <a:off x="8416722" y="3352835"/>
            <a:ext cx="190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Retrieval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IMAP/POP3</a:t>
            </a:r>
          </a:p>
          <a:p>
            <a:pPr algn="ctr"/>
            <a:r>
              <a:rPr kumimoji="1" lang="en-US" altLang="ko-Kore-KR" sz="2000" dirty="0"/>
              <a:t>(Port 143/110)</a:t>
            </a:r>
            <a:endParaRPr kumimoji="1" lang="ko-Kore-KR" altLang="en-US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252073-570D-9F47-B910-E23B55A868A5}"/>
              </a:ext>
            </a:extLst>
          </p:cNvPr>
          <p:cNvSpPr txBox="1"/>
          <p:nvPr/>
        </p:nvSpPr>
        <p:spPr>
          <a:xfrm>
            <a:off x="1749439" y="3352836"/>
            <a:ext cx="190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Submission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25, 587)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14140" y="1868959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*MTA: </a:t>
            </a:r>
          </a:p>
          <a:p>
            <a:r>
              <a:rPr lang="en-US" altLang="ko-KR" dirty="0"/>
              <a:t>  Mail Transfer Agent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7255" y="2284457"/>
            <a:ext cx="131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Relay</a:t>
            </a:r>
            <a:endParaRPr lang="ko-KR" altLang="en-US" b="1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393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Email Ecosystem</a:t>
            </a:r>
            <a:endParaRPr lang="ko-KR" altLang="en-US" sz="36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4180CB5-518A-1B47-9007-CAA552F9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27" y="1752163"/>
            <a:ext cx="1009245" cy="108962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086BEE8-67EC-3D43-8736-3032327A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803" y="4746948"/>
            <a:ext cx="1009246" cy="99309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956AD0B-263B-D446-AEB0-760C8F65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147" y="1752163"/>
            <a:ext cx="1009245" cy="108962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24CBDC2-00C9-644B-8ACD-C82619E95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23" y="4746948"/>
            <a:ext cx="1009246" cy="993098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6F0071F-C55F-2A47-822C-97DDA7FBE8B6}"/>
              </a:ext>
            </a:extLst>
          </p:cNvPr>
          <p:cNvCxnSpPr/>
          <p:nvPr/>
        </p:nvCxnSpPr>
        <p:spPr>
          <a:xfrm>
            <a:off x="4236334" y="2257063"/>
            <a:ext cx="37537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7C4A5F1E-464E-1C42-86C0-C52D69481768}"/>
              </a:ext>
            </a:extLst>
          </p:cNvPr>
          <p:cNvCxnSpPr>
            <a:cxnSpLocks/>
          </p:cNvCxnSpPr>
          <p:nvPr/>
        </p:nvCxnSpPr>
        <p:spPr>
          <a:xfrm flipV="1">
            <a:off x="3541853" y="3206186"/>
            <a:ext cx="0" cy="13773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C0FC761-B3C1-BC48-B538-DEF3576551E6}"/>
              </a:ext>
            </a:extLst>
          </p:cNvPr>
          <p:cNvCxnSpPr>
            <a:cxnSpLocks/>
          </p:cNvCxnSpPr>
          <p:nvPr/>
        </p:nvCxnSpPr>
        <p:spPr>
          <a:xfrm flipV="1">
            <a:off x="8486172" y="3206186"/>
            <a:ext cx="0" cy="14236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4DD008-A6B1-9842-A9FA-7F34E61F518C}"/>
              </a:ext>
            </a:extLst>
          </p:cNvPr>
          <p:cNvSpPr txBox="1"/>
          <p:nvPr/>
        </p:nvSpPr>
        <p:spPr>
          <a:xfrm>
            <a:off x="8416722" y="3352835"/>
            <a:ext cx="190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Retrieval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IMAP/POP3</a:t>
            </a:r>
          </a:p>
          <a:p>
            <a:pPr algn="ctr"/>
            <a:r>
              <a:rPr kumimoji="1" lang="en-US" altLang="ko-Kore-KR" sz="2000" dirty="0"/>
              <a:t>(Port 143/110)</a:t>
            </a:r>
            <a:endParaRPr kumimoji="1" lang="ko-Kore-KR" altLang="en-US" sz="2000" dirty="0"/>
          </a:p>
        </p:txBody>
      </p: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ED5B0D7B-50DF-684E-B954-5DDD5C1BAECA}"/>
              </a:ext>
            </a:extLst>
          </p:cNvPr>
          <p:cNvSpPr/>
          <p:nvPr/>
        </p:nvSpPr>
        <p:spPr>
          <a:xfrm>
            <a:off x="1842038" y="1573835"/>
            <a:ext cx="2533193" cy="452602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AB6DA087-1E19-FF44-9918-F7A3C2CAA366}"/>
              </a:ext>
            </a:extLst>
          </p:cNvPr>
          <p:cNvSpPr/>
          <p:nvPr/>
        </p:nvSpPr>
        <p:spPr>
          <a:xfrm>
            <a:off x="7698047" y="1515243"/>
            <a:ext cx="2533193" cy="452602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CE6D5-462A-7D48-8313-D5033FB552FF}"/>
              </a:ext>
            </a:extLst>
          </p:cNvPr>
          <p:cNvSpPr txBox="1"/>
          <p:nvPr/>
        </p:nvSpPr>
        <p:spPr>
          <a:xfrm>
            <a:off x="5124508" y="3753577"/>
            <a:ext cx="202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3600" b="1" dirty="0"/>
              <a:t>Focus on</a:t>
            </a:r>
            <a:endParaRPr kumimoji="1" lang="ko-Kore-KR" alt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6D0AE-960C-5A4E-B96E-70C111A5C0E1}"/>
              </a:ext>
            </a:extLst>
          </p:cNvPr>
          <p:cNvSpPr txBox="1"/>
          <p:nvPr/>
        </p:nvSpPr>
        <p:spPr>
          <a:xfrm>
            <a:off x="3202279" y="2808886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E4211-C1EC-B84A-9FB5-67DCC1E4655D}"/>
              </a:ext>
            </a:extLst>
          </p:cNvPr>
          <p:cNvSpPr txBox="1"/>
          <p:nvPr/>
        </p:nvSpPr>
        <p:spPr>
          <a:xfrm>
            <a:off x="8180274" y="2809714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2795823" y="5690925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E980DC-1343-FC48-BE90-359BADF6E600}"/>
              </a:ext>
            </a:extLst>
          </p:cNvPr>
          <p:cNvSpPr txBox="1"/>
          <p:nvPr/>
        </p:nvSpPr>
        <p:spPr>
          <a:xfrm>
            <a:off x="7774490" y="5679772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24DA0B-8054-554C-B255-1A29A5DD6D96}"/>
              </a:ext>
            </a:extLst>
          </p:cNvPr>
          <p:cNvSpPr txBox="1"/>
          <p:nvPr/>
        </p:nvSpPr>
        <p:spPr>
          <a:xfrm>
            <a:off x="1749439" y="3352836"/>
            <a:ext cx="190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Submission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25, 587)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1CA345-E542-C141-A5F5-409EE1714E1A}"/>
              </a:ext>
            </a:extLst>
          </p:cNvPr>
          <p:cNvSpPr txBox="1"/>
          <p:nvPr/>
        </p:nvSpPr>
        <p:spPr>
          <a:xfrm>
            <a:off x="5142589" y="1168719"/>
            <a:ext cx="190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MTA-to-MTA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25)</a:t>
            </a:r>
            <a:endParaRPr kumimoji="1" lang="ko-Kore-KR" altLang="en-US" sz="200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457255" y="2284457"/>
            <a:ext cx="131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Relay</a:t>
            </a:r>
            <a:endParaRPr lang="ko-KR" altLang="en-US" b="1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63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Email Ecosystem – TLS</a:t>
            </a:r>
            <a:endParaRPr lang="ko-KR" altLang="en-US" sz="36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4180CB5-518A-1B47-9007-CAA552F9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27" y="1752163"/>
            <a:ext cx="1009245" cy="108962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086BEE8-67EC-3D43-8736-3032327A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803" y="4746948"/>
            <a:ext cx="1009246" cy="99309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956AD0B-263B-D446-AEB0-760C8F65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147" y="1752163"/>
            <a:ext cx="1009245" cy="108962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24CBDC2-00C9-644B-8ACD-C82619E95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23" y="4746948"/>
            <a:ext cx="1009246" cy="993098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6F0071F-C55F-2A47-822C-97DDA7FBE8B6}"/>
              </a:ext>
            </a:extLst>
          </p:cNvPr>
          <p:cNvCxnSpPr/>
          <p:nvPr/>
        </p:nvCxnSpPr>
        <p:spPr>
          <a:xfrm>
            <a:off x="4236334" y="2257063"/>
            <a:ext cx="37537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ED5B0D7B-50DF-684E-B954-5DDD5C1BAECA}"/>
              </a:ext>
            </a:extLst>
          </p:cNvPr>
          <p:cNvSpPr/>
          <p:nvPr/>
        </p:nvSpPr>
        <p:spPr>
          <a:xfrm>
            <a:off x="1842038" y="1573835"/>
            <a:ext cx="2533193" cy="452602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AB6DA087-1E19-FF44-9918-F7A3C2CAA366}"/>
              </a:ext>
            </a:extLst>
          </p:cNvPr>
          <p:cNvSpPr/>
          <p:nvPr/>
        </p:nvSpPr>
        <p:spPr>
          <a:xfrm>
            <a:off x="7698047" y="1515243"/>
            <a:ext cx="2533193" cy="452602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6D0AE-960C-5A4E-B96E-70C111A5C0E1}"/>
              </a:ext>
            </a:extLst>
          </p:cNvPr>
          <p:cNvSpPr txBox="1"/>
          <p:nvPr/>
        </p:nvSpPr>
        <p:spPr>
          <a:xfrm>
            <a:off x="3202279" y="2808886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E4211-C1EC-B84A-9FB5-67DCC1E4655D}"/>
              </a:ext>
            </a:extLst>
          </p:cNvPr>
          <p:cNvSpPr txBox="1"/>
          <p:nvPr/>
        </p:nvSpPr>
        <p:spPr>
          <a:xfrm>
            <a:off x="8180274" y="2809714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2795823" y="5690925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E980DC-1343-FC48-BE90-359BADF6E600}"/>
              </a:ext>
            </a:extLst>
          </p:cNvPr>
          <p:cNvSpPr txBox="1"/>
          <p:nvPr/>
        </p:nvSpPr>
        <p:spPr>
          <a:xfrm>
            <a:off x="7774490" y="5679772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6" name="위쪽 화살표[U] 5">
            <a:extLst>
              <a:ext uri="{FF2B5EF4-FFF2-40B4-BE49-F238E27FC236}">
                <a16:creationId xmlns:a16="http://schemas.microsoft.com/office/drawing/2014/main" id="{03FB2782-A73C-C749-B6AF-137640447F62}"/>
              </a:ext>
            </a:extLst>
          </p:cNvPr>
          <p:cNvSpPr/>
          <p:nvPr/>
        </p:nvSpPr>
        <p:spPr>
          <a:xfrm>
            <a:off x="3269774" y="3227912"/>
            <a:ext cx="583260" cy="1407112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8" name="위쪽 화살표[U] 27">
            <a:extLst>
              <a:ext uri="{FF2B5EF4-FFF2-40B4-BE49-F238E27FC236}">
                <a16:creationId xmlns:a16="http://schemas.microsoft.com/office/drawing/2014/main" id="{83E08B96-47EA-F746-8E6E-BDFEA8BEBBF6}"/>
              </a:ext>
            </a:extLst>
          </p:cNvPr>
          <p:cNvSpPr/>
          <p:nvPr/>
        </p:nvSpPr>
        <p:spPr>
          <a:xfrm>
            <a:off x="8209261" y="3236291"/>
            <a:ext cx="583260" cy="1407112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EAD4D-2A10-8B49-A273-C283339E6B6D}"/>
              </a:ext>
            </a:extLst>
          </p:cNvPr>
          <p:cNvSpPr txBox="1"/>
          <p:nvPr/>
        </p:nvSpPr>
        <p:spPr>
          <a:xfrm>
            <a:off x="2809973" y="3797272"/>
            <a:ext cx="70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TLS</a:t>
            </a:r>
            <a:endParaRPr kumimoji="1" lang="ko-Kore-KR" altLang="en-US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7B8978-74EA-264B-BE47-EC7DB02E2576}"/>
              </a:ext>
            </a:extLst>
          </p:cNvPr>
          <p:cNvSpPr txBox="1"/>
          <p:nvPr/>
        </p:nvSpPr>
        <p:spPr>
          <a:xfrm>
            <a:off x="8563124" y="3833890"/>
            <a:ext cx="70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TLS</a:t>
            </a:r>
            <a:endParaRPr kumimoji="1" lang="ko-Kore-KR" alt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480591-7946-404F-8742-95FAC9546BCE}"/>
              </a:ext>
            </a:extLst>
          </p:cNvPr>
          <p:cNvSpPr txBox="1"/>
          <p:nvPr/>
        </p:nvSpPr>
        <p:spPr>
          <a:xfrm>
            <a:off x="806147" y="2027870"/>
            <a:ext cx="19068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Submission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25, 587)</a:t>
            </a:r>
            <a:endParaRPr kumimoji="1" lang="ko-Kore-KR" alt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4DD008-A6B1-9842-A9FA-7F34E61F518C}"/>
              </a:ext>
            </a:extLst>
          </p:cNvPr>
          <p:cNvSpPr txBox="1"/>
          <p:nvPr/>
        </p:nvSpPr>
        <p:spPr>
          <a:xfrm>
            <a:off x="9350251" y="1912255"/>
            <a:ext cx="19068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Retrieval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IMAP/POP3</a:t>
            </a:r>
          </a:p>
          <a:p>
            <a:pPr algn="ctr"/>
            <a:r>
              <a:rPr kumimoji="1" lang="en-US" altLang="ko-Kore-KR" sz="2000" dirty="0"/>
              <a:t>(Port 143/110)</a:t>
            </a:r>
            <a:endParaRPr kumimoji="1" lang="ko-Kore-KR" alt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80FBDB-9E55-F441-9BF7-BBB45EDBCA12}"/>
              </a:ext>
            </a:extLst>
          </p:cNvPr>
          <p:cNvSpPr txBox="1"/>
          <p:nvPr/>
        </p:nvSpPr>
        <p:spPr>
          <a:xfrm>
            <a:off x="5142589" y="1168719"/>
            <a:ext cx="190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MTA-to-MTA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25)</a:t>
            </a:r>
            <a:endParaRPr kumimoji="1" lang="ko-Kore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37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Email Ecosystem – TLS</a:t>
            </a:r>
            <a:endParaRPr lang="ko-KR" altLang="en-US" sz="36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4180CB5-518A-1B47-9007-CAA552F9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27" y="1752163"/>
            <a:ext cx="1009245" cy="108962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086BEE8-67EC-3D43-8736-3032327A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803" y="4746948"/>
            <a:ext cx="1009246" cy="99309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956AD0B-263B-D446-AEB0-760C8F65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147" y="1752163"/>
            <a:ext cx="1009245" cy="108962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24CBDC2-00C9-644B-8ACD-C82619E95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23" y="4746948"/>
            <a:ext cx="1009246" cy="993098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6F0071F-C55F-2A47-822C-97DDA7FBE8B6}"/>
              </a:ext>
            </a:extLst>
          </p:cNvPr>
          <p:cNvCxnSpPr/>
          <p:nvPr/>
        </p:nvCxnSpPr>
        <p:spPr>
          <a:xfrm>
            <a:off x="4236334" y="2257063"/>
            <a:ext cx="37537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ED5B0D7B-50DF-684E-B954-5DDD5C1BAECA}"/>
              </a:ext>
            </a:extLst>
          </p:cNvPr>
          <p:cNvSpPr/>
          <p:nvPr/>
        </p:nvSpPr>
        <p:spPr>
          <a:xfrm>
            <a:off x="1842038" y="1573835"/>
            <a:ext cx="2533193" cy="452602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AB6DA087-1E19-FF44-9918-F7A3C2CAA366}"/>
              </a:ext>
            </a:extLst>
          </p:cNvPr>
          <p:cNvSpPr/>
          <p:nvPr/>
        </p:nvSpPr>
        <p:spPr>
          <a:xfrm>
            <a:off x="7698047" y="1515243"/>
            <a:ext cx="2533193" cy="452602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6D0AE-960C-5A4E-B96E-70C111A5C0E1}"/>
              </a:ext>
            </a:extLst>
          </p:cNvPr>
          <p:cNvSpPr txBox="1"/>
          <p:nvPr/>
        </p:nvSpPr>
        <p:spPr>
          <a:xfrm>
            <a:off x="3202279" y="2808886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E4211-C1EC-B84A-9FB5-67DCC1E4655D}"/>
              </a:ext>
            </a:extLst>
          </p:cNvPr>
          <p:cNvSpPr txBox="1"/>
          <p:nvPr/>
        </p:nvSpPr>
        <p:spPr>
          <a:xfrm>
            <a:off x="8180274" y="2809714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2795823" y="5690925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E980DC-1343-FC48-BE90-359BADF6E600}"/>
              </a:ext>
            </a:extLst>
          </p:cNvPr>
          <p:cNvSpPr txBox="1"/>
          <p:nvPr/>
        </p:nvSpPr>
        <p:spPr>
          <a:xfrm>
            <a:off x="7774490" y="5679772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6" name="위쪽 화살표[U] 5">
            <a:extLst>
              <a:ext uri="{FF2B5EF4-FFF2-40B4-BE49-F238E27FC236}">
                <a16:creationId xmlns:a16="http://schemas.microsoft.com/office/drawing/2014/main" id="{03FB2782-A73C-C749-B6AF-137640447F62}"/>
              </a:ext>
            </a:extLst>
          </p:cNvPr>
          <p:cNvSpPr/>
          <p:nvPr/>
        </p:nvSpPr>
        <p:spPr>
          <a:xfrm>
            <a:off x="3269774" y="3227912"/>
            <a:ext cx="583260" cy="1407112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8" name="위쪽 화살표[U] 27">
            <a:extLst>
              <a:ext uri="{FF2B5EF4-FFF2-40B4-BE49-F238E27FC236}">
                <a16:creationId xmlns:a16="http://schemas.microsoft.com/office/drawing/2014/main" id="{83E08B96-47EA-F746-8E6E-BDFEA8BEBBF6}"/>
              </a:ext>
            </a:extLst>
          </p:cNvPr>
          <p:cNvSpPr/>
          <p:nvPr/>
        </p:nvSpPr>
        <p:spPr>
          <a:xfrm>
            <a:off x="8209261" y="3236291"/>
            <a:ext cx="583260" cy="1407112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EAD4D-2A10-8B49-A273-C283339E6B6D}"/>
              </a:ext>
            </a:extLst>
          </p:cNvPr>
          <p:cNvSpPr txBox="1"/>
          <p:nvPr/>
        </p:nvSpPr>
        <p:spPr>
          <a:xfrm>
            <a:off x="2809973" y="3797272"/>
            <a:ext cx="70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TLS</a:t>
            </a:r>
            <a:endParaRPr kumimoji="1" lang="ko-Kore-KR" altLang="en-US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7B8978-74EA-264B-BE47-EC7DB02E2576}"/>
              </a:ext>
            </a:extLst>
          </p:cNvPr>
          <p:cNvSpPr txBox="1"/>
          <p:nvPr/>
        </p:nvSpPr>
        <p:spPr>
          <a:xfrm>
            <a:off x="8563124" y="3833890"/>
            <a:ext cx="70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TLS</a:t>
            </a:r>
            <a:endParaRPr kumimoji="1" lang="ko-Kore-KR" altLang="en-US" sz="2400" b="1" dirty="0"/>
          </a:p>
        </p:txBody>
      </p: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C5BAF53E-A619-D44D-80A1-5A7A41883F53}"/>
              </a:ext>
            </a:extLst>
          </p:cNvPr>
          <p:cNvCxnSpPr/>
          <p:nvPr/>
        </p:nvCxnSpPr>
        <p:spPr>
          <a:xfrm>
            <a:off x="3800405" y="4114056"/>
            <a:ext cx="108754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[R] 29">
            <a:extLst>
              <a:ext uri="{FF2B5EF4-FFF2-40B4-BE49-F238E27FC236}">
                <a16:creationId xmlns:a16="http://schemas.microsoft.com/office/drawing/2014/main" id="{A539F8A2-17FF-A042-903E-784EF4F084DE}"/>
              </a:ext>
            </a:extLst>
          </p:cNvPr>
          <p:cNvCxnSpPr/>
          <p:nvPr/>
        </p:nvCxnSpPr>
        <p:spPr>
          <a:xfrm>
            <a:off x="7153584" y="4110943"/>
            <a:ext cx="108754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4BFB65B-4DB5-6B40-96B0-E0900CB0C844}"/>
              </a:ext>
            </a:extLst>
          </p:cNvPr>
          <p:cNvSpPr txBox="1"/>
          <p:nvPr/>
        </p:nvSpPr>
        <p:spPr>
          <a:xfrm>
            <a:off x="4791467" y="3568665"/>
            <a:ext cx="244225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3200" b="1" dirty="0"/>
              <a:t>STARTTLS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FF63F-16F4-D64E-988E-74B0EC39EB00}"/>
              </a:ext>
            </a:extLst>
          </p:cNvPr>
          <p:cNvSpPr txBox="1"/>
          <p:nvPr/>
        </p:nvSpPr>
        <p:spPr>
          <a:xfrm>
            <a:off x="806147" y="2027870"/>
            <a:ext cx="19068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Submission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25, 587)</a:t>
            </a:r>
            <a:endParaRPr kumimoji="1" lang="ko-Kore-KR" alt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1BF679-B278-F944-9101-23AF1A7AFDBB}"/>
              </a:ext>
            </a:extLst>
          </p:cNvPr>
          <p:cNvSpPr txBox="1"/>
          <p:nvPr/>
        </p:nvSpPr>
        <p:spPr>
          <a:xfrm>
            <a:off x="9350251" y="1912255"/>
            <a:ext cx="19068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Retrieval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IMAP/POP3</a:t>
            </a:r>
          </a:p>
          <a:p>
            <a:pPr algn="ctr"/>
            <a:r>
              <a:rPr kumimoji="1" lang="en-US" altLang="ko-Kore-KR" sz="2000" dirty="0"/>
              <a:t>(Port 143/110)</a:t>
            </a:r>
            <a:endParaRPr kumimoji="1" lang="ko-Kore-KR" alt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D68E7A-4C83-E346-AEAF-B28024CE1FBB}"/>
              </a:ext>
            </a:extLst>
          </p:cNvPr>
          <p:cNvSpPr txBox="1"/>
          <p:nvPr/>
        </p:nvSpPr>
        <p:spPr>
          <a:xfrm>
            <a:off x="5142589" y="1168719"/>
            <a:ext cx="190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MTA-to-MTA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25)</a:t>
            </a:r>
            <a:endParaRPr kumimoji="1" lang="ko-Kore-KR" altLang="en-US" sz="2000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61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STARTTLS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Below example shows a typical STARTTLS message exchange</a:t>
            </a:r>
          </a:p>
          <a:p>
            <a:pPr lvl="1"/>
            <a:r>
              <a:rPr lang="en-US" altLang="ko-KR" sz="2000" dirty="0"/>
              <a:t>A server sends its capabilities including STARTTLS to a client</a:t>
            </a:r>
          </a:p>
          <a:p>
            <a:pPr lvl="1"/>
            <a:r>
              <a:rPr lang="en-US" altLang="ko-KR" sz="2000" dirty="0"/>
              <a:t>The client sends STARTTLS command if the server supports it</a:t>
            </a:r>
          </a:p>
          <a:p>
            <a:pPr lvl="1"/>
            <a:r>
              <a:rPr lang="en-US" altLang="ko-KR" sz="2000" dirty="0"/>
              <a:t>The session is encrypted if both the client and the server support STARTTLS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93D7B3-C7B7-E14F-8ECB-8210D11E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214" y="2888977"/>
            <a:ext cx="7857606" cy="3054892"/>
          </a:xfrm>
          <a:prstGeom prst="rect">
            <a:avLst/>
          </a:prstGeom>
        </p:spPr>
      </p:pic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777AE912-41FD-1848-946F-A1097E3A064D}"/>
              </a:ext>
            </a:extLst>
          </p:cNvPr>
          <p:cNvSpPr/>
          <p:nvPr/>
        </p:nvSpPr>
        <p:spPr>
          <a:xfrm>
            <a:off x="3530619" y="3452969"/>
            <a:ext cx="1331089" cy="33566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DC612A6E-AAF4-2B43-A522-A96920A48FF5}"/>
              </a:ext>
            </a:extLst>
          </p:cNvPr>
          <p:cNvSpPr/>
          <p:nvPr/>
        </p:nvSpPr>
        <p:spPr>
          <a:xfrm>
            <a:off x="7439865" y="3085805"/>
            <a:ext cx="1305780" cy="33566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0CFBE-84D2-6A46-9760-937215E8B394}"/>
              </a:ext>
            </a:extLst>
          </p:cNvPr>
          <p:cNvSpPr txBox="1"/>
          <p:nvPr/>
        </p:nvSpPr>
        <p:spPr>
          <a:xfrm>
            <a:off x="1376492" y="3209260"/>
            <a:ext cx="140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2000" dirty="0"/>
              <a:t>S: Server</a:t>
            </a:r>
          </a:p>
          <a:p>
            <a:r>
              <a:rPr kumimoji="1" lang="en-US" altLang="ko-Kore-KR" sz="2000" dirty="0"/>
              <a:t>C: Client</a:t>
            </a:r>
            <a:endParaRPr kumimoji="1" lang="ko-Kore-KR" altLang="en-US" sz="2000" dirty="0"/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777AE912-41FD-1848-946F-A1097E3A064D}"/>
              </a:ext>
            </a:extLst>
          </p:cNvPr>
          <p:cNvSpPr/>
          <p:nvPr/>
        </p:nvSpPr>
        <p:spPr>
          <a:xfrm>
            <a:off x="9510831" y="5002493"/>
            <a:ext cx="1027401" cy="33566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498063" y="5634527"/>
            <a:ext cx="3195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i="1" dirty="0"/>
              <a:t>Opportunistic TLS</a:t>
            </a:r>
            <a:endParaRPr lang="ko-KR" altLang="en-US" sz="3200" b="1" i="1" dirty="0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889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Email Ecosystem – TLS</a:t>
            </a:r>
            <a:endParaRPr lang="ko-KR" altLang="en-US" sz="36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4180CB5-518A-1B47-9007-CAA552F9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27" y="1752163"/>
            <a:ext cx="1009245" cy="108962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086BEE8-67EC-3D43-8736-3032327A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803" y="4746948"/>
            <a:ext cx="1009246" cy="99309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956AD0B-263B-D446-AEB0-760C8F65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147" y="1752163"/>
            <a:ext cx="1009245" cy="108962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24CBDC2-00C9-644B-8ACD-C82619E95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23" y="4746948"/>
            <a:ext cx="1009246" cy="993098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6F0071F-C55F-2A47-822C-97DDA7FBE8B6}"/>
              </a:ext>
            </a:extLst>
          </p:cNvPr>
          <p:cNvCxnSpPr/>
          <p:nvPr/>
        </p:nvCxnSpPr>
        <p:spPr>
          <a:xfrm>
            <a:off x="4236334" y="2257063"/>
            <a:ext cx="37537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ED5B0D7B-50DF-684E-B954-5DDD5C1BAECA}"/>
              </a:ext>
            </a:extLst>
          </p:cNvPr>
          <p:cNvSpPr/>
          <p:nvPr/>
        </p:nvSpPr>
        <p:spPr>
          <a:xfrm>
            <a:off x="1842038" y="1573835"/>
            <a:ext cx="2533193" cy="452602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AB6DA087-1E19-FF44-9918-F7A3C2CAA366}"/>
              </a:ext>
            </a:extLst>
          </p:cNvPr>
          <p:cNvSpPr/>
          <p:nvPr/>
        </p:nvSpPr>
        <p:spPr>
          <a:xfrm>
            <a:off x="7698047" y="1515243"/>
            <a:ext cx="2533193" cy="452602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6D0AE-960C-5A4E-B96E-70C111A5C0E1}"/>
              </a:ext>
            </a:extLst>
          </p:cNvPr>
          <p:cNvSpPr txBox="1"/>
          <p:nvPr/>
        </p:nvSpPr>
        <p:spPr>
          <a:xfrm>
            <a:off x="3202279" y="2808886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E4211-C1EC-B84A-9FB5-67DCC1E4655D}"/>
              </a:ext>
            </a:extLst>
          </p:cNvPr>
          <p:cNvSpPr txBox="1"/>
          <p:nvPr/>
        </p:nvSpPr>
        <p:spPr>
          <a:xfrm>
            <a:off x="8180274" y="2809714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MTA</a:t>
            </a:r>
            <a:endParaRPr kumimoji="1" lang="ko-Kore-KR" alt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EB583-A31E-9C45-8034-C679D46A417E}"/>
              </a:ext>
            </a:extLst>
          </p:cNvPr>
          <p:cNvSpPr txBox="1"/>
          <p:nvPr/>
        </p:nvSpPr>
        <p:spPr>
          <a:xfrm>
            <a:off x="2795823" y="5690925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E980DC-1343-FC48-BE90-359BADF6E600}"/>
              </a:ext>
            </a:extLst>
          </p:cNvPr>
          <p:cNvSpPr txBox="1"/>
          <p:nvPr/>
        </p:nvSpPr>
        <p:spPr>
          <a:xfrm>
            <a:off x="7774490" y="5679772"/>
            <a:ext cx="144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b="1" dirty="0"/>
              <a:t>Mail Client</a:t>
            </a:r>
            <a:endParaRPr kumimoji="1" lang="ko-Kore-KR" altLang="en-US" b="1" dirty="0"/>
          </a:p>
        </p:txBody>
      </p:sp>
      <p:sp>
        <p:nvSpPr>
          <p:cNvPr id="6" name="위쪽 화살표[U] 5">
            <a:extLst>
              <a:ext uri="{FF2B5EF4-FFF2-40B4-BE49-F238E27FC236}">
                <a16:creationId xmlns:a16="http://schemas.microsoft.com/office/drawing/2014/main" id="{03FB2782-A73C-C749-B6AF-137640447F62}"/>
              </a:ext>
            </a:extLst>
          </p:cNvPr>
          <p:cNvSpPr/>
          <p:nvPr/>
        </p:nvSpPr>
        <p:spPr>
          <a:xfrm>
            <a:off x="3269774" y="3227912"/>
            <a:ext cx="583260" cy="1407112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8" name="위쪽 화살표[U] 27">
            <a:extLst>
              <a:ext uri="{FF2B5EF4-FFF2-40B4-BE49-F238E27FC236}">
                <a16:creationId xmlns:a16="http://schemas.microsoft.com/office/drawing/2014/main" id="{83E08B96-47EA-F746-8E6E-BDFEA8BEBBF6}"/>
              </a:ext>
            </a:extLst>
          </p:cNvPr>
          <p:cNvSpPr/>
          <p:nvPr/>
        </p:nvSpPr>
        <p:spPr>
          <a:xfrm>
            <a:off x="8209261" y="3236291"/>
            <a:ext cx="583260" cy="1407112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EAD4D-2A10-8B49-A273-C283339E6B6D}"/>
              </a:ext>
            </a:extLst>
          </p:cNvPr>
          <p:cNvSpPr txBox="1"/>
          <p:nvPr/>
        </p:nvSpPr>
        <p:spPr>
          <a:xfrm>
            <a:off x="2809973" y="3797272"/>
            <a:ext cx="70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TLS</a:t>
            </a:r>
            <a:endParaRPr kumimoji="1" lang="ko-Kore-KR" altLang="en-US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7B8978-74EA-264B-BE47-EC7DB02E2576}"/>
              </a:ext>
            </a:extLst>
          </p:cNvPr>
          <p:cNvSpPr txBox="1"/>
          <p:nvPr/>
        </p:nvSpPr>
        <p:spPr>
          <a:xfrm>
            <a:off x="8563124" y="3833890"/>
            <a:ext cx="70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TLS</a:t>
            </a:r>
            <a:endParaRPr kumimoji="1" lang="ko-Kore-KR" altLang="en-US" sz="2400" b="1" dirty="0"/>
          </a:p>
        </p:txBody>
      </p: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C5BAF53E-A619-D44D-80A1-5A7A41883F53}"/>
              </a:ext>
            </a:extLst>
          </p:cNvPr>
          <p:cNvCxnSpPr/>
          <p:nvPr/>
        </p:nvCxnSpPr>
        <p:spPr>
          <a:xfrm>
            <a:off x="3800405" y="4114056"/>
            <a:ext cx="108754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[R] 29">
            <a:extLst>
              <a:ext uri="{FF2B5EF4-FFF2-40B4-BE49-F238E27FC236}">
                <a16:creationId xmlns:a16="http://schemas.microsoft.com/office/drawing/2014/main" id="{A539F8A2-17FF-A042-903E-784EF4F084DE}"/>
              </a:ext>
            </a:extLst>
          </p:cNvPr>
          <p:cNvCxnSpPr/>
          <p:nvPr/>
        </p:nvCxnSpPr>
        <p:spPr>
          <a:xfrm>
            <a:off x="7153584" y="4110943"/>
            <a:ext cx="108754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4BFB65B-4DB5-6B40-96B0-E0900CB0C844}"/>
              </a:ext>
            </a:extLst>
          </p:cNvPr>
          <p:cNvSpPr txBox="1"/>
          <p:nvPr/>
        </p:nvSpPr>
        <p:spPr>
          <a:xfrm>
            <a:off x="4785972" y="4504725"/>
            <a:ext cx="24422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3200" b="1" dirty="0"/>
              <a:t>Implicit TLS</a:t>
            </a:r>
            <a:endParaRPr kumimoji="1" lang="ko-Kore-KR" altLang="en-US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FF63F-16F4-D64E-988E-74B0EC39EB00}"/>
              </a:ext>
            </a:extLst>
          </p:cNvPr>
          <p:cNvSpPr txBox="1"/>
          <p:nvPr/>
        </p:nvSpPr>
        <p:spPr>
          <a:xfrm>
            <a:off x="806147" y="2027870"/>
            <a:ext cx="19068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Submission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25, 587)</a:t>
            </a:r>
            <a:endParaRPr kumimoji="1" lang="ko-Kore-KR" alt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1BF679-B278-F944-9101-23AF1A7AFDBB}"/>
              </a:ext>
            </a:extLst>
          </p:cNvPr>
          <p:cNvSpPr txBox="1"/>
          <p:nvPr/>
        </p:nvSpPr>
        <p:spPr>
          <a:xfrm>
            <a:off x="9350251" y="1912255"/>
            <a:ext cx="19068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Retrieval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IMAP/POP3</a:t>
            </a:r>
          </a:p>
          <a:p>
            <a:pPr algn="ctr"/>
            <a:r>
              <a:rPr kumimoji="1" lang="en-US" altLang="ko-Kore-KR" sz="2000" dirty="0"/>
              <a:t>(Port 143/110)</a:t>
            </a:r>
            <a:endParaRPr kumimoji="1" lang="ko-Kore-KR" alt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D68E7A-4C83-E346-AEAF-B28024CE1FBB}"/>
              </a:ext>
            </a:extLst>
          </p:cNvPr>
          <p:cNvSpPr txBox="1"/>
          <p:nvPr/>
        </p:nvSpPr>
        <p:spPr>
          <a:xfrm>
            <a:off x="5142589" y="1168719"/>
            <a:ext cx="190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400" b="1" dirty="0"/>
              <a:t>MTA-to-MTA</a:t>
            </a:r>
            <a:endParaRPr kumimoji="1" lang="en-US" altLang="ko-Kore-KR" b="1" dirty="0"/>
          </a:p>
          <a:p>
            <a:pPr algn="ctr"/>
            <a:r>
              <a:rPr kumimoji="1" lang="en-US" altLang="ko-Kore-KR" sz="2000" dirty="0"/>
              <a:t>SMTP</a:t>
            </a:r>
          </a:p>
          <a:p>
            <a:pPr algn="ctr"/>
            <a:r>
              <a:rPr kumimoji="1" lang="en-US" altLang="ko-Kore-KR" sz="2000" dirty="0"/>
              <a:t>(Port 25)</a:t>
            </a:r>
            <a:endParaRPr kumimoji="1" lang="ko-Kore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D31C8-7BC8-0641-AFE6-E2E0C6FE72D7}"/>
              </a:ext>
            </a:extLst>
          </p:cNvPr>
          <p:cNvSpPr txBox="1"/>
          <p:nvPr/>
        </p:nvSpPr>
        <p:spPr>
          <a:xfrm>
            <a:off x="1006999" y="4213188"/>
            <a:ext cx="143303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000" dirty="0"/>
              <a:t>Implicit TLS</a:t>
            </a:r>
          </a:p>
          <a:p>
            <a:pPr algn="ctr"/>
            <a:r>
              <a:rPr kumimoji="1" lang="en-US" altLang="ko-Kore-KR" sz="2000" dirty="0"/>
              <a:t>Port 465</a:t>
            </a:r>
            <a:endParaRPr kumimoji="1" lang="ko-Kore-KR" alt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F940D9-D80B-0E4C-9C25-C1DD7F0FAC32}"/>
              </a:ext>
            </a:extLst>
          </p:cNvPr>
          <p:cNvSpPr txBox="1"/>
          <p:nvPr/>
        </p:nvSpPr>
        <p:spPr>
          <a:xfrm>
            <a:off x="9509518" y="4289435"/>
            <a:ext cx="162023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000" dirty="0"/>
              <a:t>Implicit TLS</a:t>
            </a:r>
          </a:p>
          <a:p>
            <a:pPr algn="ctr"/>
            <a:r>
              <a:rPr kumimoji="1" lang="en-US" altLang="ko-Kore-KR" sz="2000" dirty="0"/>
              <a:t>Port 993/995</a:t>
            </a:r>
            <a:endParaRPr kumimoji="1" lang="ko-Kore-KR" altLang="en-US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BFB65B-4DB5-6B40-96B0-E0900CB0C844}"/>
              </a:ext>
            </a:extLst>
          </p:cNvPr>
          <p:cNvSpPr txBox="1"/>
          <p:nvPr/>
        </p:nvSpPr>
        <p:spPr>
          <a:xfrm>
            <a:off x="4791467" y="3568665"/>
            <a:ext cx="244225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3200" b="1" dirty="0"/>
              <a:t>STARTTLS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4071963"/>
            <a:ext cx="11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or</a:t>
            </a:r>
            <a:endParaRPr lang="ko-KR" altLang="en-US" sz="2400" dirty="0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655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STARTTLS vs. Implicit TLS (in Email)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74405"/>
            <a:ext cx="10515600" cy="4760055"/>
          </a:xfrm>
        </p:spPr>
        <p:txBody>
          <a:bodyPr>
            <a:normAutofit/>
          </a:bodyPr>
          <a:lstStyle/>
          <a:p>
            <a:endParaRPr lang="en-US" altLang="ko-KR" sz="900" dirty="0"/>
          </a:p>
          <a:p>
            <a:r>
              <a:rPr lang="en-US" altLang="ko-KR" sz="2400" dirty="0"/>
              <a:t>STARTTLS </a:t>
            </a:r>
          </a:p>
          <a:p>
            <a:pPr lvl="1"/>
            <a:r>
              <a:rPr lang="en-US" altLang="ko-KR" sz="2000" i="1" dirty="0"/>
              <a:t>Opportunistic TLS</a:t>
            </a:r>
          </a:p>
          <a:p>
            <a:pPr lvl="1"/>
            <a:r>
              <a:rPr kumimoji="1" lang="en-US" altLang="ko-Kore-KR" sz="2000" b="1" dirty="0"/>
              <a:t>It is known that STARTTLS is vulnerable to downgrade attacks</a:t>
            </a:r>
            <a:endParaRPr kumimoji="1" lang="ko-Kore-KR" altLang="en-US" sz="2000" b="1" dirty="0"/>
          </a:p>
          <a:p>
            <a:endParaRPr lang="en-US" altLang="ko-KR" sz="1600" dirty="0"/>
          </a:p>
          <a:p>
            <a:r>
              <a:rPr lang="en-US" altLang="ko-KR" sz="2400" i="1" dirty="0"/>
              <a:t>Implicit TLS</a:t>
            </a:r>
          </a:p>
          <a:p>
            <a:pPr lvl="1"/>
            <a:r>
              <a:rPr lang="en-US" altLang="ko-KR" sz="2000" dirty="0"/>
              <a:t>The use of </a:t>
            </a:r>
            <a:r>
              <a:rPr lang="en-US" altLang="ko-KR" sz="2000" b="1" dirty="0"/>
              <a:t>alternative ports </a:t>
            </a:r>
            <a:r>
              <a:rPr lang="en-US" altLang="ko-KR" sz="2000" dirty="0"/>
              <a:t>(for mail transmission) is called </a:t>
            </a:r>
            <a:r>
              <a:rPr lang="en-US" altLang="ko-KR" sz="2000" i="1" dirty="0"/>
              <a:t>implicit TLS</a:t>
            </a:r>
            <a:r>
              <a:rPr lang="en-US" altLang="ko-KR" sz="2000" dirty="0"/>
              <a:t> by modern standards to distinguish them from STARTTLS</a:t>
            </a:r>
            <a:endParaRPr lang="en-US" altLang="ko-KR" sz="2800" dirty="0"/>
          </a:p>
          <a:p>
            <a:pPr lvl="1"/>
            <a:endParaRPr lang="en-US" altLang="ko-KR" sz="1600" dirty="0"/>
          </a:p>
          <a:p>
            <a:r>
              <a:rPr lang="en-US" altLang="ko-KR" sz="2400" dirty="0"/>
              <a:t>From a security or performance view, implicit TLS is better than STARTTLS</a:t>
            </a:r>
          </a:p>
          <a:p>
            <a:pPr lvl="1"/>
            <a:r>
              <a:rPr lang="en-US" altLang="ko-KR" sz="2000" dirty="0"/>
              <a:t>No downgrade attacks</a:t>
            </a:r>
          </a:p>
          <a:p>
            <a:pPr lvl="1"/>
            <a:r>
              <a:rPr lang="en-US" altLang="ko-KR" sz="2000" dirty="0"/>
              <a:t>No extra commands to check TLS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753" y="5503827"/>
            <a:ext cx="987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ym typeface="Wingdings" panose="05000000000000000000" pitchFamily="2" charset="2"/>
              </a:rPr>
              <a:t> STARTTLS is discouraged for email submission and retrieval by modern standards</a:t>
            </a:r>
            <a:endParaRPr lang="ko-KR" altLang="en-US" sz="2000" b="1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419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Calibri"/>
        <a:ea typeface="한컴산뜻돋움"/>
        <a:cs typeface=""/>
      </a:majorFont>
      <a:minorFont>
        <a:latin typeface="Calibri"/>
        <a:ea typeface="한컴산뜻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8975</TotalTime>
  <Words>1714</Words>
  <Application>Microsoft Office PowerPoint</Application>
  <PresentationFormat>와이드스크린</PresentationFormat>
  <Paragraphs>456</Paragraphs>
  <Slides>26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Calibri (제목)</vt:lpstr>
      <vt:lpstr>맑은 고딕</vt:lpstr>
      <vt:lpstr>한컴산뜻돋움</vt:lpstr>
      <vt:lpstr>Arial</vt:lpstr>
      <vt:lpstr>Calibri</vt:lpstr>
      <vt:lpstr>Wingdings</vt:lpstr>
      <vt:lpstr>Office 테마</vt:lpstr>
      <vt:lpstr> Why TLS is better without STARTTLS - A Security Analysis of STARTTLS  in the Email Context  USENIX Security 2021</vt:lpstr>
      <vt:lpstr>Outline</vt:lpstr>
      <vt:lpstr>Introduction - Email Ecosystem</vt:lpstr>
      <vt:lpstr>Email Ecosystem</vt:lpstr>
      <vt:lpstr>Email Ecosystem – TLS</vt:lpstr>
      <vt:lpstr>Email Ecosystem – TLS</vt:lpstr>
      <vt:lpstr>STARTTLS</vt:lpstr>
      <vt:lpstr>Email Ecosystem – TLS</vt:lpstr>
      <vt:lpstr>STARTTLS vs. Implicit TLS (in Email)</vt:lpstr>
      <vt:lpstr>Research Goal</vt:lpstr>
      <vt:lpstr>Classification of Vulnerabilities</vt:lpstr>
      <vt:lpstr>Client-side Vulnerability Tests</vt:lpstr>
      <vt:lpstr>Client-side Vulnerability Tests</vt:lpstr>
      <vt:lpstr>Client-side Vulnerabilities – Negotiation</vt:lpstr>
      <vt:lpstr>Client-side Vulnerabilities – Buffering [1/3]</vt:lpstr>
      <vt:lpstr>Client-side Vulnerabilities – Buffering [2/3]</vt:lpstr>
      <vt:lpstr>Client-side Vulnerabilities – Buffering [3/3]</vt:lpstr>
      <vt:lpstr>Client-side Vulnerabilities – UI Spoofing</vt:lpstr>
      <vt:lpstr>Server-side Vulnerability Tests</vt:lpstr>
      <vt:lpstr>Server-side Vulnerabilities – Buffering [1/3]</vt:lpstr>
      <vt:lpstr>Server-side Vulnerabilities – Buffering [2/3]</vt:lpstr>
      <vt:lpstr>Server-side Vulnerabilities – Buffering [3/3]</vt:lpstr>
      <vt:lpstr>Server Scanning</vt:lpstr>
      <vt:lpstr>Conclusion</vt:lpstr>
      <vt:lpstr>PowerPoint 프레젠테이션</vt:lpstr>
      <vt:lpstr>Client-side Vulnerabilities – Tampering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네트워크 트래픽 분석을 통한   비정상 탐지 및 포렌식 기법</dc:title>
  <dc:creator>HMLEE</dc:creator>
  <cp:lastModifiedBy>HMLEE</cp:lastModifiedBy>
  <cp:revision>1010</cp:revision>
  <dcterms:created xsi:type="dcterms:W3CDTF">2021-03-18T03:01:29Z</dcterms:created>
  <dcterms:modified xsi:type="dcterms:W3CDTF">2021-10-27T12:38:45Z</dcterms:modified>
</cp:coreProperties>
</file>