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7"/>
  </p:notesMasterIdLst>
  <p:handoutMasterIdLst>
    <p:handoutMasterId r:id="rId28"/>
  </p:handoutMasterIdLst>
  <p:sldIdLst>
    <p:sldId id="503" r:id="rId2"/>
    <p:sldId id="522" r:id="rId3"/>
    <p:sldId id="528" r:id="rId4"/>
    <p:sldId id="527" r:id="rId5"/>
    <p:sldId id="504" r:id="rId6"/>
    <p:sldId id="519" r:id="rId7"/>
    <p:sldId id="549" r:id="rId8"/>
    <p:sldId id="538" r:id="rId9"/>
    <p:sldId id="542" r:id="rId10"/>
    <p:sldId id="545" r:id="rId11"/>
    <p:sldId id="536" r:id="rId12"/>
    <p:sldId id="537" r:id="rId13"/>
    <p:sldId id="547" r:id="rId14"/>
    <p:sldId id="550" r:id="rId15"/>
    <p:sldId id="540" r:id="rId16"/>
    <p:sldId id="541" r:id="rId17"/>
    <p:sldId id="552" r:id="rId18"/>
    <p:sldId id="553" r:id="rId19"/>
    <p:sldId id="554" r:id="rId20"/>
    <p:sldId id="556" r:id="rId21"/>
    <p:sldId id="555" r:id="rId22"/>
    <p:sldId id="557" r:id="rId23"/>
    <p:sldId id="524" r:id="rId24"/>
    <p:sldId id="548" r:id="rId25"/>
    <p:sldId id="558" r:id="rId26"/>
  </p:sldIdLst>
  <p:sldSz cx="12192000" cy="6858000"/>
  <p:notesSz cx="6858000" cy="9144000"/>
  <p:embeddedFontLst>
    <p:embeddedFont>
      <p:font typeface="Cambria Math" panose="02040503050406030204" pitchFamily="18" charset="0"/>
      <p:regular r:id="rId29"/>
    </p:embeddedFont>
    <p:embeddedFont>
      <p:font typeface="Cascadia Mono" panose="020B0609020000020004" pitchFamily="49" charset="0"/>
      <p:regular r:id="rId30"/>
      <p:bold r:id="rId31"/>
      <p:italic r:id="rId32"/>
      <p:boldItalic r:id="rId33"/>
    </p:embeddedFont>
    <p:embeddedFont>
      <p:font typeface="CaskaydiaMono NF"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E19955-10BD-42B8-A897-FFC9BBAF6EC4}">
          <p14:sldIdLst>
            <p14:sldId id="503"/>
            <p14:sldId id="522"/>
            <p14:sldId id="528"/>
            <p14:sldId id="527"/>
            <p14:sldId id="504"/>
            <p14:sldId id="519"/>
            <p14:sldId id="549"/>
            <p14:sldId id="538"/>
            <p14:sldId id="542"/>
            <p14:sldId id="545"/>
            <p14:sldId id="536"/>
            <p14:sldId id="537"/>
            <p14:sldId id="547"/>
            <p14:sldId id="550"/>
            <p14:sldId id="540"/>
            <p14:sldId id="541"/>
            <p14:sldId id="552"/>
            <p14:sldId id="553"/>
            <p14:sldId id="554"/>
            <p14:sldId id="556"/>
            <p14:sldId id="555"/>
            <p14:sldId id="557"/>
            <p14:sldId id="524"/>
          </p14:sldIdLst>
        </p14:section>
        <p14:section name="Appendix" id="{756A42D1-F432-44D3-A246-C972E04466CB}">
          <p14:sldIdLst>
            <p14:sldId id="548"/>
            <p14:sldId id="558"/>
          </p14:sldIdLst>
        </p14:section>
        <p14:section name="ToRemove" id="{166EE5FA-E7E9-4BD0-BED5-F6ACDD577370}">
          <p14:sldIdLst/>
        </p14:section>
      </p14:sectionLst>
    </p:ext>
    <p:ext uri="{EFAFB233-063F-42B5-8137-9DF3F51BA10A}">
      <p15:sldGuideLst xmlns:p15="http://schemas.microsoft.com/office/powerpoint/2012/main">
        <p15:guide id="1" orient="horz" pos="120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Bum Lee" initials="JL" lastIdx="1" clrIdx="0">
    <p:extLst>
      <p:ext uri="{19B8F6BF-5375-455C-9EA6-DF929625EA0E}">
        <p15:presenceInfo xmlns:p15="http://schemas.microsoft.com/office/powerpoint/2012/main" userId="9a4f82b631737a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A"/>
    <a:srgbClr val="AF003E"/>
    <a:srgbClr val="F2F8EE"/>
    <a:srgbClr val="FF0000"/>
    <a:srgbClr val="DAE3F3"/>
    <a:srgbClr val="000000"/>
    <a:srgbClr val="DEEBF7"/>
    <a:srgbClr val="E2F0D9"/>
    <a:srgbClr val="C55A11"/>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4" autoAdjust="0"/>
    <p:restoredTop sz="52697" autoAdjust="0"/>
  </p:normalViewPr>
  <p:slideViewPr>
    <p:cSldViewPr snapToGrid="0">
      <p:cViewPr varScale="1">
        <p:scale>
          <a:sx n="85" d="100"/>
          <a:sy n="85" d="100"/>
        </p:scale>
        <p:origin x="3508" y="40"/>
      </p:cViewPr>
      <p:guideLst>
        <p:guide orient="horz" pos="1200"/>
        <p:guide pos="3840"/>
      </p:guideLst>
    </p:cSldViewPr>
  </p:slideViewPr>
  <p:notesTextViewPr>
    <p:cViewPr>
      <p:scale>
        <a:sx n="3" d="2"/>
        <a:sy n="3" d="2"/>
      </p:scale>
      <p:origin x="0" y="0"/>
    </p:cViewPr>
  </p:notesTextViewPr>
  <p:sorterViewPr>
    <p:cViewPr>
      <p:scale>
        <a:sx n="100" d="100"/>
        <a:sy n="100" d="100"/>
      </p:scale>
      <p:origin x="0" y="-2190"/>
    </p:cViewPr>
  </p:sorterViewPr>
  <p:notesViewPr>
    <p:cSldViewPr snapToGrid="0">
      <p:cViewPr varScale="1">
        <p:scale>
          <a:sx n="91" d="100"/>
          <a:sy n="91" d="100"/>
        </p:scale>
        <p:origin x="223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3802D3-CDA8-F44F-B0F7-48F6BDCA64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0E81D9-51E7-93C3-FD55-2C73133582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A574E-54E0-4A23-955A-85E1B580075F}" type="datetimeFigureOut">
              <a:rPr lang="en-US" smtClean="0"/>
              <a:t>10/14/2024</a:t>
            </a:fld>
            <a:endParaRPr lang="en-US"/>
          </a:p>
        </p:txBody>
      </p:sp>
      <p:sp>
        <p:nvSpPr>
          <p:cNvPr id="4" name="Footer Placeholder 3">
            <a:extLst>
              <a:ext uri="{FF2B5EF4-FFF2-40B4-BE49-F238E27FC236}">
                <a16:creationId xmlns:a16="http://schemas.microsoft.com/office/drawing/2014/main" id="{F0581331-C15D-9B4E-9618-E7AF32B87E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AE97FC-9F29-995B-F075-ED37AC2551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253EF5-67CE-4EA0-9BCE-01796D92577A}" type="slidenum">
              <a:rPr lang="en-US" smtClean="0"/>
              <a:t>‹#›</a:t>
            </a:fld>
            <a:endParaRPr lang="en-US"/>
          </a:p>
        </p:txBody>
      </p:sp>
    </p:spTree>
    <p:extLst>
      <p:ext uri="{BB962C8B-B14F-4D97-AF65-F5344CB8AC3E}">
        <p14:creationId xmlns:p14="http://schemas.microsoft.com/office/powerpoint/2010/main" val="408314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E1D24-999B-44E4-86A7-CB6467A7F7C5}"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819E1-847C-4DE7-B9A4-78BCAD509D38}" type="slidenum">
              <a:rPr lang="en-US" smtClean="0"/>
              <a:t>‹#›</a:t>
            </a:fld>
            <a:endParaRPr lang="en-US"/>
          </a:p>
        </p:txBody>
      </p:sp>
    </p:spTree>
    <p:extLst>
      <p:ext uri="{BB962C8B-B14F-4D97-AF65-F5344CB8AC3E}">
        <p14:creationId xmlns:p14="http://schemas.microsoft.com/office/powerpoint/2010/main" val="43278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2E2819E1-847C-4DE7-B9A4-78BCAD509D38}" type="slidenum">
              <a:rPr lang="en-US" smtClean="0"/>
              <a:t>1</a:t>
            </a:fld>
            <a:endParaRPr lang="en-US"/>
          </a:p>
        </p:txBody>
      </p:sp>
    </p:spTree>
    <p:extLst>
      <p:ext uri="{BB962C8B-B14F-4D97-AF65-F5344CB8AC3E}">
        <p14:creationId xmlns:p14="http://schemas.microsoft.com/office/powerpoint/2010/main" val="90310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10</a:t>
            </a:fld>
            <a:endParaRPr lang="en-US"/>
          </a:p>
        </p:txBody>
      </p:sp>
    </p:spTree>
    <p:extLst>
      <p:ext uri="{BB962C8B-B14F-4D97-AF65-F5344CB8AC3E}">
        <p14:creationId xmlns:p14="http://schemas.microsoft.com/office/powerpoint/2010/main" val="374795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11</a:t>
            </a:fld>
            <a:endParaRPr lang="en-US"/>
          </a:p>
        </p:txBody>
      </p:sp>
    </p:spTree>
    <p:extLst>
      <p:ext uri="{BB962C8B-B14F-4D97-AF65-F5344CB8AC3E}">
        <p14:creationId xmlns:p14="http://schemas.microsoft.com/office/powerpoint/2010/main" val="215368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12</a:t>
            </a:fld>
            <a:endParaRPr lang="en-US"/>
          </a:p>
        </p:txBody>
      </p:sp>
    </p:spTree>
    <p:extLst>
      <p:ext uri="{BB962C8B-B14F-4D97-AF65-F5344CB8AC3E}">
        <p14:creationId xmlns:p14="http://schemas.microsoft.com/office/powerpoint/2010/main" val="157778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13</a:t>
            </a:fld>
            <a:endParaRPr lang="en-US"/>
          </a:p>
        </p:txBody>
      </p:sp>
    </p:spTree>
    <p:extLst>
      <p:ext uri="{BB962C8B-B14F-4D97-AF65-F5344CB8AC3E}">
        <p14:creationId xmlns:p14="http://schemas.microsoft.com/office/powerpoint/2010/main" val="389436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14</a:t>
            </a:fld>
            <a:endParaRPr lang="en-US"/>
          </a:p>
        </p:txBody>
      </p:sp>
    </p:spTree>
    <p:extLst>
      <p:ext uri="{BB962C8B-B14F-4D97-AF65-F5344CB8AC3E}">
        <p14:creationId xmlns:p14="http://schemas.microsoft.com/office/powerpoint/2010/main" val="212321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15</a:t>
            </a:fld>
            <a:endParaRPr lang="en-US"/>
          </a:p>
        </p:txBody>
      </p:sp>
    </p:spTree>
    <p:extLst>
      <p:ext uri="{BB962C8B-B14F-4D97-AF65-F5344CB8AC3E}">
        <p14:creationId xmlns:p14="http://schemas.microsoft.com/office/powerpoint/2010/main" val="336848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16</a:t>
            </a:fld>
            <a:endParaRPr lang="en-US"/>
          </a:p>
        </p:txBody>
      </p:sp>
    </p:spTree>
    <p:extLst>
      <p:ext uri="{BB962C8B-B14F-4D97-AF65-F5344CB8AC3E}">
        <p14:creationId xmlns:p14="http://schemas.microsoft.com/office/powerpoint/2010/main" val="72945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A916-A788-64EA-544A-26646DE78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9A0C8-86E7-7DEA-DD10-3544D550F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B81D6-DF1E-75CD-6B57-606BADCC71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1ED6FB-E1BB-B3F6-6B34-76D12A9E1B65}"/>
              </a:ext>
            </a:extLst>
          </p:cNvPr>
          <p:cNvSpPr>
            <a:spLocks noGrp="1"/>
          </p:cNvSpPr>
          <p:nvPr>
            <p:ph type="sldNum" sz="quarter" idx="5"/>
          </p:nvPr>
        </p:nvSpPr>
        <p:spPr/>
        <p:txBody>
          <a:bodyPr/>
          <a:lstStyle/>
          <a:p>
            <a:fld id="{2E2819E1-847C-4DE7-B9A4-78BCAD509D38}" type="slidenum">
              <a:rPr lang="en-US" smtClean="0"/>
              <a:t>17</a:t>
            </a:fld>
            <a:endParaRPr lang="en-US"/>
          </a:p>
        </p:txBody>
      </p:sp>
    </p:spTree>
    <p:extLst>
      <p:ext uri="{BB962C8B-B14F-4D97-AF65-F5344CB8AC3E}">
        <p14:creationId xmlns:p14="http://schemas.microsoft.com/office/powerpoint/2010/main" val="235171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18</a:t>
            </a:fld>
            <a:endParaRPr lang="en-US"/>
          </a:p>
        </p:txBody>
      </p:sp>
    </p:spTree>
    <p:extLst>
      <p:ext uri="{BB962C8B-B14F-4D97-AF65-F5344CB8AC3E}">
        <p14:creationId xmlns:p14="http://schemas.microsoft.com/office/powerpoint/2010/main" val="2320589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19</a:t>
            </a:fld>
            <a:endParaRPr lang="en-US"/>
          </a:p>
        </p:txBody>
      </p:sp>
    </p:spTree>
    <p:extLst>
      <p:ext uri="{BB962C8B-B14F-4D97-AF65-F5344CB8AC3E}">
        <p14:creationId xmlns:p14="http://schemas.microsoft.com/office/powerpoint/2010/main" val="379513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2</a:t>
            </a:fld>
            <a:endParaRPr lang="en-US"/>
          </a:p>
        </p:txBody>
      </p:sp>
    </p:spTree>
    <p:extLst>
      <p:ext uri="{BB962C8B-B14F-4D97-AF65-F5344CB8AC3E}">
        <p14:creationId xmlns:p14="http://schemas.microsoft.com/office/powerpoint/2010/main" val="53362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20</a:t>
            </a:fld>
            <a:endParaRPr lang="en-US"/>
          </a:p>
        </p:txBody>
      </p:sp>
    </p:spTree>
    <p:extLst>
      <p:ext uri="{BB962C8B-B14F-4D97-AF65-F5344CB8AC3E}">
        <p14:creationId xmlns:p14="http://schemas.microsoft.com/office/powerpoint/2010/main" val="3984166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21</a:t>
            </a:fld>
            <a:endParaRPr lang="en-US"/>
          </a:p>
        </p:txBody>
      </p:sp>
    </p:spTree>
    <p:extLst>
      <p:ext uri="{BB962C8B-B14F-4D97-AF65-F5344CB8AC3E}">
        <p14:creationId xmlns:p14="http://schemas.microsoft.com/office/powerpoint/2010/main" val="3512359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22</a:t>
            </a:fld>
            <a:endParaRPr lang="en-US"/>
          </a:p>
        </p:txBody>
      </p:sp>
    </p:spTree>
    <p:extLst>
      <p:ext uri="{BB962C8B-B14F-4D97-AF65-F5344CB8AC3E}">
        <p14:creationId xmlns:p14="http://schemas.microsoft.com/office/powerpoint/2010/main" val="334036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23</a:t>
            </a:fld>
            <a:endParaRPr lang="en-US"/>
          </a:p>
        </p:txBody>
      </p:sp>
    </p:spTree>
    <p:extLst>
      <p:ext uri="{BB962C8B-B14F-4D97-AF65-F5344CB8AC3E}">
        <p14:creationId xmlns:p14="http://schemas.microsoft.com/office/powerpoint/2010/main" val="598527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 possible confusion</a:t>
            </a:r>
          </a:p>
          <a:p>
            <a:endParaRPr lang="en-US" dirty="0"/>
          </a:p>
          <a:p>
            <a:r>
              <a:rPr lang="en-US" dirty="0"/>
              <a:t>https://datatracker.ietf.org/doc/html/rfc2181#section-10.3</a:t>
            </a:r>
          </a:p>
        </p:txBody>
      </p:sp>
      <p:sp>
        <p:nvSpPr>
          <p:cNvPr id="4" name="Slide Number Placeholder 3"/>
          <p:cNvSpPr>
            <a:spLocks noGrp="1"/>
          </p:cNvSpPr>
          <p:nvPr>
            <p:ph type="sldNum" sz="quarter" idx="5"/>
          </p:nvPr>
        </p:nvSpPr>
        <p:spPr/>
        <p:txBody>
          <a:bodyPr/>
          <a:lstStyle/>
          <a:p>
            <a:fld id="{2E2819E1-847C-4DE7-B9A4-78BCAD509D38}" type="slidenum">
              <a:rPr lang="en-US" smtClean="0"/>
              <a:t>24</a:t>
            </a:fld>
            <a:endParaRPr lang="en-US"/>
          </a:p>
        </p:txBody>
      </p:sp>
    </p:spTree>
    <p:extLst>
      <p:ext uri="{BB962C8B-B14F-4D97-AF65-F5344CB8AC3E}">
        <p14:creationId xmlns:p14="http://schemas.microsoft.com/office/powerpoint/2010/main" val="1774702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B414-0D95-50E0-AD43-5DA2EFFDE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A2CD8-08DC-C298-464B-3332A575A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F2029-704B-16F2-8346-FBF317B8050E}"/>
              </a:ext>
            </a:extLst>
          </p:cNvPr>
          <p:cNvSpPr>
            <a:spLocks noGrp="1"/>
          </p:cNvSpPr>
          <p:nvPr>
            <p:ph type="body" idx="1"/>
          </p:nvPr>
        </p:nvSpPr>
        <p:spPr/>
        <p:txBody>
          <a:bodyPr/>
          <a:lstStyle/>
          <a:p>
            <a:r>
              <a:rPr lang="en-US" dirty="0"/>
              <a:t>A</a:t>
            </a:r>
            <a:r>
              <a:rPr lang="ko-KR" altLang="en-US" dirty="0"/>
              <a:t>레코드에는 방비가 되어 있다</a:t>
            </a:r>
            <a:endParaRPr lang="en-US" dirty="0"/>
          </a:p>
          <a:p>
            <a:endParaRPr lang="en-US" dirty="0"/>
          </a:p>
          <a:p>
            <a:r>
              <a:rPr lang="en-US" dirty="0"/>
              <a:t>42 bytes = TTL </a:t>
            </a:r>
            <a:r>
              <a:rPr lang="ko-KR" altLang="en-US" dirty="0"/>
              <a:t>등 포함</a:t>
            </a:r>
            <a:endParaRPr lang="en-US" altLang="ko-KR" dirty="0"/>
          </a:p>
          <a:p>
            <a:endParaRPr lang="en-US" dirty="0"/>
          </a:p>
          <a:p>
            <a:r>
              <a:rPr lang="en-US" dirty="0"/>
              <a:t>65 query to </a:t>
            </a:r>
            <a:r>
              <a:rPr lang="en-US" dirty="0" err="1"/>
              <a:t>fullfill</a:t>
            </a:r>
            <a:r>
              <a:rPr lang="en-US" dirty="0"/>
              <a:t> the benign cache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9608F0F-587C-D750-E152-6414B5F59F66}"/>
              </a:ext>
            </a:extLst>
          </p:cNvPr>
          <p:cNvSpPr>
            <a:spLocks noGrp="1"/>
          </p:cNvSpPr>
          <p:nvPr>
            <p:ph type="sldNum" sz="quarter" idx="5"/>
          </p:nvPr>
        </p:nvSpPr>
        <p:spPr/>
        <p:txBody>
          <a:bodyPr/>
          <a:lstStyle/>
          <a:p>
            <a:fld id="{2E2819E1-847C-4DE7-B9A4-78BCAD509D38}" type="slidenum">
              <a:rPr lang="en-US" smtClean="0"/>
              <a:t>25</a:t>
            </a:fld>
            <a:endParaRPr lang="en-US"/>
          </a:p>
        </p:txBody>
      </p:sp>
    </p:spTree>
    <p:extLst>
      <p:ext uri="{BB962C8B-B14F-4D97-AF65-F5344CB8AC3E}">
        <p14:creationId xmlns:p14="http://schemas.microsoft.com/office/powerpoint/2010/main" val="130066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3</a:t>
            </a:fld>
            <a:endParaRPr lang="en-US"/>
          </a:p>
        </p:txBody>
      </p:sp>
    </p:spTree>
    <p:extLst>
      <p:ext uri="{BB962C8B-B14F-4D97-AF65-F5344CB8AC3E}">
        <p14:creationId xmlns:p14="http://schemas.microsoft.com/office/powerpoint/2010/main" val="253518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4</a:t>
            </a:fld>
            <a:endParaRPr lang="en-US"/>
          </a:p>
        </p:txBody>
      </p:sp>
    </p:spTree>
    <p:extLst>
      <p:ext uri="{BB962C8B-B14F-4D97-AF65-F5344CB8AC3E}">
        <p14:creationId xmlns:p14="http://schemas.microsoft.com/office/powerpoint/2010/main" val="28742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5</a:t>
            </a:fld>
            <a:endParaRPr lang="en-US"/>
          </a:p>
        </p:txBody>
      </p:sp>
    </p:spTree>
    <p:extLst>
      <p:ext uri="{BB962C8B-B14F-4D97-AF65-F5344CB8AC3E}">
        <p14:creationId xmlns:p14="http://schemas.microsoft.com/office/powerpoint/2010/main" val="238011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6</a:t>
            </a:fld>
            <a:endParaRPr lang="en-US"/>
          </a:p>
        </p:txBody>
      </p:sp>
    </p:spTree>
    <p:extLst>
      <p:ext uri="{BB962C8B-B14F-4D97-AF65-F5344CB8AC3E}">
        <p14:creationId xmlns:p14="http://schemas.microsoft.com/office/powerpoint/2010/main" val="11768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7</a:t>
            </a:fld>
            <a:endParaRPr lang="en-US"/>
          </a:p>
        </p:txBody>
      </p:sp>
    </p:spTree>
    <p:extLst>
      <p:ext uri="{BB962C8B-B14F-4D97-AF65-F5344CB8AC3E}">
        <p14:creationId xmlns:p14="http://schemas.microsoft.com/office/powerpoint/2010/main" val="149568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8</a:t>
            </a:fld>
            <a:endParaRPr lang="en-US"/>
          </a:p>
        </p:txBody>
      </p:sp>
    </p:spTree>
    <p:extLst>
      <p:ext uri="{BB962C8B-B14F-4D97-AF65-F5344CB8AC3E}">
        <p14:creationId xmlns:p14="http://schemas.microsoft.com/office/powerpoint/2010/main" val="29360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819E1-847C-4DE7-B9A4-78BCAD509D38}" type="slidenum">
              <a:rPr lang="en-US" smtClean="0"/>
              <a:t>9</a:t>
            </a:fld>
            <a:endParaRPr lang="en-US"/>
          </a:p>
        </p:txBody>
      </p:sp>
    </p:spTree>
    <p:extLst>
      <p:ext uri="{BB962C8B-B14F-4D97-AF65-F5344CB8AC3E}">
        <p14:creationId xmlns:p14="http://schemas.microsoft.com/office/powerpoint/2010/main" val="1523690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FB1B-CF65-8DEC-596E-B54D7C8E9E27}"/>
              </a:ext>
            </a:extLst>
          </p:cNvPr>
          <p:cNvSpPr>
            <a:spLocks noGrp="1"/>
          </p:cNvSpPr>
          <p:nvPr>
            <p:ph type="ctrTitle"/>
          </p:nvPr>
        </p:nvSpPr>
        <p:spPr>
          <a:xfrm>
            <a:off x="1524000" y="1104900"/>
            <a:ext cx="9144000" cy="1957387"/>
          </a:xfrm>
        </p:spPr>
        <p:txBody>
          <a:bodyPr anchor="b">
            <a:normAutofit/>
          </a:bodyPr>
          <a:lstStyle>
            <a:lvl1pPr algn="ct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6453E1E-4891-FA73-B061-63C5CA7F053E}"/>
              </a:ext>
            </a:extLst>
          </p:cNvPr>
          <p:cNvSpPr>
            <a:spLocks noGrp="1"/>
          </p:cNvSpPr>
          <p:nvPr>
            <p:ph type="subTitle" idx="1"/>
          </p:nvPr>
        </p:nvSpPr>
        <p:spPr>
          <a:xfrm>
            <a:off x="1524000" y="3132137"/>
            <a:ext cx="9144000" cy="365125"/>
          </a:xfrm>
        </p:spPr>
        <p:txBody>
          <a:bodyPr>
            <a:normAutofit/>
          </a:bodyPr>
          <a:lstStyle>
            <a:lvl1pPr marL="0" indent="0" algn="ctr">
              <a:buNone/>
              <a:defRPr sz="1800" i="1">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3EBE8977-343A-BB3F-1A5A-31E5B5C256C3}"/>
              </a:ext>
            </a:extLst>
          </p:cNvPr>
          <p:cNvSpPr/>
          <p:nvPr userDrawn="1"/>
        </p:nvSpPr>
        <p:spPr>
          <a:xfrm>
            <a:off x="11579230" y="6445513"/>
            <a:ext cx="466466"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cxnSp>
        <p:nvCxnSpPr>
          <p:cNvPr id="10" name="Straight Connector 9">
            <a:extLst>
              <a:ext uri="{FF2B5EF4-FFF2-40B4-BE49-F238E27FC236}">
                <a16:creationId xmlns:a16="http://schemas.microsoft.com/office/drawing/2014/main" id="{2B5BA41A-E04E-3A94-E227-12410CB6D632}"/>
              </a:ext>
            </a:extLst>
          </p:cNvPr>
          <p:cNvCxnSpPr>
            <a:cxnSpLocks/>
          </p:cNvCxnSpPr>
          <p:nvPr userDrawn="1"/>
        </p:nvCxnSpPr>
        <p:spPr>
          <a:xfrm>
            <a:off x="1524000" y="4552950"/>
            <a:ext cx="914400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80523265-87AC-C6EE-E98D-BCB3081AEC15}"/>
              </a:ext>
            </a:extLst>
          </p:cNvPr>
          <p:cNvSpPr>
            <a:spLocks noGrp="1"/>
          </p:cNvSpPr>
          <p:nvPr>
            <p:ph type="body" sz="quarter" idx="13"/>
          </p:nvPr>
        </p:nvSpPr>
        <p:spPr>
          <a:xfrm>
            <a:off x="1524000" y="3573462"/>
            <a:ext cx="9144000" cy="903288"/>
          </a:xfrm>
        </p:spPr>
        <p:txBody>
          <a:bodyPr/>
          <a:lstStyle>
            <a:lvl1pPr marL="0" indent="0" algn="ctr">
              <a:buNone/>
              <a:defRPr>
                <a:latin typeface="Calibri" panose="020F0502020204030204" pitchFamily="34" charset="0"/>
                <a:cs typeface="Calibri" panose="020F0502020204030204" pitchFamily="34" charset="0"/>
              </a:defRPr>
            </a:lvl1pPr>
            <a:lvl2pPr marL="457200" indent="0">
              <a:buNone/>
              <a:defRPr/>
            </a:lvl2pPr>
          </a:lstStyle>
          <a:p>
            <a:pPr lvl="0"/>
            <a:r>
              <a:rPr lang="en-US" dirty="0"/>
              <a:t>Click to edit Master text styles</a:t>
            </a:r>
          </a:p>
        </p:txBody>
      </p:sp>
      <p:grpSp>
        <p:nvGrpSpPr>
          <p:cNvPr id="26" name="그룹 4">
            <a:extLst>
              <a:ext uri="{FF2B5EF4-FFF2-40B4-BE49-F238E27FC236}">
                <a16:creationId xmlns:a16="http://schemas.microsoft.com/office/drawing/2014/main" id="{4F5B3D4D-1F54-6197-0D53-86459F058A5D}"/>
              </a:ext>
            </a:extLst>
          </p:cNvPr>
          <p:cNvGrpSpPr/>
          <p:nvPr userDrawn="1"/>
        </p:nvGrpSpPr>
        <p:grpSpPr>
          <a:xfrm>
            <a:off x="4899250" y="5888164"/>
            <a:ext cx="2393501" cy="739912"/>
            <a:chOff x="4533335" y="5329393"/>
            <a:chExt cx="2889979" cy="893391"/>
          </a:xfrm>
        </p:grpSpPr>
        <p:pic>
          <p:nvPicPr>
            <p:cNvPr id="27" name="그림 5">
              <a:extLst>
                <a:ext uri="{FF2B5EF4-FFF2-40B4-BE49-F238E27FC236}">
                  <a16:creationId xmlns:a16="http://schemas.microsoft.com/office/drawing/2014/main" id="{191AACE1-F177-6B91-E95B-E2FA6B267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335" y="5329393"/>
              <a:ext cx="859031" cy="893391"/>
            </a:xfrm>
            <a:prstGeom prst="rect">
              <a:avLst/>
            </a:prstGeom>
          </p:spPr>
        </p:pic>
        <p:pic>
          <p:nvPicPr>
            <p:cNvPr id="28" name="Picture 2">
              <a:extLst>
                <a:ext uri="{FF2B5EF4-FFF2-40B4-BE49-F238E27FC236}">
                  <a16:creationId xmlns:a16="http://schemas.microsoft.com/office/drawing/2014/main" id="{C8BD1583-BE8B-534B-12D4-23F75DA15E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62682" y="5462162"/>
              <a:ext cx="1960632" cy="565973"/>
            </a:xfrm>
            <a:prstGeom prst="rect">
              <a:avLst/>
            </a:prstGeom>
            <a:noFill/>
            <a:ln>
              <a:noFill/>
            </a:ln>
          </p:spPr>
        </p:pic>
      </p:grpSp>
      <p:sp>
        <p:nvSpPr>
          <p:cNvPr id="30" name="Text Placeholder 21">
            <a:extLst>
              <a:ext uri="{FF2B5EF4-FFF2-40B4-BE49-F238E27FC236}">
                <a16:creationId xmlns:a16="http://schemas.microsoft.com/office/drawing/2014/main" id="{618E57D1-6CF3-8F66-65FB-DC151F1AAC84}"/>
              </a:ext>
            </a:extLst>
          </p:cNvPr>
          <p:cNvSpPr>
            <a:spLocks noGrp="1"/>
          </p:cNvSpPr>
          <p:nvPr>
            <p:ph type="body" sz="quarter" idx="14"/>
          </p:nvPr>
        </p:nvSpPr>
        <p:spPr>
          <a:xfrm>
            <a:off x="1524000" y="4664200"/>
            <a:ext cx="9144000" cy="903288"/>
          </a:xfrm>
        </p:spPr>
        <p:txBody>
          <a:bodyPr/>
          <a:lstStyle>
            <a:lvl1pPr marL="0" indent="0" algn="ctr">
              <a:buNone/>
              <a:defRPr b="1" i="0">
                <a:latin typeface="Calibri" panose="020F0502020204030204" pitchFamily="34" charset="0"/>
                <a:cs typeface="Calibri" panose="020F0502020204030204" pitchFamily="34" charset="0"/>
              </a:defRPr>
            </a:lvl1pPr>
            <a:lvl2pPr marL="457200" indent="0">
              <a:buNone/>
              <a:defRPr/>
            </a:lvl2pPr>
          </a:lstStyle>
          <a:p>
            <a:pPr lvl="0"/>
            <a:r>
              <a:rPr lang="en-US" dirty="0"/>
              <a:t>Click to edit Master text styles</a:t>
            </a:r>
          </a:p>
        </p:txBody>
      </p:sp>
      <p:sp>
        <p:nvSpPr>
          <p:cNvPr id="31" name="Text Placeholder 21">
            <a:extLst>
              <a:ext uri="{FF2B5EF4-FFF2-40B4-BE49-F238E27FC236}">
                <a16:creationId xmlns:a16="http://schemas.microsoft.com/office/drawing/2014/main" id="{446E4F9D-DD0C-5F35-54CA-576FE50D90C2}"/>
              </a:ext>
            </a:extLst>
          </p:cNvPr>
          <p:cNvSpPr>
            <a:spLocks noGrp="1"/>
          </p:cNvSpPr>
          <p:nvPr>
            <p:ph type="body" sz="quarter" idx="15"/>
          </p:nvPr>
        </p:nvSpPr>
        <p:spPr>
          <a:xfrm>
            <a:off x="1524000" y="657833"/>
            <a:ext cx="9144000" cy="351817"/>
          </a:xfrm>
        </p:spPr>
        <p:txBody>
          <a:bodyPr>
            <a:normAutofit/>
          </a:bodyPr>
          <a:lstStyle>
            <a:lvl1pPr marL="0" indent="0" algn="l">
              <a:buNone/>
              <a:defRPr sz="1800">
                <a:latin typeface="Calibri" panose="020F0502020204030204" pitchFamily="34" charset="0"/>
                <a:cs typeface="Calibri" panose="020F050202020403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527958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9F93-0931-2C09-D50E-764282EA2A59}"/>
              </a:ext>
            </a:extLst>
          </p:cNvPr>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686F46A5-24F8-48F3-80AB-D6B89B60E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AF04D-6FF1-2FB5-6EB4-77FD6D8FB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BE034-5B27-D528-0068-3E94F694D6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DFEABB-1699-B57D-6DBF-22650BA0BA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5BC44-EBF3-B210-D93A-7648501DE74B}"/>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223212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ED6A-F92F-66DA-ED18-F6E0D70A240E}"/>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Vertical Text Placeholder 2">
            <a:extLst>
              <a:ext uri="{FF2B5EF4-FFF2-40B4-BE49-F238E27FC236}">
                <a16:creationId xmlns:a16="http://schemas.microsoft.com/office/drawing/2014/main" id="{D460DECE-C748-ABB3-1105-522A73F1B5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F7017-F653-DDA4-BA52-A11D25DEDA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1F7073-A5A1-6527-EB98-A8786C6FF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81C4E-6E3B-A40E-110D-E52A8A1E7453}"/>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240301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6186D-FF06-5062-FA56-ED81435E1A52}"/>
              </a:ext>
            </a:extLst>
          </p:cNvPr>
          <p:cNvSpPr>
            <a:spLocks noGrp="1"/>
          </p:cNvSpPr>
          <p:nvPr>
            <p:ph type="title" orient="vert"/>
          </p:nvPr>
        </p:nvSpPr>
        <p:spPr>
          <a:xfrm>
            <a:off x="8724900" y="365125"/>
            <a:ext cx="2628900" cy="5811838"/>
          </a:xfrm>
        </p:spPr>
        <p:txBody>
          <a:bodyPr vert="eaVert">
            <a:normAutofit/>
          </a:bodyPr>
          <a:lstStyle>
            <a:lvl1pPr>
              <a:defRPr sz="2800"/>
            </a:lvl1pPr>
          </a:lstStyle>
          <a:p>
            <a:r>
              <a:rPr lang="en-US" dirty="0"/>
              <a:t>Click to edit Master title style</a:t>
            </a:r>
          </a:p>
        </p:txBody>
      </p:sp>
      <p:sp>
        <p:nvSpPr>
          <p:cNvPr id="3" name="Vertical Text Placeholder 2">
            <a:extLst>
              <a:ext uri="{FF2B5EF4-FFF2-40B4-BE49-F238E27FC236}">
                <a16:creationId xmlns:a16="http://schemas.microsoft.com/office/drawing/2014/main" id="{64372FAC-EC57-4724-EE72-14D3CE47D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FE161-71C6-16EC-61B4-A09DBDB2E7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44B304-6BC3-C025-F170-FD71B26C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435A1-396A-E4AE-ABB0-0F21BF0272AA}"/>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330852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F99E-4591-5B9E-FC5E-8E58BC241021}"/>
              </a:ext>
            </a:extLst>
          </p:cNvPr>
          <p:cNvSpPr>
            <a:spLocks noGrp="1"/>
          </p:cNvSpPr>
          <p:nvPr>
            <p:ph type="title"/>
          </p:nvPr>
        </p:nvSpPr>
        <p:spPr>
          <a:xfrm>
            <a:off x="831850" y="2967038"/>
            <a:ext cx="10515600" cy="1500187"/>
          </a:xfrm>
        </p:spPr>
        <p:txBody>
          <a:bodyPr anchor="b">
            <a:normAutofit/>
          </a:bodyPr>
          <a:lstStyle>
            <a:lvl1pPr>
              <a:defRPr sz="4000" b="1"/>
            </a:lvl1pPr>
          </a:lstStyle>
          <a:p>
            <a:r>
              <a:rPr lang="en-US" dirty="0"/>
              <a:t>Click to edit Master title style</a:t>
            </a:r>
          </a:p>
        </p:txBody>
      </p:sp>
      <p:sp>
        <p:nvSpPr>
          <p:cNvPr id="3" name="Text Placeholder 2">
            <a:extLst>
              <a:ext uri="{FF2B5EF4-FFF2-40B4-BE49-F238E27FC236}">
                <a16:creationId xmlns:a16="http://schemas.microsoft.com/office/drawing/2014/main" id="{94C74400-5C57-8852-1DCC-8D318E57C69E}"/>
              </a:ext>
            </a:extLst>
          </p:cNvPr>
          <p:cNvSpPr>
            <a:spLocks noGrp="1"/>
          </p:cNvSpPr>
          <p:nvPr>
            <p:ph type="body" idx="1"/>
          </p:nvPr>
        </p:nvSpPr>
        <p:spPr>
          <a:xfrm>
            <a:off x="831850" y="4589463"/>
            <a:ext cx="10515600" cy="1500187"/>
          </a:xfrm>
        </p:spPr>
        <p:txBody>
          <a:bodyPr>
            <a:normAutofit/>
          </a:bodyPr>
          <a:lstStyle>
            <a:lvl1pPr marL="0" indent="0">
              <a:buNone/>
              <a:defRPr sz="3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7229B201-DCB5-8ACA-A690-91AF3E2B6494}"/>
              </a:ext>
            </a:extLst>
          </p:cNvPr>
          <p:cNvCxnSpPr>
            <a:cxnSpLocks/>
          </p:cNvCxnSpPr>
          <p:nvPr userDrawn="1"/>
        </p:nvCxnSpPr>
        <p:spPr>
          <a:xfrm>
            <a:off x="831850" y="4533900"/>
            <a:ext cx="1051560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D0F82DC-4937-814C-162D-4E749DC2BC76}"/>
              </a:ext>
            </a:extLst>
          </p:cNvPr>
          <p:cNvSpPr/>
          <p:nvPr userDrawn="1"/>
        </p:nvSpPr>
        <p:spPr>
          <a:xfrm>
            <a:off x="11445118" y="6468491"/>
            <a:ext cx="62496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3366948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FBBF-4CAD-6782-58F1-9BE8F0224A1E}"/>
              </a:ext>
            </a:extLst>
          </p:cNvPr>
          <p:cNvSpPr>
            <a:spLocks noGrp="1"/>
          </p:cNvSpPr>
          <p:nvPr>
            <p:ph type="title"/>
          </p:nvPr>
        </p:nvSpPr>
        <p:spPr>
          <a:xfrm>
            <a:off x="607633" y="328554"/>
            <a:ext cx="10978699" cy="649094"/>
          </a:xfrm>
        </p:spPr>
        <p:txBody>
          <a:bodyPr>
            <a:normAutofit/>
          </a:bodyPr>
          <a:lstStyle>
            <a:lvl1pPr>
              <a:defRPr sz="3600" b="1"/>
            </a:lvl1pPr>
          </a:lstStyle>
          <a:p>
            <a:r>
              <a:rPr lang="en-US" dirty="0"/>
              <a:t>Click to edit Master title style</a:t>
            </a:r>
          </a:p>
        </p:txBody>
      </p:sp>
      <p:sp>
        <p:nvSpPr>
          <p:cNvPr id="3" name="Content Placeholder 2">
            <a:extLst>
              <a:ext uri="{FF2B5EF4-FFF2-40B4-BE49-F238E27FC236}">
                <a16:creationId xmlns:a16="http://schemas.microsoft.com/office/drawing/2014/main" id="{2471DD25-FCCF-32D0-499D-6AB36199CA55}"/>
              </a:ext>
            </a:extLst>
          </p:cNvPr>
          <p:cNvSpPr>
            <a:spLocks noGrp="1"/>
          </p:cNvSpPr>
          <p:nvPr>
            <p:ph idx="1"/>
          </p:nvPr>
        </p:nvSpPr>
        <p:spPr>
          <a:xfrm>
            <a:off x="607633" y="1132676"/>
            <a:ext cx="10978699" cy="5044287"/>
          </a:xfrm>
        </p:spPr>
        <p:txBody>
          <a:bodyPr>
            <a:noAutofit/>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2D86072-6D9F-6831-769F-6B22AAE2CD27}"/>
              </a:ext>
            </a:extLst>
          </p:cNvPr>
          <p:cNvSpPr>
            <a:spLocks noGrp="1"/>
          </p:cNvSpPr>
          <p:nvPr>
            <p:ph type="ftr" sz="quarter" idx="11"/>
          </p:nvPr>
        </p:nvSpPr>
        <p:spPr>
          <a:xfrm>
            <a:off x="65286" y="6451911"/>
            <a:ext cx="8107680" cy="365125"/>
          </a:xfrm>
        </p:spPr>
        <p:txBody>
          <a:bodyPr/>
          <a:lstStyle>
            <a:lvl1pPr algn="l">
              <a:defRPr sz="1050"/>
            </a:lvl1pPr>
          </a:lstStyle>
          <a:p>
            <a:endParaRPr lang="en-US" dirty="0"/>
          </a:p>
        </p:txBody>
      </p:sp>
      <p:sp>
        <p:nvSpPr>
          <p:cNvPr id="6" name="Slide Number Placeholder 5">
            <a:extLst>
              <a:ext uri="{FF2B5EF4-FFF2-40B4-BE49-F238E27FC236}">
                <a16:creationId xmlns:a16="http://schemas.microsoft.com/office/drawing/2014/main" id="{1C9FEB23-A015-EAD2-C6F6-DFF4F4AE2D11}"/>
              </a:ext>
            </a:extLst>
          </p:cNvPr>
          <p:cNvSpPr>
            <a:spLocks noGrp="1"/>
          </p:cNvSpPr>
          <p:nvPr>
            <p:ph type="sldNum" sz="quarter" idx="12"/>
          </p:nvPr>
        </p:nvSpPr>
        <p:spPr/>
        <p:txBody>
          <a:bodyPr/>
          <a:lstStyle>
            <a:lvl1pPr>
              <a:defRPr sz="1600"/>
            </a:lvl1pPr>
          </a:lstStyle>
          <a:p>
            <a:fld id="{F9880FB5-BC68-415E-B104-1A5D9F53AE93}" type="slidenum">
              <a:rPr lang="en-US" smtClean="0"/>
              <a:pPr/>
              <a:t>‹#›</a:t>
            </a:fld>
            <a:endParaRPr lang="en-US" dirty="0"/>
          </a:p>
        </p:txBody>
      </p:sp>
      <p:cxnSp>
        <p:nvCxnSpPr>
          <p:cNvPr id="7" name="Straight Connector 6">
            <a:extLst>
              <a:ext uri="{FF2B5EF4-FFF2-40B4-BE49-F238E27FC236}">
                <a16:creationId xmlns:a16="http://schemas.microsoft.com/office/drawing/2014/main" id="{BAA48ACB-7FB8-3984-F85B-5FA18BF439F4}"/>
              </a:ext>
            </a:extLst>
          </p:cNvPr>
          <p:cNvCxnSpPr>
            <a:cxnSpLocks/>
          </p:cNvCxnSpPr>
          <p:nvPr userDrawn="1"/>
        </p:nvCxnSpPr>
        <p:spPr>
          <a:xfrm>
            <a:off x="607633" y="977648"/>
            <a:ext cx="11028160" cy="0"/>
          </a:xfrm>
          <a:prstGeom prst="line">
            <a:avLst/>
          </a:prstGeom>
          <a:ln w="38100">
            <a:solidFill>
              <a:srgbClr val="7F7F7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70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F99E-4591-5B9E-FC5E-8E58BC241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C74400-5C57-8852-1DCC-8D318E57C6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93FB6-CAD6-7C27-F2B2-2B7FF4A7F2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1F40C9-45C0-AEA8-06FC-FFCB8DD49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B8178-6F56-F721-E9DE-DB70316BCD9B}"/>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203402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A422-40CF-138A-BD85-7833B167F7E2}"/>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AD429A40-209B-6FEB-F771-423D06E1E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21F998-4C6D-B8B2-882B-24B473158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6A71C-98C4-48FC-BDF7-7ACD522C65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7236DFE-10C6-2359-2A60-48F08D8EE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B53AF-F75E-777C-650F-E29F610852EB}"/>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283717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DF3F-D05E-144F-180A-48B082A3EAFB}"/>
              </a:ext>
            </a:extLst>
          </p:cNvPr>
          <p:cNvSpPr>
            <a:spLocks noGrp="1"/>
          </p:cNvSpPr>
          <p:nvPr>
            <p:ph type="title"/>
          </p:nvPr>
        </p:nvSpPr>
        <p:spPr>
          <a:xfrm>
            <a:off x="839788" y="365125"/>
            <a:ext cx="10515600" cy="1325563"/>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00018F86-B310-5388-A379-F6FC4AB64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8E2E8-D533-426C-B416-40A28198EE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28C62-FCA6-FECB-6337-B81A53556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15718-D806-B137-32E3-D83390737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08156-3E4B-BC4E-632C-42F432E5D7F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85B5802-2A75-2443-8943-318DAD38B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B3FC95-186D-37FD-20E0-1AD7991A7966}"/>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221962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EAA0A23-6C18-DE81-4FE6-A7436A927B47}"/>
              </a:ext>
            </a:extLst>
          </p:cNvPr>
          <p:cNvSpPr>
            <a:spLocks noGrp="1"/>
          </p:cNvSpPr>
          <p:nvPr>
            <p:ph type="body" sz="quarter" idx="13" hasCustomPrompt="1"/>
          </p:nvPr>
        </p:nvSpPr>
        <p:spPr>
          <a:xfrm>
            <a:off x="838200" y="365126"/>
            <a:ext cx="10515600" cy="649224"/>
          </a:xfrm>
        </p:spPr>
        <p:txBody>
          <a:bodyPr anchor="ctr">
            <a:normAutofit/>
          </a:bodyPr>
          <a:lstStyle>
            <a:lvl1pPr marL="0" indent="0">
              <a:buNone/>
              <a:defRPr sz="3600"/>
            </a:lvl1pPr>
          </a:lstStyle>
          <a:p>
            <a:pPr lvl="0"/>
            <a:r>
              <a:rPr lang="en-US" dirty="0"/>
              <a:t>Click to edit Master title style</a:t>
            </a:r>
          </a:p>
        </p:txBody>
      </p:sp>
      <p:sp>
        <p:nvSpPr>
          <p:cNvPr id="3" name="Date Placeholder 2">
            <a:extLst>
              <a:ext uri="{FF2B5EF4-FFF2-40B4-BE49-F238E27FC236}">
                <a16:creationId xmlns:a16="http://schemas.microsoft.com/office/drawing/2014/main" id="{0CACE5AC-D67A-9D42-99A8-AD38A1E9273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291E013-A84D-D08D-EB6E-758FE2171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7748B-E747-9290-99A9-3ED61D7010E6}"/>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484899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E1056-726C-858D-55A3-63F3B2E6C58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486A5DC-E48B-7AA1-BBAA-FC857FE6A8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A4211-A07D-8A4F-6169-8329234F4BBC}"/>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355471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DC6D-DFEB-8494-E5F3-AD4664773887}"/>
              </a:ext>
            </a:extLst>
          </p:cNvPr>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19A6033E-7782-97A5-7177-BECEE2AB0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2CC5D-F506-BEFE-44EC-5DAD24B09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168EC-25DF-7C40-56AA-4180865C6B1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682AB9-1798-68CB-12C4-B999F57B2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D2F79-3634-D402-E0C3-A454CB584B38}"/>
              </a:ext>
            </a:extLst>
          </p:cNvPr>
          <p:cNvSpPr>
            <a:spLocks noGrp="1"/>
          </p:cNvSpPr>
          <p:nvPr>
            <p:ph type="sldNum" sz="quarter" idx="12"/>
          </p:nvPr>
        </p:nvSpPr>
        <p:spPr/>
        <p:txBody>
          <a:bodyPr/>
          <a:lstStyle/>
          <a:p>
            <a:fld id="{F9880FB5-BC68-415E-B104-1A5D9F53AE93}" type="slidenum">
              <a:rPr lang="en-US" smtClean="0"/>
              <a:t>‹#›</a:t>
            </a:fld>
            <a:endParaRPr lang="en-US"/>
          </a:p>
        </p:txBody>
      </p:sp>
    </p:spTree>
    <p:extLst>
      <p:ext uri="{BB962C8B-B14F-4D97-AF65-F5344CB8AC3E}">
        <p14:creationId xmlns:p14="http://schemas.microsoft.com/office/powerpoint/2010/main" val="172164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3A631-C850-F8D2-C7B7-F0F7FC08B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CDE255-3F2E-5A03-92A0-29A378A56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64CFB6-FB7F-599E-1CA4-2CAE4A2AC339}"/>
              </a:ext>
            </a:extLst>
          </p:cNvPr>
          <p:cNvSpPr>
            <a:spLocks noGrp="1"/>
          </p:cNvSpPr>
          <p:nvPr>
            <p:ph type="dt" sz="half" idx="2"/>
          </p:nvPr>
        </p:nvSpPr>
        <p:spPr>
          <a:xfrm>
            <a:off x="70104" y="645191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a:extLst>
              <a:ext uri="{FF2B5EF4-FFF2-40B4-BE49-F238E27FC236}">
                <a16:creationId xmlns:a16="http://schemas.microsoft.com/office/drawing/2014/main" id="{CF40FA7E-6DD5-49C1-BCEB-B7D7EFD2C61D}"/>
              </a:ext>
            </a:extLst>
          </p:cNvPr>
          <p:cNvSpPr>
            <a:spLocks noGrp="1"/>
          </p:cNvSpPr>
          <p:nvPr>
            <p:ph type="ftr" sz="quarter" idx="3"/>
          </p:nvPr>
        </p:nvSpPr>
        <p:spPr>
          <a:xfrm>
            <a:off x="2938272" y="6451911"/>
            <a:ext cx="810768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A02A8AC7-E106-4196-965D-DA87FCD26C15}"/>
              </a:ext>
            </a:extLst>
          </p:cNvPr>
          <p:cNvSpPr>
            <a:spLocks noGrp="1"/>
          </p:cNvSpPr>
          <p:nvPr>
            <p:ph type="sldNum" sz="quarter" idx="4"/>
          </p:nvPr>
        </p:nvSpPr>
        <p:spPr>
          <a:xfrm>
            <a:off x="11149690" y="6451911"/>
            <a:ext cx="486103" cy="365125"/>
          </a:xfrm>
          <a:prstGeom prst="rect">
            <a:avLst/>
          </a:prstGeom>
        </p:spPr>
        <p:txBody>
          <a:bodyPr vert="horz" lIns="91440" tIns="45720" rIns="91440" bIns="45720" rtlCol="0" anchor="ctr"/>
          <a:lstStyle>
            <a:lvl1pPr algn="r">
              <a:defRPr sz="1600" b="1">
                <a:solidFill>
                  <a:schemeClr val="tx1">
                    <a:lumMod val="65000"/>
                    <a:lumOff val="35000"/>
                  </a:schemeClr>
                </a:solidFill>
                <a:latin typeface="Calibri" panose="020F0502020204030204" pitchFamily="34" charset="0"/>
                <a:cs typeface="Calibri" panose="020F0502020204030204" pitchFamily="34" charset="0"/>
              </a:defRPr>
            </a:lvl1pPr>
          </a:lstStyle>
          <a:p>
            <a:fld id="{F9880FB5-BC68-415E-B104-1A5D9F53AE93}" type="slidenum">
              <a:rPr lang="en-US" smtClean="0"/>
              <a:pPr/>
              <a:t>‹#›</a:t>
            </a:fld>
            <a:endParaRPr lang="en-US" dirty="0"/>
          </a:p>
        </p:txBody>
      </p:sp>
      <p:sp>
        <p:nvSpPr>
          <p:cNvPr id="7" name="TextBox 6">
            <a:extLst>
              <a:ext uri="{FF2B5EF4-FFF2-40B4-BE49-F238E27FC236}">
                <a16:creationId xmlns:a16="http://schemas.microsoft.com/office/drawing/2014/main" id="{394ED0B3-5D68-80EC-9949-85EC1C3FF855}"/>
              </a:ext>
            </a:extLst>
          </p:cNvPr>
          <p:cNvSpPr txBox="1"/>
          <p:nvPr userDrawn="1"/>
        </p:nvSpPr>
        <p:spPr>
          <a:xfrm>
            <a:off x="11504729" y="6465196"/>
            <a:ext cx="556207" cy="338554"/>
          </a:xfrm>
          <a:prstGeom prst="rect">
            <a:avLst/>
          </a:prstGeom>
          <a:noFill/>
        </p:spPr>
        <p:txBody>
          <a:bodyPr wrap="square" rtlCol="0">
            <a:spAutoFit/>
          </a:bodyPr>
          <a:lstStyle/>
          <a:p>
            <a:r>
              <a:rPr lang="en-US" sz="1600" b="1" dirty="0">
                <a:solidFill>
                  <a:schemeClr val="tx1">
                    <a:lumMod val="65000"/>
                    <a:lumOff val="35000"/>
                  </a:schemeClr>
                </a:solidFill>
                <a:latin typeface="Calibri" panose="020F0502020204030204" pitchFamily="34" charset="0"/>
                <a:cs typeface="Calibri" panose="020F0502020204030204" pitchFamily="34" charset="0"/>
              </a:rPr>
              <a:t>/ 23</a:t>
            </a:r>
          </a:p>
        </p:txBody>
      </p:sp>
    </p:spTree>
    <p:extLst>
      <p:ext uri="{BB962C8B-B14F-4D97-AF65-F5344CB8AC3E}">
        <p14:creationId xmlns:p14="http://schemas.microsoft.com/office/powerpoint/2010/main" val="7616751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8B58-251A-FE60-0B36-7DCD70137A3B}"/>
              </a:ext>
            </a:extLst>
          </p:cNvPr>
          <p:cNvSpPr>
            <a:spLocks noGrp="1"/>
          </p:cNvSpPr>
          <p:nvPr>
            <p:ph type="ctrTitle"/>
          </p:nvPr>
        </p:nvSpPr>
        <p:spPr>
          <a:xfrm>
            <a:off x="1524000" y="1104900"/>
            <a:ext cx="9144000" cy="1957387"/>
          </a:xfrm>
        </p:spPr>
        <p:txBody>
          <a:bodyPr/>
          <a:lstStyle/>
          <a:p>
            <a:r>
              <a:rPr lang="en-US" dirty="0"/>
              <a:t>A Flushing Attack on the DNS Cache</a:t>
            </a:r>
          </a:p>
        </p:txBody>
      </p:sp>
      <p:sp>
        <p:nvSpPr>
          <p:cNvPr id="10" name="Subtitle 9">
            <a:extLst>
              <a:ext uri="{FF2B5EF4-FFF2-40B4-BE49-F238E27FC236}">
                <a16:creationId xmlns:a16="http://schemas.microsoft.com/office/drawing/2014/main" id="{41E28CFE-A3C2-3C11-1DB7-D89023C04A1C}"/>
              </a:ext>
            </a:extLst>
          </p:cNvPr>
          <p:cNvSpPr>
            <a:spLocks noGrp="1"/>
          </p:cNvSpPr>
          <p:nvPr>
            <p:ph type="subTitle" idx="1"/>
          </p:nvPr>
        </p:nvSpPr>
        <p:spPr/>
        <p:txBody>
          <a:bodyPr>
            <a:noAutofit/>
          </a:bodyPr>
          <a:lstStyle/>
          <a:p>
            <a:r>
              <a:rPr lang="en-US" dirty="0"/>
              <a:t>USENIX Security 24’ Fall</a:t>
            </a:r>
          </a:p>
        </p:txBody>
      </p:sp>
      <p:sp>
        <p:nvSpPr>
          <p:cNvPr id="4" name="Text Placeholder 3">
            <a:extLst>
              <a:ext uri="{FF2B5EF4-FFF2-40B4-BE49-F238E27FC236}">
                <a16:creationId xmlns:a16="http://schemas.microsoft.com/office/drawing/2014/main" id="{D15839C2-F3D9-7DBC-5EC1-9524D369D962}"/>
              </a:ext>
            </a:extLst>
          </p:cNvPr>
          <p:cNvSpPr>
            <a:spLocks noGrp="1"/>
          </p:cNvSpPr>
          <p:nvPr>
            <p:ph type="body" sz="quarter" idx="13"/>
          </p:nvPr>
        </p:nvSpPr>
        <p:spPr>
          <a:xfrm>
            <a:off x="1524000" y="3573462"/>
            <a:ext cx="9144000" cy="903288"/>
          </a:xfrm>
        </p:spPr>
        <p:txBody>
          <a:bodyPr>
            <a:noAutofit/>
          </a:bodyPr>
          <a:lstStyle/>
          <a:p>
            <a:r>
              <a:rPr lang="en-US" sz="2000" dirty="0"/>
              <a:t>Yehuda Afek*, </a:t>
            </a:r>
            <a:r>
              <a:rPr lang="en-US" sz="2000" dirty="0" err="1"/>
              <a:t>Anat</a:t>
            </a:r>
            <a:r>
              <a:rPr lang="en-US" sz="2000" dirty="0"/>
              <a:t> </a:t>
            </a:r>
            <a:r>
              <a:rPr lang="en-US" sz="2000" dirty="0" err="1"/>
              <a:t>Bremler</a:t>
            </a:r>
            <a:r>
              <a:rPr lang="en-US" sz="2000" dirty="0"/>
              <a:t>-Barr*, Shani </a:t>
            </a:r>
            <a:r>
              <a:rPr lang="en-US" sz="2000" dirty="0" err="1"/>
              <a:t>Stajnrod</a:t>
            </a:r>
            <a:endParaRPr lang="en-US" sz="2000" dirty="0"/>
          </a:p>
          <a:p>
            <a:r>
              <a:rPr lang="en-US" sz="2000" i="1" dirty="0"/>
              <a:t>Tel-Aviv University*, Reichman University</a:t>
            </a:r>
            <a:endParaRPr lang="en-US" i="1" dirty="0"/>
          </a:p>
        </p:txBody>
      </p:sp>
      <p:sp>
        <p:nvSpPr>
          <p:cNvPr id="5" name="Text Placeholder 4">
            <a:extLst>
              <a:ext uri="{FF2B5EF4-FFF2-40B4-BE49-F238E27FC236}">
                <a16:creationId xmlns:a16="http://schemas.microsoft.com/office/drawing/2014/main" id="{FB9F97B2-0921-7EAC-2D9D-759626C1C587}"/>
              </a:ext>
            </a:extLst>
          </p:cNvPr>
          <p:cNvSpPr>
            <a:spLocks noGrp="1"/>
          </p:cNvSpPr>
          <p:nvPr>
            <p:ph type="body" sz="quarter" idx="14"/>
          </p:nvPr>
        </p:nvSpPr>
        <p:spPr>
          <a:xfrm>
            <a:off x="1524000" y="4664200"/>
            <a:ext cx="9144000" cy="903288"/>
          </a:xfrm>
        </p:spPr>
        <p:txBody>
          <a:bodyPr>
            <a:normAutofit fontScale="92500" lnSpcReduction="10000"/>
          </a:bodyPr>
          <a:lstStyle/>
          <a:p>
            <a:r>
              <a:rPr lang="en-US" dirty="0" err="1"/>
              <a:t>Jungbum</a:t>
            </a:r>
            <a:r>
              <a:rPr lang="en-US" dirty="0"/>
              <a:t> Lee</a:t>
            </a:r>
          </a:p>
          <a:p>
            <a:r>
              <a:rPr lang="en-US" dirty="0"/>
              <a:t>jblee@mmlab.ac.kr</a:t>
            </a:r>
          </a:p>
        </p:txBody>
      </p:sp>
      <p:sp>
        <p:nvSpPr>
          <p:cNvPr id="6" name="Text Placeholder 5">
            <a:extLst>
              <a:ext uri="{FF2B5EF4-FFF2-40B4-BE49-F238E27FC236}">
                <a16:creationId xmlns:a16="http://schemas.microsoft.com/office/drawing/2014/main" id="{7E08F859-0D67-636B-D5BB-799577AD4044}"/>
              </a:ext>
            </a:extLst>
          </p:cNvPr>
          <p:cNvSpPr>
            <a:spLocks noGrp="1"/>
          </p:cNvSpPr>
          <p:nvPr>
            <p:ph type="body" sz="quarter" idx="15"/>
          </p:nvPr>
        </p:nvSpPr>
        <p:spPr>
          <a:xfrm>
            <a:off x="1524000" y="657833"/>
            <a:ext cx="9144000" cy="351817"/>
          </a:xfrm>
        </p:spPr>
        <p:txBody>
          <a:bodyPr>
            <a:normAutofit/>
          </a:bodyPr>
          <a:lstStyle/>
          <a:p>
            <a:r>
              <a:rPr lang="en-US" dirty="0"/>
              <a:t>[2024.10.15] Main Seminar</a:t>
            </a:r>
          </a:p>
        </p:txBody>
      </p:sp>
    </p:spTree>
    <p:extLst>
      <p:ext uri="{BB962C8B-B14F-4D97-AF65-F5344CB8AC3E}">
        <p14:creationId xmlns:p14="http://schemas.microsoft.com/office/powerpoint/2010/main" val="310787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0CBE-8926-7B5B-F69B-68AEAA3B2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C6B9A-B5DF-30BC-17C4-B091E2493404}"/>
              </a:ext>
            </a:extLst>
          </p:cNvPr>
          <p:cNvSpPr>
            <a:spLocks noGrp="1"/>
          </p:cNvSpPr>
          <p:nvPr>
            <p:ph type="title"/>
          </p:nvPr>
        </p:nvSpPr>
        <p:spPr>
          <a:xfrm>
            <a:off x="607633" y="328554"/>
            <a:ext cx="10978699" cy="649094"/>
          </a:xfrm>
        </p:spPr>
        <p:txBody>
          <a:bodyPr/>
          <a:lstStyle/>
          <a:p>
            <a:r>
              <a:rPr lang="en-US" dirty="0"/>
              <a:t>SLIST (cont.)</a:t>
            </a:r>
          </a:p>
        </p:txBody>
      </p:sp>
      <p:sp>
        <p:nvSpPr>
          <p:cNvPr id="8" name="Content Placeholder 7">
            <a:extLst>
              <a:ext uri="{FF2B5EF4-FFF2-40B4-BE49-F238E27FC236}">
                <a16:creationId xmlns:a16="http://schemas.microsoft.com/office/drawing/2014/main" id="{05BB943C-18CB-496C-4F14-207BC1E6669B}"/>
              </a:ext>
            </a:extLst>
          </p:cNvPr>
          <p:cNvSpPr>
            <a:spLocks noGrp="1"/>
          </p:cNvSpPr>
          <p:nvPr>
            <p:ph idx="1"/>
          </p:nvPr>
        </p:nvSpPr>
        <p:spPr>
          <a:xfrm>
            <a:off x="607633" y="1132676"/>
            <a:ext cx="10978699" cy="1325905"/>
          </a:xfrm>
        </p:spPr>
        <p:txBody>
          <a:bodyPr/>
          <a:lstStyle/>
          <a:p>
            <a:r>
              <a:rPr lang="en-US" dirty="0"/>
              <a:t>SLIST is a scratch pad memory for name servers and zone which the resolver is </a:t>
            </a:r>
            <a:r>
              <a:rPr lang="en-US" b="1" dirty="0"/>
              <a:t>currently trying to query</a:t>
            </a:r>
            <a:endParaRPr lang="en-US" dirty="0"/>
          </a:p>
          <a:p>
            <a:r>
              <a:rPr lang="en-US" dirty="0"/>
              <a:t>SLIST keeps track of the resolver’s best guess about </a:t>
            </a:r>
            <a:r>
              <a:rPr lang="en-US" b="1" dirty="0"/>
              <a:t>what to query next</a:t>
            </a:r>
          </a:p>
          <a:p>
            <a:endParaRPr lang="en-US" dirty="0"/>
          </a:p>
        </p:txBody>
      </p:sp>
      <p:sp>
        <p:nvSpPr>
          <p:cNvPr id="4" name="Slide Number Placeholder 3">
            <a:extLst>
              <a:ext uri="{FF2B5EF4-FFF2-40B4-BE49-F238E27FC236}">
                <a16:creationId xmlns:a16="http://schemas.microsoft.com/office/drawing/2014/main" id="{CA2D4195-7F8A-8AAC-06C8-6995927A7AC7}"/>
              </a:ext>
            </a:extLst>
          </p:cNvPr>
          <p:cNvSpPr>
            <a:spLocks noGrp="1"/>
          </p:cNvSpPr>
          <p:nvPr>
            <p:ph type="sldNum" sz="quarter" idx="12"/>
          </p:nvPr>
        </p:nvSpPr>
        <p:spPr>
          <a:xfrm>
            <a:off x="11149690" y="6451911"/>
            <a:ext cx="486103" cy="365125"/>
          </a:xfrm>
        </p:spPr>
        <p:txBody>
          <a:bodyPr/>
          <a:lstStyle/>
          <a:p>
            <a:fld id="{F9880FB5-BC68-415E-B104-1A5D9F53AE93}" type="slidenum">
              <a:rPr lang="en-US" smtClean="0"/>
              <a:pPr/>
              <a:t>10</a:t>
            </a:fld>
            <a:endParaRPr lang="en-US" dirty="0"/>
          </a:p>
        </p:txBody>
      </p:sp>
      <p:sp>
        <p:nvSpPr>
          <p:cNvPr id="5" name="TextBox 4">
            <a:extLst>
              <a:ext uri="{FF2B5EF4-FFF2-40B4-BE49-F238E27FC236}">
                <a16:creationId xmlns:a16="http://schemas.microsoft.com/office/drawing/2014/main" id="{CD0765CE-4A88-B68A-DA1C-99D3FE32B34C}"/>
              </a:ext>
            </a:extLst>
          </p:cNvPr>
          <p:cNvSpPr txBox="1"/>
          <p:nvPr/>
        </p:nvSpPr>
        <p:spPr>
          <a:xfrm>
            <a:off x="442533" y="2681187"/>
            <a:ext cx="3316667" cy="400110"/>
          </a:xfrm>
          <a:prstGeom prst="rect">
            <a:avLst/>
          </a:prstGeom>
          <a:noFill/>
          <a:ln w="28575">
            <a:solidFill>
              <a:schemeClr val="bg2">
                <a:lumMod val="50000"/>
              </a:schemeClr>
            </a:solidFill>
          </a:ln>
        </p:spPr>
        <p:txBody>
          <a:bodyPr wrap="square" rtlCol="0">
            <a:spAutoFit/>
          </a:bodyPr>
          <a:lstStyle>
            <a:defPPr>
              <a:defRPr lang="en-US"/>
            </a:defPPr>
            <a:lvl1pPr>
              <a:defRPr sz="2000" b="1">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dirty="0"/>
              <a:t>Query?  google.com. A</a:t>
            </a:r>
          </a:p>
        </p:txBody>
      </p:sp>
      <p:sp>
        <p:nvSpPr>
          <p:cNvPr id="6" name="TextBox 5">
            <a:extLst>
              <a:ext uri="{FF2B5EF4-FFF2-40B4-BE49-F238E27FC236}">
                <a16:creationId xmlns:a16="http://schemas.microsoft.com/office/drawing/2014/main" id="{5307FA82-E2E7-E40C-6414-63F7B2529A69}"/>
              </a:ext>
            </a:extLst>
          </p:cNvPr>
          <p:cNvSpPr txBox="1"/>
          <p:nvPr/>
        </p:nvSpPr>
        <p:spPr>
          <a:xfrm>
            <a:off x="442534" y="3461749"/>
            <a:ext cx="5705244" cy="2862322"/>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google.com.  </a:t>
            </a:r>
            <a:r>
              <a:rPr lang="en-US" sz="2000" b="1" dirty="0">
                <a:solidFill>
                  <a:srgbClr val="FF0000"/>
                </a:solidFill>
              </a:rPr>
              <a:t>A</a:t>
            </a:r>
            <a:r>
              <a:rPr lang="en-US" sz="2000" b="1" dirty="0">
                <a:solidFill>
                  <a:schemeClr val="tx1"/>
                </a:solidFill>
              </a:rPr>
              <a:t>   142.251.42.142</a:t>
            </a:r>
          </a:p>
          <a:p>
            <a:endParaRPr lang="en-US" sz="2000" b="1" dirty="0">
              <a:solidFill>
                <a:schemeClr val="tx1"/>
              </a:solidFill>
            </a:endParaRPr>
          </a:p>
          <a:p>
            <a:r>
              <a:rPr lang="en-US" sz="2000" b="1" dirty="0">
                <a:solidFill>
                  <a:schemeClr val="tx1"/>
                </a:solidFill>
              </a:rPr>
              <a:t>.            </a:t>
            </a:r>
            <a:r>
              <a:rPr lang="en-US" sz="2000" b="1" dirty="0">
                <a:solidFill>
                  <a:srgbClr val="FF0000"/>
                </a:solidFill>
              </a:rPr>
              <a:t>NS</a:t>
            </a:r>
            <a:r>
              <a:rPr lang="en-US" sz="2000" b="1" dirty="0">
                <a:solidFill>
                  <a:schemeClr val="tx1"/>
                </a:solidFill>
              </a:rPr>
              <a:t>  e.root-servers.net.</a:t>
            </a:r>
          </a:p>
          <a:p>
            <a:r>
              <a:rPr lang="en-US" sz="2000" b="1" dirty="0">
                <a:solidFill>
                  <a:schemeClr val="tx1"/>
                </a:solidFill>
              </a:rPr>
              <a:t>com.         </a:t>
            </a:r>
            <a:r>
              <a:rPr lang="en-US" sz="2000" b="1" dirty="0">
                <a:solidFill>
                  <a:srgbClr val="FF0000"/>
                </a:solidFill>
              </a:rPr>
              <a:t>NS</a:t>
            </a:r>
            <a:r>
              <a:rPr lang="en-US" sz="2000" b="1" dirty="0">
                <a:solidFill>
                  <a:schemeClr val="tx1"/>
                </a:solidFill>
              </a:rPr>
              <a:t>  c.gtld-servers.net.</a:t>
            </a:r>
          </a:p>
          <a:p>
            <a:r>
              <a:rPr lang="en-US" sz="2000" b="1" dirty="0">
                <a:solidFill>
                  <a:schemeClr val="tx1"/>
                </a:solidFill>
              </a:rPr>
              <a:t>google.com.  </a:t>
            </a:r>
            <a:r>
              <a:rPr lang="en-US" sz="2000" b="1" dirty="0">
                <a:solidFill>
                  <a:srgbClr val="FF0000"/>
                </a:solidFill>
              </a:rPr>
              <a:t>NS</a:t>
            </a:r>
            <a:r>
              <a:rPr lang="en-US" sz="2000" b="1" dirty="0">
                <a:solidFill>
                  <a:schemeClr val="tx1"/>
                </a:solidFill>
              </a:rPr>
              <a:t>  ns3.google.com.</a:t>
            </a:r>
          </a:p>
          <a:p>
            <a:endParaRPr lang="en-US" sz="2000" b="1" dirty="0">
              <a:solidFill>
                <a:schemeClr val="tx1"/>
              </a:solidFill>
            </a:endParaRPr>
          </a:p>
          <a:p>
            <a:r>
              <a:rPr lang="en-US" sz="2000" b="1" dirty="0">
                <a:solidFill>
                  <a:schemeClr val="tx1"/>
                </a:solidFill>
              </a:rPr>
              <a:t>e.root-servers.net.  </a:t>
            </a:r>
            <a:r>
              <a:rPr lang="en-US" sz="2000" b="1" dirty="0">
                <a:solidFill>
                  <a:srgbClr val="FF0000"/>
                </a:solidFill>
              </a:rPr>
              <a:t>A</a:t>
            </a:r>
            <a:r>
              <a:rPr lang="en-US" sz="2000" b="1" dirty="0">
                <a:solidFill>
                  <a:schemeClr val="tx1"/>
                </a:solidFill>
              </a:rPr>
              <a:t>   </a:t>
            </a:r>
            <a:r>
              <a:rPr lang="en-US" sz="2000" b="1" dirty="0" err="1">
                <a:solidFill>
                  <a:schemeClr val="tx1"/>
                </a:solidFill>
              </a:rPr>
              <a:t>x.x.x.x</a:t>
            </a:r>
            <a:endParaRPr lang="en-US" sz="2000" b="1" dirty="0">
              <a:solidFill>
                <a:schemeClr val="tx1"/>
              </a:solidFill>
            </a:endParaRPr>
          </a:p>
          <a:p>
            <a:r>
              <a:rPr lang="en-US" sz="2000" b="1" dirty="0">
                <a:solidFill>
                  <a:schemeClr val="tx1"/>
                </a:solidFill>
              </a:rPr>
              <a:t>c.gtld-server.net.   </a:t>
            </a:r>
            <a:r>
              <a:rPr lang="en-US" sz="2000" b="1" dirty="0">
                <a:solidFill>
                  <a:srgbClr val="FF0000"/>
                </a:solidFill>
              </a:rPr>
              <a:t>A</a:t>
            </a:r>
            <a:r>
              <a:rPr lang="en-US" sz="2000" b="1" dirty="0">
                <a:solidFill>
                  <a:schemeClr val="tx1"/>
                </a:solidFill>
              </a:rPr>
              <a:t>   </a:t>
            </a:r>
            <a:r>
              <a:rPr lang="en-US" sz="2000" b="1" dirty="0" err="1">
                <a:solidFill>
                  <a:schemeClr val="tx1"/>
                </a:solidFill>
              </a:rPr>
              <a:t>x.x.x.x</a:t>
            </a:r>
            <a:endParaRPr lang="en-US" sz="2000" b="1" dirty="0">
              <a:solidFill>
                <a:schemeClr val="tx1"/>
              </a:solidFill>
            </a:endParaRPr>
          </a:p>
          <a:p>
            <a:r>
              <a:rPr lang="en-US" sz="2000" b="1" dirty="0">
                <a:solidFill>
                  <a:schemeClr val="tx1"/>
                </a:solidFill>
              </a:rPr>
              <a:t>ns3.google.com.      </a:t>
            </a:r>
            <a:r>
              <a:rPr lang="en-US" sz="2000" b="1" dirty="0">
                <a:solidFill>
                  <a:srgbClr val="FF0000"/>
                </a:solidFill>
              </a:rPr>
              <a:t>A</a:t>
            </a:r>
            <a:r>
              <a:rPr lang="ko-KR" altLang="en-US" sz="2000" b="1" dirty="0">
                <a:solidFill>
                  <a:schemeClr val="tx1"/>
                </a:solidFill>
              </a:rPr>
              <a:t>   </a:t>
            </a:r>
            <a:r>
              <a:rPr lang="en-US" altLang="ko-KR" sz="2000" b="1" dirty="0" err="1">
                <a:solidFill>
                  <a:schemeClr val="tx1"/>
                </a:solidFill>
              </a:rPr>
              <a:t>x.x.x.x</a:t>
            </a:r>
            <a:endParaRPr lang="en-US" sz="2000" b="1" dirty="0">
              <a:solidFill>
                <a:schemeClr val="tx1"/>
              </a:solidFill>
            </a:endParaRPr>
          </a:p>
        </p:txBody>
      </p:sp>
      <p:sp>
        <p:nvSpPr>
          <p:cNvPr id="9" name="Rectangle: Single Corner Snipped 8">
            <a:extLst>
              <a:ext uri="{FF2B5EF4-FFF2-40B4-BE49-F238E27FC236}">
                <a16:creationId xmlns:a16="http://schemas.microsoft.com/office/drawing/2014/main" id="{CA7135D4-7771-71D9-4F7C-A5A8449E06BE}"/>
              </a:ext>
            </a:extLst>
          </p:cNvPr>
          <p:cNvSpPr/>
          <p:nvPr/>
        </p:nvSpPr>
        <p:spPr>
          <a:xfrm>
            <a:off x="6717323" y="2643087"/>
            <a:ext cx="5081954" cy="3743802"/>
          </a:xfrm>
          <a:prstGeom prst="snip1Rect">
            <a:avLst/>
          </a:prstGeom>
          <a:solidFill>
            <a:srgbClr val="F2F8E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F9E25875-57CD-9B2C-0B27-6A8E13C19B71}"/>
              </a:ext>
            </a:extLst>
          </p:cNvPr>
          <p:cNvSpPr txBox="1"/>
          <p:nvPr/>
        </p:nvSpPr>
        <p:spPr>
          <a:xfrm>
            <a:off x="7072910" y="3329517"/>
            <a:ext cx="2364167"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google.com.</a:t>
            </a:r>
          </a:p>
        </p:txBody>
      </p:sp>
      <p:sp>
        <p:nvSpPr>
          <p:cNvPr id="11" name="TextBox 10">
            <a:extLst>
              <a:ext uri="{FF2B5EF4-FFF2-40B4-BE49-F238E27FC236}">
                <a16:creationId xmlns:a16="http://schemas.microsoft.com/office/drawing/2014/main" id="{0B879D75-CD80-2CE1-9CE8-0DB3C167C0F5}"/>
              </a:ext>
            </a:extLst>
          </p:cNvPr>
          <p:cNvSpPr txBox="1"/>
          <p:nvPr/>
        </p:nvSpPr>
        <p:spPr>
          <a:xfrm>
            <a:off x="7072910" y="3680593"/>
            <a:ext cx="2364167"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com.</a:t>
            </a:r>
          </a:p>
        </p:txBody>
      </p:sp>
      <p:sp>
        <p:nvSpPr>
          <p:cNvPr id="12" name="TextBox 11">
            <a:extLst>
              <a:ext uri="{FF2B5EF4-FFF2-40B4-BE49-F238E27FC236}">
                <a16:creationId xmlns:a16="http://schemas.microsoft.com/office/drawing/2014/main" id="{0F38A50F-CC52-D00D-1A42-D7C4D119E3FD}"/>
              </a:ext>
            </a:extLst>
          </p:cNvPr>
          <p:cNvSpPr txBox="1"/>
          <p:nvPr/>
        </p:nvSpPr>
        <p:spPr>
          <a:xfrm>
            <a:off x="7072909" y="4045190"/>
            <a:ext cx="2364167"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t>
            </a:r>
          </a:p>
        </p:txBody>
      </p:sp>
      <p:grpSp>
        <p:nvGrpSpPr>
          <p:cNvPr id="41" name="Group 40">
            <a:extLst>
              <a:ext uri="{FF2B5EF4-FFF2-40B4-BE49-F238E27FC236}">
                <a16:creationId xmlns:a16="http://schemas.microsoft.com/office/drawing/2014/main" id="{3BBF5810-C9EB-6ABB-9853-7555EEDCF59B}"/>
              </a:ext>
            </a:extLst>
          </p:cNvPr>
          <p:cNvGrpSpPr/>
          <p:nvPr/>
        </p:nvGrpSpPr>
        <p:grpSpPr>
          <a:xfrm>
            <a:off x="7072909" y="4387492"/>
            <a:ext cx="3143753" cy="899062"/>
            <a:chOff x="7072909" y="4387492"/>
            <a:chExt cx="3143753" cy="899062"/>
          </a:xfrm>
        </p:grpSpPr>
        <p:sp>
          <p:nvSpPr>
            <p:cNvPr id="13" name="TextBox 12">
              <a:extLst>
                <a:ext uri="{FF2B5EF4-FFF2-40B4-BE49-F238E27FC236}">
                  <a16:creationId xmlns:a16="http://schemas.microsoft.com/office/drawing/2014/main" id="{6EBC2A4D-65BC-7A95-AD71-5AA957293F53}"/>
                </a:ext>
              </a:extLst>
            </p:cNvPr>
            <p:cNvSpPr txBox="1"/>
            <p:nvPr/>
          </p:nvSpPr>
          <p:spPr>
            <a:xfrm>
              <a:off x="7072909" y="4387492"/>
              <a:ext cx="3143753"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a.root-servers.net</a:t>
              </a:r>
            </a:p>
          </p:txBody>
        </p:sp>
        <p:sp>
          <p:nvSpPr>
            <p:cNvPr id="14" name="TextBox 13">
              <a:extLst>
                <a:ext uri="{FF2B5EF4-FFF2-40B4-BE49-F238E27FC236}">
                  <a16:creationId xmlns:a16="http://schemas.microsoft.com/office/drawing/2014/main" id="{48C0D4C2-BE3B-BFB8-5B23-DD820CB5B6D8}"/>
                </a:ext>
              </a:extLst>
            </p:cNvPr>
            <p:cNvSpPr txBox="1"/>
            <p:nvPr/>
          </p:nvSpPr>
          <p:spPr>
            <a:xfrm>
              <a:off x="7072909" y="4649668"/>
              <a:ext cx="3143753"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pPr algn="ctr"/>
              <a:r>
                <a:rPr lang="en-US" sz="2000" b="1" dirty="0">
                  <a:solidFill>
                    <a:schemeClr val="tx1"/>
                  </a:solidFill>
                </a:rPr>
                <a:t>~</a:t>
              </a:r>
            </a:p>
          </p:txBody>
        </p:sp>
        <p:sp>
          <p:nvSpPr>
            <p:cNvPr id="15" name="TextBox 14">
              <a:extLst>
                <a:ext uri="{FF2B5EF4-FFF2-40B4-BE49-F238E27FC236}">
                  <a16:creationId xmlns:a16="http://schemas.microsoft.com/office/drawing/2014/main" id="{068AF5C6-0589-01A4-88E9-4BF36EC65FB4}"/>
                </a:ext>
              </a:extLst>
            </p:cNvPr>
            <p:cNvSpPr txBox="1"/>
            <p:nvPr/>
          </p:nvSpPr>
          <p:spPr>
            <a:xfrm>
              <a:off x="7072909" y="4886444"/>
              <a:ext cx="3143753"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m.root-servers.net</a:t>
              </a:r>
            </a:p>
          </p:txBody>
        </p:sp>
      </p:grpSp>
      <p:grpSp>
        <p:nvGrpSpPr>
          <p:cNvPr id="42" name="Group 41">
            <a:extLst>
              <a:ext uri="{FF2B5EF4-FFF2-40B4-BE49-F238E27FC236}">
                <a16:creationId xmlns:a16="http://schemas.microsoft.com/office/drawing/2014/main" id="{9F702C1D-1FC8-7368-E2F1-827FF106CA2F}"/>
              </a:ext>
            </a:extLst>
          </p:cNvPr>
          <p:cNvGrpSpPr/>
          <p:nvPr/>
        </p:nvGrpSpPr>
        <p:grpSpPr>
          <a:xfrm>
            <a:off x="7072909" y="5332769"/>
            <a:ext cx="3143753" cy="873662"/>
            <a:chOff x="7072909" y="5332769"/>
            <a:chExt cx="3143753" cy="873662"/>
          </a:xfrm>
        </p:grpSpPr>
        <p:sp>
          <p:nvSpPr>
            <p:cNvPr id="16" name="TextBox 15">
              <a:extLst>
                <a:ext uri="{FF2B5EF4-FFF2-40B4-BE49-F238E27FC236}">
                  <a16:creationId xmlns:a16="http://schemas.microsoft.com/office/drawing/2014/main" id="{761A30C4-43D8-BC2B-84BD-4ABDFA37D5B4}"/>
                </a:ext>
              </a:extLst>
            </p:cNvPr>
            <p:cNvSpPr txBox="1"/>
            <p:nvPr/>
          </p:nvSpPr>
          <p:spPr>
            <a:xfrm>
              <a:off x="7072909" y="5332769"/>
              <a:ext cx="3143753"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a.gtld-servers.net</a:t>
              </a:r>
            </a:p>
          </p:txBody>
        </p:sp>
        <p:sp>
          <p:nvSpPr>
            <p:cNvPr id="17" name="TextBox 16">
              <a:extLst>
                <a:ext uri="{FF2B5EF4-FFF2-40B4-BE49-F238E27FC236}">
                  <a16:creationId xmlns:a16="http://schemas.microsoft.com/office/drawing/2014/main" id="{7DFBF7FF-8D99-2E86-B364-930A7941747A}"/>
                </a:ext>
              </a:extLst>
            </p:cNvPr>
            <p:cNvSpPr txBox="1"/>
            <p:nvPr/>
          </p:nvSpPr>
          <p:spPr>
            <a:xfrm>
              <a:off x="7072909" y="5594945"/>
              <a:ext cx="3143753"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pPr algn="ctr"/>
              <a:r>
                <a:rPr lang="en-US" sz="2000" b="1" dirty="0">
                  <a:solidFill>
                    <a:schemeClr val="tx1"/>
                  </a:solidFill>
                </a:rPr>
                <a:t>~</a:t>
              </a:r>
            </a:p>
          </p:txBody>
        </p:sp>
        <p:sp>
          <p:nvSpPr>
            <p:cNvPr id="18" name="TextBox 17">
              <a:extLst>
                <a:ext uri="{FF2B5EF4-FFF2-40B4-BE49-F238E27FC236}">
                  <a16:creationId xmlns:a16="http://schemas.microsoft.com/office/drawing/2014/main" id="{4EBBBDF8-D2A2-3903-E898-0E7DA0BFDB02}"/>
                </a:ext>
              </a:extLst>
            </p:cNvPr>
            <p:cNvSpPr txBox="1"/>
            <p:nvPr/>
          </p:nvSpPr>
          <p:spPr>
            <a:xfrm>
              <a:off x="7072909" y="5806321"/>
              <a:ext cx="3143753"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m.gtld-servers.net</a:t>
              </a:r>
            </a:p>
          </p:txBody>
        </p:sp>
      </p:grpSp>
      <p:grpSp>
        <p:nvGrpSpPr>
          <p:cNvPr id="7" name="Group 6">
            <a:extLst>
              <a:ext uri="{FF2B5EF4-FFF2-40B4-BE49-F238E27FC236}">
                <a16:creationId xmlns:a16="http://schemas.microsoft.com/office/drawing/2014/main" id="{9DD5CC3D-0D54-0241-64B5-22EDFDC12EF2}"/>
              </a:ext>
            </a:extLst>
          </p:cNvPr>
          <p:cNvGrpSpPr/>
          <p:nvPr/>
        </p:nvGrpSpPr>
        <p:grpSpPr>
          <a:xfrm>
            <a:off x="9038492" y="3173381"/>
            <a:ext cx="1953460" cy="677211"/>
            <a:chOff x="9038492" y="3173381"/>
            <a:chExt cx="1953460" cy="677211"/>
          </a:xfrm>
        </p:grpSpPr>
        <p:cxnSp>
          <p:nvCxnSpPr>
            <p:cNvPr id="20" name="Straight Arrow Connector 19">
              <a:extLst>
                <a:ext uri="{FF2B5EF4-FFF2-40B4-BE49-F238E27FC236}">
                  <a16:creationId xmlns:a16="http://schemas.microsoft.com/office/drawing/2014/main" id="{AEEF0A20-EC70-FEC7-934A-E6CBC77622BC}"/>
                </a:ext>
              </a:extLst>
            </p:cNvPr>
            <p:cNvCxnSpPr/>
            <p:nvPr/>
          </p:nvCxnSpPr>
          <p:spPr>
            <a:xfrm>
              <a:off x="9038492" y="3554047"/>
              <a:ext cx="1178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Graphic 23" descr="Checkmark with solid fill">
              <a:extLst>
                <a:ext uri="{FF2B5EF4-FFF2-40B4-BE49-F238E27FC236}">
                  <a16:creationId xmlns:a16="http://schemas.microsoft.com/office/drawing/2014/main" id="{509585A1-3ECE-DF12-23B7-BFDAA5DA5E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4741" y="3173381"/>
              <a:ext cx="677211" cy="677211"/>
            </a:xfrm>
            <a:prstGeom prst="rect">
              <a:avLst/>
            </a:prstGeom>
          </p:spPr>
        </p:pic>
      </p:grpSp>
      <p:grpSp>
        <p:nvGrpSpPr>
          <p:cNvPr id="19" name="Group 18">
            <a:extLst>
              <a:ext uri="{FF2B5EF4-FFF2-40B4-BE49-F238E27FC236}">
                <a16:creationId xmlns:a16="http://schemas.microsoft.com/office/drawing/2014/main" id="{FB7CB70F-5B2F-4E46-4FBB-EDC21FB4FED8}"/>
              </a:ext>
            </a:extLst>
          </p:cNvPr>
          <p:cNvGrpSpPr/>
          <p:nvPr/>
        </p:nvGrpSpPr>
        <p:grpSpPr>
          <a:xfrm>
            <a:off x="9038492" y="3501750"/>
            <a:ext cx="1953459" cy="677211"/>
            <a:chOff x="9038492" y="3501750"/>
            <a:chExt cx="1953459" cy="677211"/>
          </a:xfrm>
        </p:grpSpPr>
        <p:cxnSp>
          <p:nvCxnSpPr>
            <p:cNvPr id="21" name="Straight Arrow Connector 20">
              <a:extLst>
                <a:ext uri="{FF2B5EF4-FFF2-40B4-BE49-F238E27FC236}">
                  <a16:creationId xmlns:a16="http://schemas.microsoft.com/office/drawing/2014/main" id="{F5F02FB4-10C9-57DA-5929-B1442CFA4556}"/>
                </a:ext>
              </a:extLst>
            </p:cNvPr>
            <p:cNvCxnSpPr/>
            <p:nvPr/>
          </p:nvCxnSpPr>
          <p:spPr>
            <a:xfrm>
              <a:off x="9038492" y="3886201"/>
              <a:ext cx="1178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Checkmark with solid fill">
              <a:extLst>
                <a:ext uri="{FF2B5EF4-FFF2-40B4-BE49-F238E27FC236}">
                  <a16:creationId xmlns:a16="http://schemas.microsoft.com/office/drawing/2014/main" id="{99015796-7CE6-2B2C-AF33-1DE58F8448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4740" y="3501750"/>
              <a:ext cx="677211" cy="677211"/>
            </a:xfrm>
            <a:prstGeom prst="rect">
              <a:avLst/>
            </a:prstGeom>
          </p:spPr>
        </p:pic>
      </p:grpSp>
      <p:grpSp>
        <p:nvGrpSpPr>
          <p:cNvPr id="23" name="Group 22">
            <a:extLst>
              <a:ext uri="{FF2B5EF4-FFF2-40B4-BE49-F238E27FC236}">
                <a16:creationId xmlns:a16="http://schemas.microsoft.com/office/drawing/2014/main" id="{A4A15253-2187-936A-32E6-FF8760E4D56D}"/>
              </a:ext>
            </a:extLst>
          </p:cNvPr>
          <p:cNvGrpSpPr/>
          <p:nvPr/>
        </p:nvGrpSpPr>
        <p:grpSpPr>
          <a:xfrm>
            <a:off x="9038492" y="3816315"/>
            <a:ext cx="1953458" cy="677211"/>
            <a:chOff x="9038492" y="3816315"/>
            <a:chExt cx="1953458" cy="677211"/>
          </a:xfrm>
        </p:grpSpPr>
        <p:cxnSp>
          <p:nvCxnSpPr>
            <p:cNvPr id="22" name="Straight Arrow Connector 21">
              <a:extLst>
                <a:ext uri="{FF2B5EF4-FFF2-40B4-BE49-F238E27FC236}">
                  <a16:creationId xmlns:a16="http://schemas.microsoft.com/office/drawing/2014/main" id="{98197AA6-6194-DC97-B03A-4CFF80252009}"/>
                </a:ext>
              </a:extLst>
            </p:cNvPr>
            <p:cNvCxnSpPr/>
            <p:nvPr/>
          </p:nvCxnSpPr>
          <p:spPr>
            <a:xfrm>
              <a:off x="9038492" y="4226169"/>
              <a:ext cx="1178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heckmark with solid fill">
              <a:extLst>
                <a:ext uri="{FF2B5EF4-FFF2-40B4-BE49-F238E27FC236}">
                  <a16:creationId xmlns:a16="http://schemas.microsoft.com/office/drawing/2014/main" id="{EB8E46F2-E51A-E4BA-ED12-B686FD6BE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4739" y="3816315"/>
              <a:ext cx="677211" cy="677211"/>
            </a:xfrm>
            <a:prstGeom prst="rect">
              <a:avLst/>
            </a:prstGeom>
          </p:spPr>
        </p:pic>
      </p:grpSp>
      <p:grpSp>
        <p:nvGrpSpPr>
          <p:cNvPr id="30" name="Group 29">
            <a:extLst>
              <a:ext uri="{FF2B5EF4-FFF2-40B4-BE49-F238E27FC236}">
                <a16:creationId xmlns:a16="http://schemas.microsoft.com/office/drawing/2014/main" id="{B20385BF-87D3-EB0E-2553-62B550231BFC}"/>
              </a:ext>
            </a:extLst>
          </p:cNvPr>
          <p:cNvGrpSpPr/>
          <p:nvPr/>
        </p:nvGrpSpPr>
        <p:grpSpPr>
          <a:xfrm>
            <a:off x="10046674" y="4730586"/>
            <a:ext cx="1441344" cy="676656"/>
            <a:chOff x="10046674" y="4730586"/>
            <a:chExt cx="1441344" cy="676656"/>
          </a:xfrm>
        </p:grpSpPr>
        <p:pic>
          <p:nvPicPr>
            <p:cNvPr id="26" name="Graphic 25" descr="Close with solid fill">
              <a:extLst>
                <a:ext uri="{FF2B5EF4-FFF2-40B4-BE49-F238E27FC236}">
                  <a16:creationId xmlns:a16="http://schemas.microsoft.com/office/drawing/2014/main" id="{C9FB5184-031F-954B-4A1B-788E085F87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1362" y="4730586"/>
              <a:ext cx="676656" cy="676656"/>
            </a:xfrm>
            <a:prstGeom prst="rect">
              <a:avLst/>
            </a:prstGeom>
          </p:spPr>
        </p:pic>
        <p:cxnSp>
          <p:nvCxnSpPr>
            <p:cNvPr id="29" name="Straight Arrow Connector 28">
              <a:extLst>
                <a:ext uri="{FF2B5EF4-FFF2-40B4-BE49-F238E27FC236}">
                  <a16:creationId xmlns:a16="http://schemas.microsoft.com/office/drawing/2014/main" id="{2849A3B7-8243-C92A-D5ED-127B33328649}"/>
                </a:ext>
              </a:extLst>
            </p:cNvPr>
            <p:cNvCxnSpPr>
              <a:cxnSpLocks/>
            </p:cNvCxnSpPr>
            <p:nvPr/>
          </p:nvCxnSpPr>
          <p:spPr>
            <a:xfrm>
              <a:off x="10046674" y="5068914"/>
              <a:ext cx="750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C89EF83-7210-572E-9E90-B1867852FD70}"/>
              </a:ext>
            </a:extLst>
          </p:cNvPr>
          <p:cNvGrpSpPr/>
          <p:nvPr/>
        </p:nvGrpSpPr>
        <p:grpSpPr>
          <a:xfrm>
            <a:off x="10051938" y="4172169"/>
            <a:ext cx="1493330" cy="677211"/>
            <a:chOff x="10051938" y="4172169"/>
            <a:chExt cx="1493330" cy="677211"/>
          </a:xfrm>
        </p:grpSpPr>
        <p:cxnSp>
          <p:nvCxnSpPr>
            <p:cNvPr id="32" name="Straight Arrow Connector 31">
              <a:extLst>
                <a:ext uri="{FF2B5EF4-FFF2-40B4-BE49-F238E27FC236}">
                  <a16:creationId xmlns:a16="http://schemas.microsoft.com/office/drawing/2014/main" id="{F32175A6-3EB1-379C-197B-754532B2EB05}"/>
                </a:ext>
              </a:extLst>
            </p:cNvPr>
            <p:cNvCxnSpPr>
              <a:cxnSpLocks/>
            </p:cNvCxnSpPr>
            <p:nvPr/>
          </p:nvCxnSpPr>
          <p:spPr>
            <a:xfrm>
              <a:off x="10051938" y="4602619"/>
              <a:ext cx="750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Checkmark with solid fill">
              <a:extLst>
                <a:ext uri="{FF2B5EF4-FFF2-40B4-BE49-F238E27FC236}">
                  <a16:creationId xmlns:a16="http://schemas.microsoft.com/office/drawing/2014/main" id="{4B081E2A-58F7-60C1-A93C-BAE3DE2269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8057" y="4172169"/>
              <a:ext cx="677211" cy="677211"/>
            </a:xfrm>
            <a:prstGeom prst="rect">
              <a:avLst/>
            </a:prstGeom>
          </p:spPr>
        </p:pic>
      </p:grpSp>
      <p:grpSp>
        <p:nvGrpSpPr>
          <p:cNvPr id="31" name="Group 30">
            <a:extLst>
              <a:ext uri="{FF2B5EF4-FFF2-40B4-BE49-F238E27FC236}">
                <a16:creationId xmlns:a16="http://schemas.microsoft.com/office/drawing/2014/main" id="{272BC8CA-4796-0BD1-DF15-94D5E962EB19}"/>
              </a:ext>
            </a:extLst>
          </p:cNvPr>
          <p:cNvGrpSpPr/>
          <p:nvPr/>
        </p:nvGrpSpPr>
        <p:grpSpPr>
          <a:xfrm>
            <a:off x="10051938" y="5173717"/>
            <a:ext cx="1493330" cy="677211"/>
            <a:chOff x="10051938" y="5173717"/>
            <a:chExt cx="1493330" cy="677211"/>
          </a:xfrm>
        </p:grpSpPr>
        <p:cxnSp>
          <p:nvCxnSpPr>
            <p:cNvPr id="34" name="Straight Arrow Connector 33">
              <a:extLst>
                <a:ext uri="{FF2B5EF4-FFF2-40B4-BE49-F238E27FC236}">
                  <a16:creationId xmlns:a16="http://schemas.microsoft.com/office/drawing/2014/main" id="{AC1B2B53-98FA-1D07-0633-BFF3DF32C3A3}"/>
                </a:ext>
              </a:extLst>
            </p:cNvPr>
            <p:cNvCxnSpPr>
              <a:cxnSpLocks/>
            </p:cNvCxnSpPr>
            <p:nvPr/>
          </p:nvCxnSpPr>
          <p:spPr>
            <a:xfrm>
              <a:off x="10051938" y="5568997"/>
              <a:ext cx="750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Checkmark with solid fill">
              <a:extLst>
                <a:ext uri="{FF2B5EF4-FFF2-40B4-BE49-F238E27FC236}">
                  <a16:creationId xmlns:a16="http://schemas.microsoft.com/office/drawing/2014/main" id="{8E80E1AA-76BC-B1D6-A82F-DF142B32EB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8057" y="5173717"/>
              <a:ext cx="677211" cy="677211"/>
            </a:xfrm>
            <a:prstGeom prst="rect">
              <a:avLst/>
            </a:prstGeom>
          </p:spPr>
        </p:pic>
      </p:grpSp>
      <p:grpSp>
        <p:nvGrpSpPr>
          <p:cNvPr id="38" name="Group 37">
            <a:extLst>
              <a:ext uri="{FF2B5EF4-FFF2-40B4-BE49-F238E27FC236}">
                <a16:creationId xmlns:a16="http://schemas.microsoft.com/office/drawing/2014/main" id="{0755046E-9DFD-CEAA-DD15-9D0CAD30B917}"/>
              </a:ext>
            </a:extLst>
          </p:cNvPr>
          <p:cNvGrpSpPr/>
          <p:nvPr/>
        </p:nvGrpSpPr>
        <p:grpSpPr>
          <a:xfrm>
            <a:off x="10051938" y="5632521"/>
            <a:ext cx="1493330" cy="677211"/>
            <a:chOff x="10051938" y="5632521"/>
            <a:chExt cx="1493330" cy="677211"/>
          </a:xfrm>
        </p:grpSpPr>
        <p:cxnSp>
          <p:nvCxnSpPr>
            <p:cNvPr id="36" name="Straight Arrow Connector 35">
              <a:extLst>
                <a:ext uri="{FF2B5EF4-FFF2-40B4-BE49-F238E27FC236}">
                  <a16:creationId xmlns:a16="http://schemas.microsoft.com/office/drawing/2014/main" id="{4B74454E-D18F-5F81-F357-7F2DB79FFC2E}"/>
                </a:ext>
              </a:extLst>
            </p:cNvPr>
            <p:cNvCxnSpPr>
              <a:cxnSpLocks/>
            </p:cNvCxnSpPr>
            <p:nvPr/>
          </p:nvCxnSpPr>
          <p:spPr>
            <a:xfrm>
              <a:off x="10051938" y="6027801"/>
              <a:ext cx="750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Checkmark with solid fill">
              <a:extLst>
                <a:ext uri="{FF2B5EF4-FFF2-40B4-BE49-F238E27FC236}">
                  <a16:creationId xmlns:a16="http://schemas.microsoft.com/office/drawing/2014/main" id="{25AD608F-662E-8913-ECDC-847A20B7A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8057" y="5632521"/>
              <a:ext cx="677211" cy="677211"/>
            </a:xfrm>
            <a:prstGeom prst="rect">
              <a:avLst/>
            </a:prstGeom>
          </p:spPr>
        </p:pic>
      </p:grpSp>
      <p:sp>
        <p:nvSpPr>
          <p:cNvPr id="3" name="Rectangle 2">
            <a:extLst>
              <a:ext uri="{FF2B5EF4-FFF2-40B4-BE49-F238E27FC236}">
                <a16:creationId xmlns:a16="http://schemas.microsoft.com/office/drawing/2014/main" id="{685DA9A6-56F6-F232-7A20-2ADA4EF083AA}"/>
              </a:ext>
            </a:extLst>
          </p:cNvPr>
          <p:cNvSpPr/>
          <p:nvPr/>
        </p:nvSpPr>
        <p:spPr>
          <a:xfrm>
            <a:off x="6717323" y="2638577"/>
            <a:ext cx="1524000"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SLIST</a:t>
            </a:r>
          </a:p>
        </p:txBody>
      </p:sp>
    </p:spTree>
    <p:extLst>
      <p:ext uri="{BB962C8B-B14F-4D97-AF65-F5344CB8AC3E}">
        <p14:creationId xmlns:p14="http://schemas.microsoft.com/office/powerpoint/2010/main" val="348080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B6C2-1553-7C68-B065-3BCE3D53EA06}"/>
              </a:ext>
            </a:extLst>
          </p:cNvPr>
          <p:cNvSpPr>
            <a:spLocks noGrp="1"/>
          </p:cNvSpPr>
          <p:nvPr>
            <p:ph type="title"/>
          </p:nvPr>
        </p:nvSpPr>
        <p:spPr/>
        <p:txBody>
          <a:bodyPr/>
          <a:lstStyle/>
          <a:p>
            <a:r>
              <a:rPr lang="en-US" dirty="0"/>
              <a:t>Why we need SLIST?</a:t>
            </a:r>
          </a:p>
        </p:txBody>
      </p:sp>
      <p:sp>
        <p:nvSpPr>
          <p:cNvPr id="3" name="Content Placeholder 2">
            <a:extLst>
              <a:ext uri="{FF2B5EF4-FFF2-40B4-BE49-F238E27FC236}">
                <a16:creationId xmlns:a16="http://schemas.microsoft.com/office/drawing/2014/main" id="{E948B234-AC2D-A161-1268-B182AA1E231F}"/>
              </a:ext>
            </a:extLst>
          </p:cNvPr>
          <p:cNvSpPr>
            <a:spLocks noGrp="1"/>
          </p:cNvSpPr>
          <p:nvPr>
            <p:ph idx="1"/>
          </p:nvPr>
        </p:nvSpPr>
        <p:spPr>
          <a:xfrm>
            <a:off x="607633" y="1132676"/>
            <a:ext cx="10978699" cy="942309"/>
          </a:xfrm>
        </p:spPr>
        <p:txBody>
          <a:bodyPr/>
          <a:lstStyle/>
          <a:p>
            <a:r>
              <a:rPr lang="en-US" dirty="0"/>
              <a:t>To prevent redundancy and infinite looping</a:t>
            </a:r>
          </a:p>
        </p:txBody>
      </p:sp>
      <p:sp>
        <p:nvSpPr>
          <p:cNvPr id="4" name="Slide Number Placeholder 3">
            <a:extLst>
              <a:ext uri="{FF2B5EF4-FFF2-40B4-BE49-F238E27FC236}">
                <a16:creationId xmlns:a16="http://schemas.microsoft.com/office/drawing/2014/main" id="{4C897D58-F0C3-3A9A-1647-7E5E8DDF6B36}"/>
              </a:ext>
            </a:extLst>
          </p:cNvPr>
          <p:cNvSpPr>
            <a:spLocks noGrp="1"/>
          </p:cNvSpPr>
          <p:nvPr>
            <p:ph type="sldNum" sz="quarter" idx="12"/>
          </p:nvPr>
        </p:nvSpPr>
        <p:spPr/>
        <p:txBody>
          <a:bodyPr/>
          <a:lstStyle/>
          <a:p>
            <a:fld id="{F9880FB5-BC68-415E-B104-1A5D9F53AE93}" type="slidenum">
              <a:rPr lang="en-US" smtClean="0"/>
              <a:pPr/>
              <a:t>11</a:t>
            </a:fld>
            <a:endParaRPr lang="en-US" dirty="0"/>
          </a:p>
        </p:txBody>
      </p:sp>
      <p:pic>
        <p:nvPicPr>
          <p:cNvPr id="6" name="Picture 5">
            <a:extLst>
              <a:ext uri="{FF2B5EF4-FFF2-40B4-BE49-F238E27FC236}">
                <a16:creationId xmlns:a16="http://schemas.microsoft.com/office/drawing/2014/main" id="{13B3669C-59B6-F448-37AC-99A7F5EACA82}"/>
              </a:ext>
            </a:extLst>
          </p:cNvPr>
          <p:cNvPicPr>
            <a:picLocks noChangeAspect="1"/>
          </p:cNvPicPr>
          <p:nvPr/>
        </p:nvPicPr>
        <p:blipFill>
          <a:blip r:embed="rId3"/>
          <a:stretch>
            <a:fillRect/>
          </a:stretch>
        </p:blipFill>
        <p:spPr>
          <a:xfrm>
            <a:off x="5090228" y="2692080"/>
            <a:ext cx="1067966" cy="1067966"/>
          </a:xfrm>
          <a:prstGeom prst="rect">
            <a:avLst/>
          </a:prstGeom>
        </p:spPr>
      </p:pic>
      <p:cxnSp>
        <p:nvCxnSpPr>
          <p:cNvPr id="7" name="Straight Arrow Connector 6">
            <a:extLst>
              <a:ext uri="{FF2B5EF4-FFF2-40B4-BE49-F238E27FC236}">
                <a16:creationId xmlns:a16="http://schemas.microsoft.com/office/drawing/2014/main" id="{C0C7DC96-5ADA-98B4-2150-E18AF28A41F6}"/>
              </a:ext>
            </a:extLst>
          </p:cNvPr>
          <p:cNvCxnSpPr/>
          <p:nvPr/>
        </p:nvCxnSpPr>
        <p:spPr>
          <a:xfrm>
            <a:off x="2716304" y="3132288"/>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A346DB4-22D7-D2D8-2796-4A2D36013763}"/>
              </a:ext>
            </a:extLst>
          </p:cNvPr>
          <p:cNvSpPr txBox="1"/>
          <p:nvPr/>
        </p:nvSpPr>
        <p:spPr>
          <a:xfrm>
            <a:off x="5004233" y="2220635"/>
            <a:ext cx="1239955" cy="400110"/>
          </a:xfrm>
          <a:prstGeom prst="rect">
            <a:avLst/>
          </a:prstGeom>
          <a:noFill/>
        </p:spPr>
        <p:txBody>
          <a:bodyPr wrap="none" rtlCol="0">
            <a:spAutoFit/>
          </a:bodyPr>
          <a:lstStyle/>
          <a:p>
            <a:pPr algn="l"/>
            <a:r>
              <a:rPr lang="en-US" sz="2000" b="1" dirty="0" err="1">
                <a:cs typeface="Times New Roman" panose="02020603050405020304" pitchFamily="18" charset="0"/>
              </a:rPr>
              <a:t>B.falso.mi</a:t>
            </a:r>
            <a:endParaRPr lang="en-US" sz="2000" b="1" dirty="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3224D128-4A9B-CC6E-87CC-E9F95B48CAA8}"/>
              </a:ext>
            </a:extLst>
          </p:cNvPr>
          <p:cNvCxnSpPr/>
          <p:nvPr/>
        </p:nvCxnSpPr>
        <p:spPr>
          <a:xfrm>
            <a:off x="2716304" y="3536650"/>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61E9EE7-7F93-CAAC-0D8D-456D975790D5}"/>
              </a:ext>
            </a:extLst>
          </p:cNvPr>
          <p:cNvPicPr>
            <a:picLocks noChangeAspect="1"/>
          </p:cNvPicPr>
          <p:nvPr/>
        </p:nvPicPr>
        <p:blipFill>
          <a:blip r:embed="rId3"/>
          <a:stretch>
            <a:fillRect/>
          </a:stretch>
        </p:blipFill>
        <p:spPr>
          <a:xfrm>
            <a:off x="1445323" y="2655736"/>
            <a:ext cx="1067966" cy="1067966"/>
          </a:xfrm>
          <a:prstGeom prst="rect">
            <a:avLst/>
          </a:prstGeom>
        </p:spPr>
      </p:pic>
      <p:sp>
        <p:nvSpPr>
          <p:cNvPr id="14" name="TextBox 13">
            <a:extLst>
              <a:ext uri="{FF2B5EF4-FFF2-40B4-BE49-F238E27FC236}">
                <a16:creationId xmlns:a16="http://schemas.microsoft.com/office/drawing/2014/main" id="{34917324-B157-8A17-3662-5283BAFB2527}"/>
              </a:ext>
            </a:extLst>
          </p:cNvPr>
          <p:cNvSpPr txBox="1"/>
          <p:nvPr/>
        </p:nvSpPr>
        <p:spPr>
          <a:xfrm>
            <a:off x="1288668" y="2260869"/>
            <a:ext cx="1381276" cy="400110"/>
          </a:xfrm>
          <a:prstGeom prst="rect">
            <a:avLst/>
          </a:prstGeom>
          <a:noFill/>
        </p:spPr>
        <p:txBody>
          <a:bodyPr wrap="none" rtlCol="0">
            <a:spAutoFit/>
          </a:bodyPr>
          <a:lstStyle/>
          <a:p>
            <a:pPr algn="l"/>
            <a:r>
              <a:rPr lang="en-US" sz="2000" b="1" dirty="0">
                <a:cs typeface="Times New Roman" panose="02020603050405020304" pitchFamily="18" charset="0"/>
              </a:rPr>
              <a:t>A.false.me.</a:t>
            </a:r>
          </a:p>
        </p:txBody>
      </p:sp>
      <p:pic>
        <p:nvPicPr>
          <p:cNvPr id="15" name="Picture 14">
            <a:extLst>
              <a:ext uri="{FF2B5EF4-FFF2-40B4-BE49-F238E27FC236}">
                <a16:creationId xmlns:a16="http://schemas.microsoft.com/office/drawing/2014/main" id="{EA2DB6F4-CEFE-A77C-15B8-CD6B3ED906AC}"/>
              </a:ext>
            </a:extLst>
          </p:cNvPr>
          <p:cNvPicPr>
            <a:picLocks noChangeAspect="1"/>
          </p:cNvPicPr>
          <p:nvPr/>
        </p:nvPicPr>
        <p:blipFill>
          <a:blip r:embed="rId4"/>
          <a:stretch>
            <a:fillRect/>
          </a:stretch>
        </p:blipFill>
        <p:spPr>
          <a:xfrm>
            <a:off x="5518830" y="3085688"/>
            <a:ext cx="903134" cy="903134"/>
          </a:xfrm>
          <a:prstGeom prst="rect">
            <a:avLst/>
          </a:prstGeom>
        </p:spPr>
      </p:pic>
      <p:pic>
        <p:nvPicPr>
          <p:cNvPr id="17" name="Picture 16">
            <a:extLst>
              <a:ext uri="{FF2B5EF4-FFF2-40B4-BE49-F238E27FC236}">
                <a16:creationId xmlns:a16="http://schemas.microsoft.com/office/drawing/2014/main" id="{61460AA2-8CBB-910D-050A-85D4E666BD48}"/>
              </a:ext>
            </a:extLst>
          </p:cNvPr>
          <p:cNvPicPr>
            <a:picLocks noChangeAspect="1"/>
          </p:cNvPicPr>
          <p:nvPr/>
        </p:nvPicPr>
        <p:blipFill>
          <a:blip r:embed="rId4"/>
          <a:stretch>
            <a:fillRect/>
          </a:stretch>
        </p:blipFill>
        <p:spPr>
          <a:xfrm>
            <a:off x="1742040" y="3055029"/>
            <a:ext cx="903134" cy="903134"/>
          </a:xfrm>
          <a:prstGeom prst="rect">
            <a:avLst/>
          </a:prstGeom>
        </p:spPr>
      </p:pic>
      <p:pic>
        <p:nvPicPr>
          <p:cNvPr id="18" name="Picture 17">
            <a:extLst>
              <a:ext uri="{FF2B5EF4-FFF2-40B4-BE49-F238E27FC236}">
                <a16:creationId xmlns:a16="http://schemas.microsoft.com/office/drawing/2014/main" id="{994DEC0B-9595-6DDA-FA78-BFDF200CCBA5}"/>
              </a:ext>
            </a:extLst>
          </p:cNvPr>
          <p:cNvPicPr>
            <a:picLocks noChangeAspect="1"/>
          </p:cNvPicPr>
          <p:nvPr/>
        </p:nvPicPr>
        <p:blipFill>
          <a:blip r:embed="rId3"/>
          <a:stretch>
            <a:fillRect/>
          </a:stretch>
        </p:blipFill>
        <p:spPr>
          <a:xfrm>
            <a:off x="815733" y="5506742"/>
            <a:ext cx="1067966" cy="1067966"/>
          </a:xfrm>
          <a:prstGeom prst="rect">
            <a:avLst/>
          </a:prstGeom>
        </p:spPr>
      </p:pic>
      <p:sp>
        <p:nvSpPr>
          <p:cNvPr id="19" name="TextBox 18">
            <a:extLst>
              <a:ext uri="{FF2B5EF4-FFF2-40B4-BE49-F238E27FC236}">
                <a16:creationId xmlns:a16="http://schemas.microsoft.com/office/drawing/2014/main" id="{C7289D1C-155E-784D-90F4-E53715BB1E1F}"/>
              </a:ext>
            </a:extLst>
          </p:cNvPr>
          <p:cNvSpPr txBox="1"/>
          <p:nvPr/>
        </p:nvSpPr>
        <p:spPr>
          <a:xfrm>
            <a:off x="785065" y="5097524"/>
            <a:ext cx="1098634" cy="400110"/>
          </a:xfrm>
          <a:prstGeom prst="rect">
            <a:avLst/>
          </a:prstGeom>
          <a:noFill/>
        </p:spPr>
        <p:txBody>
          <a:bodyPr wrap="none" rtlCol="0">
            <a:spAutoFit/>
          </a:bodyPr>
          <a:lstStyle/>
          <a:p>
            <a:pPr algn="l"/>
            <a:r>
              <a:rPr lang="en-US" sz="2000" b="1" dirty="0">
                <a:cs typeface="Times New Roman" panose="02020603050405020304" pitchFamily="18" charset="0"/>
              </a:rPr>
              <a:t>Resolver</a:t>
            </a:r>
          </a:p>
        </p:txBody>
      </p:sp>
      <p:cxnSp>
        <p:nvCxnSpPr>
          <p:cNvPr id="11" name="Straight Arrow Connector 10">
            <a:extLst>
              <a:ext uri="{FF2B5EF4-FFF2-40B4-BE49-F238E27FC236}">
                <a16:creationId xmlns:a16="http://schemas.microsoft.com/office/drawing/2014/main" id="{9CA07A61-812B-62B1-B9D9-7068212F6FAF}"/>
              </a:ext>
            </a:extLst>
          </p:cNvPr>
          <p:cNvCxnSpPr>
            <a:stCxn id="19" idx="0"/>
          </p:cNvCxnSpPr>
          <p:nvPr/>
        </p:nvCxnSpPr>
        <p:spPr>
          <a:xfrm flipV="1">
            <a:off x="1334382" y="3988822"/>
            <a:ext cx="549317" cy="1108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342DA63-674C-F18C-A237-8667FCE6A111}"/>
              </a:ext>
            </a:extLst>
          </p:cNvPr>
          <p:cNvSpPr txBox="1"/>
          <p:nvPr/>
        </p:nvSpPr>
        <p:spPr>
          <a:xfrm>
            <a:off x="1742040" y="4260077"/>
            <a:ext cx="1649875" cy="400110"/>
          </a:xfrm>
          <a:prstGeom prst="rect">
            <a:avLst/>
          </a:prstGeom>
          <a:noFill/>
        </p:spPr>
        <p:txBody>
          <a:bodyPr wrap="none" rtlCol="0">
            <a:spAutoFit/>
          </a:bodyPr>
          <a:lstStyle/>
          <a:p>
            <a:pPr algn="l"/>
            <a:r>
              <a:rPr lang="en-US" b="1" dirty="0">
                <a:cs typeface="Times New Roman" panose="02020603050405020304" pitchFamily="18" charset="0"/>
              </a:rPr>
              <a:t>Q. fake.com.  </a:t>
            </a:r>
            <a:r>
              <a:rPr lang="en-US" sz="2000" b="1" dirty="0">
                <a:solidFill>
                  <a:srgbClr val="FF0000"/>
                </a:solidFill>
                <a:cs typeface="Times New Roman" panose="02020603050405020304" pitchFamily="18" charset="0"/>
              </a:rPr>
              <a:t>A</a:t>
            </a:r>
            <a:endParaRPr lang="en-US" b="1" dirty="0">
              <a:solidFill>
                <a:srgbClr val="FF0000"/>
              </a:solidFill>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195E1DB8-558E-B420-EE51-ECC548411975}"/>
              </a:ext>
            </a:extLst>
          </p:cNvPr>
          <p:cNvCxnSpPr>
            <a:cxnSpLocks/>
          </p:cNvCxnSpPr>
          <p:nvPr/>
        </p:nvCxnSpPr>
        <p:spPr>
          <a:xfrm flipV="1">
            <a:off x="1510963" y="4097215"/>
            <a:ext cx="4113247" cy="10116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Single Corner Snipped 25">
            <a:extLst>
              <a:ext uri="{FF2B5EF4-FFF2-40B4-BE49-F238E27FC236}">
                <a16:creationId xmlns:a16="http://schemas.microsoft.com/office/drawing/2014/main" id="{ADB979F7-EEEF-31D3-0583-4CE1AD93BA9A}"/>
              </a:ext>
            </a:extLst>
          </p:cNvPr>
          <p:cNvSpPr/>
          <p:nvPr/>
        </p:nvSpPr>
        <p:spPr>
          <a:xfrm flipH="1">
            <a:off x="7015217" y="1465385"/>
            <a:ext cx="4620575" cy="4783015"/>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a:extLst>
              <a:ext uri="{FF2B5EF4-FFF2-40B4-BE49-F238E27FC236}">
                <a16:creationId xmlns:a16="http://schemas.microsoft.com/office/drawing/2014/main" id="{3FBB38EB-5BC7-6ECC-00F2-2D5E8A261420}"/>
              </a:ext>
            </a:extLst>
          </p:cNvPr>
          <p:cNvSpPr txBox="1"/>
          <p:nvPr/>
        </p:nvSpPr>
        <p:spPr>
          <a:xfrm>
            <a:off x="7147103" y="2115657"/>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fake.com    NS  A.false.me</a:t>
            </a:r>
          </a:p>
        </p:txBody>
      </p:sp>
      <p:sp>
        <p:nvSpPr>
          <p:cNvPr id="29" name="TextBox 28">
            <a:extLst>
              <a:ext uri="{FF2B5EF4-FFF2-40B4-BE49-F238E27FC236}">
                <a16:creationId xmlns:a16="http://schemas.microsoft.com/office/drawing/2014/main" id="{514C54EA-A1D8-67E4-62AB-5EAD89D92236}"/>
              </a:ext>
            </a:extLst>
          </p:cNvPr>
          <p:cNvSpPr txBox="1"/>
          <p:nvPr/>
        </p:nvSpPr>
        <p:spPr>
          <a:xfrm>
            <a:off x="7147103" y="2878115"/>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err="1">
                <a:solidFill>
                  <a:schemeClr val="tx1"/>
                </a:solidFill>
              </a:rPr>
              <a:t>B.falso.mi</a:t>
            </a:r>
            <a:r>
              <a:rPr lang="en-US" sz="2000" b="1" dirty="0">
                <a:solidFill>
                  <a:schemeClr val="tx1"/>
                </a:solidFill>
              </a:rPr>
              <a:t>  NS  A.false.me</a:t>
            </a:r>
          </a:p>
        </p:txBody>
      </p:sp>
      <p:sp>
        <p:nvSpPr>
          <p:cNvPr id="28" name="TextBox 27">
            <a:extLst>
              <a:ext uri="{FF2B5EF4-FFF2-40B4-BE49-F238E27FC236}">
                <a16:creationId xmlns:a16="http://schemas.microsoft.com/office/drawing/2014/main" id="{809375CB-368A-A4EC-EBBA-716CCF4C14AF}"/>
              </a:ext>
            </a:extLst>
          </p:cNvPr>
          <p:cNvSpPr txBox="1"/>
          <p:nvPr/>
        </p:nvSpPr>
        <p:spPr>
          <a:xfrm>
            <a:off x="7147103" y="2496886"/>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A.false.me  NS  </a:t>
            </a:r>
            <a:r>
              <a:rPr lang="en-US" sz="2000" b="1" dirty="0" err="1">
                <a:solidFill>
                  <a:schemeClr val="tx1"/>
                </a:solidFill>
              </a:rPr>
              <a:t>B.falso.mi</a:t>
            </a:r>
            <a:endParaRPr lang="en-US" sz="2000" b="1" dirty="0">
              <a:solidFill>
                <a:schemeClr val="tx1"/>
              </a:solidFill>
            </a:endParaRPr>
          </a:p>
        </p:txBody>
      </p:sp>
      <p:sp>
        <p:nvSpPr>
          <p:cNvPr id="30" name="TextBox 29">
            <a:extLst>
              <a:ext uri="{FF2B5EF4-FFF2-40B4-BE49-F238E27FC236}">
                <a16:creationId xmlns:a16="http://schemas.microsoft.com/office/drawing/2014/main" id="{DF6AA81A-75E7-3C4E-C98D-33D56D4A1B7A}"/>
              </a:ext>
            </a:extLst>
          </p:cNvPr>
          <p:cNvSpPr txBox="1"/>
          <p:nvPr/>
        </p:nvSpPr>
        <p:spPr>
          <a:xfrm>
            <a:off x="7147103" y="3371777"/>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A.false.me  A   1.2.3.4</a:t>
            </a:r>
          </a:p>
        </p:txBody>
      </p:sp>
      <p:sp>
        <p:nvSpPr>
          <p:cNvPr id="31" name="TextBox 30">
            <a:extLst>
              <a:ext uri="{FF2B5EF4-FFF2-40B4-BE49-F238E27FC236}">
                <a16:creationId xmlns:a16="http://schemas.microsoft.com/office/drawing/2014/main" id="{56CF6E2C-8985-77CD-8F0C-0CF7D779DA5D}"/>
              </a:ext>
            </a:extLst>
          </p:cNvPr>
          <p:cNvSpPr txBox="1"/>
          <p:nvPr/>
        </p:nvSpPr>
        <p:spPr>
          <a:xfrm>
            <a:off x="7147103" y="3753006"/>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err="1">
                <a:solidFill>
                  <a:schemeClr val="tx1"/>
                </a:solidFill>
              </a:rPr>
              <a:t>B.falso.mi</a:t>
            </a:r>
            <a:r>
              <a:rPr lang="en-US" sz="2000" b="1" dirty="0">
                <a:solidFill>
                  <a:schemeClr val="tx1"/>
                </a:solidFill>
              </a:rPr>
              <a:t>  A   5.6.7.8</a:t>
            </a:r>
          </a:p>
        </p:txBody>
      </p:sp>
      <p:sp>
        <p:nvSpPr>
          <p:cNvPr id="32" name="Rectangle 31">
            <a:extLst>
              <a:ext uri="{FF2B5EF4-FFF2-40B4-BE49-F238E27FC236}">
                <a16:creationId xmlns:a16="http://schemas.microsoft.com/office/drawing/2014/main" id="{C7D2E117-A312-0DB2-BFA3-A51D3292980C}"/>
              </a:ext>
            </a:extLst>
          </p:cNvPr>
          <p:cNvSpPr/>
          <p:nvPr/>
        </p:nvSpPr>
        <p:spPr>
          <a:xfrm>
            <a:off x="9093200" y="1460976"/>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spTree>
    <p:extLst>
      <p:ext uri="{BB962C8B-B14F-4D97-AF65-F5344CB8AC3E}">
        <p14:creationId xmlns:p14="http://schemas.microsoft.com/office/powerpoint/2010/main" val="35237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xit" presetSubtype="0" fill="hold" nodeType="with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724E-7A6C-DE61-16B1-A2017F7A5B15}"/>
            </a:ext>
          </a:extLst>
        </p:cNvPr>
        <p:cNvGrpSpPr/>
        <p:nvPr/>
      </p:nvGrpSpPr>
      <p:grpSpPr>
        <a:xfrm>
          <a:off x="0" y="0"/>
          <a:ext cx="0" cy="0"/>
          <a:chOff x="0" y="0"/>
          <a:chExt cx="0" cy="0"/>
        </a:xfrm>
      </p:grpSpPr>
      <p:sp>
        <p:nvSpPr>
          <p:cNvPr id="28" name="Rectangle: Single Corner Snipped 27">
            <a:extLst>
              <a:ext uri="{FF2B5EF4-FFF2-40B4-BE49-F238E27FC236}">
                <a16:creationId xmlns:a16="http://schemas.microsoft.com/office/drawing/2014/main" id="{B76D3F15-25BF-344D-CC19-4662F7EC43C8}"/>
              </a:ext>
            </a:extLst>
          </p:cNvPr>
          <p:cNvSpPr/>
          <p:nvPr/>
        </p:nvSpPr>
        <p:spPr>
          <a:xfrm flipH="1">
            <a:off x="7015217" y="1465385"/>
            <a:ext cx="4620575" cy="4783015"/>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0046EFC-050E-2B4A-14D2-56A3ED81AD3E}"/>
              </a:ext>
            </a:extLst>
          </p:cNvPr>
          <p:cNvSpPr>
            <a:spLocks noGrp="1"/>
          </p:cNvSpPr>
          <p:nvPr>
            <p:ph type="title"/>
          </p:nvPr>
        </p:nvSpPr>
        <p:spPr/>
        <p:txBody>
          <a:bodyPr/>
          <a:lstStyle/>
          <a:p>
            <a:r>
              <a:rPr lang="en-US" dirty="0"/>
              <a:t>Why we need SLIST? (cont.)</a:t>
            </a:r>
          </a:p>
        </p:txBody>
      </p:sp>
      <p:sp>
        <p:nvSpPr>
          <p:cNvPr id="3" name="Content Placeholder 2">
            <a:extLst>
              <a:ext uri="{FF2B5EF4-FFF2-40B4-BE49-F238E27FC236}">
                <a16:creationId xmlns:a16="http://schemas.microsoft.com/office/drawing/2014/main" id="{77A82A2B-B5D0-04ED-3C9B-4D66A184F2D6}"/>
              </a:ext>
            </a:extLst>
          </p:cNvPr>
          <p:cNvSpPr>
            <a:spLocks noGrp="1"/>
          </p:cNvSpPr>
          <p:nvPr>
            <p:ph idx="1"/>
          </p:nvPr>
        </p:nvSpPr>
        <p:spPr>
          <a:xfrm>
            <a:off x="607633" y="1132676"/>
            <a:ext cx="10978699" cy="942309"/>
          </a:xfrm>
        </p:spPr>
        <p:txBody>
          <a:bodyPr/>
          <a:lstStyle/>
          <a:p>
            <a:r>
              <a:rPr lang="en-US" dirty="0"/>
              <a:t>To prevent redundancy and infinite looping</a:t>
            </a:r>
          </a:p>
        </p:txBody>
      </p:sp>
      <p:sp>
        <p:nvSpPr>
          <p:cNvPr id="4" name="Slide Number Placeholder 3">
            <a:extLst>
              <a:ext uri="{FF2B5EF4-FFF2-40B4-BE49-F238E27FC236}">
                <a16:creationId xmlns:a16="http://schemas.microsoft.com/office/drawing/2014/main" id="{5D947ABD-99FB-5448-C2A3-F860FB31F33A}"/>
              </a:ext>
            </a:extLst>
          </p:cNvPr>
          <p:cNvSpPr>
            <a:spLocks noGrp="1"/>
          </p:cNvSpPr>
          <p:nvPr>
            <p:ph type="sldNum" sz="quarter" idx="12"/>
          </p:nvPr>
        </p:nvSpPr>
        <p:spPr/>
        <p:txBody>
          <a:bodyPr/>
          <a:lstStyle/>
          <a:p>
            <a:fld id="{F9880FB5-BC68-415E-B104-1A5D9F53AE93}" type="slidenum">
              <a:rPr lang="en-US" smtClean="0"/>
              <a:pPr/>
              <a:t>12</a:t>
            </a:fld>
            <a:endParaRPr lang="en-US" dirty="0"/>
          </a:p>
        </p:txBody>
      </p:sp>
      <p:pic>
        <p:nvPicPr>
          <p:cNvPr id="6" name="Picture 5">
            <a:extLst>
              <a:ext uri="{FF2B5EF4-FFF2-40B4-BE49-F238E27FC236}">
                <a16:creationId xmlns:a16="http://schemas.microsoft.com/office/drawing/2014/main" id="{EE1D1AFA-9F4E-9950-5939-C817322C566D}"/>
              </a:ext>
            </a:extLst>
          </p:cNvPr>
          <p:cNvPicPr>
            <a:picLocks noChangeAspect="1"/>
          </p:cNvPicPr>
          <p:nvPr/>
        </p:nvPicPr>
        <p:blipFill>
          <a:blip r:embed="rId3"/>
          <a:stretch>
            <a:fillRect/>
          </a:stretch>
        </p:blipFill>
        <p:spPr>
          <a:xfrm>
            <a:off x="5090228" y="2692080"/>
            <a:ext cx="1067966" cy="1067966"/>
          </a:xfrm>
          <a:prstGeom prst="rect">
            <a:avLst/>
          </a:prstGeom>
        </p:spPr>
      </p:pic>
      <p:cxnSp>
        <p:nvCxnSpPr>
          <p:cNvPr id="7" name="Straight Arrow Connector 6">
            <a:extLst>
              <a:ext uri="{FF2B5EF4-FFF2-40B4-BE49-F238E27FC236}">
                <a16:creationId xmlns:a16="http://schemas.microsoft.com/office/drawing/2014/main" id="{5C46A24F-537D-C172-A67C-74D924715AB8}"/>
              </a:ext>
            </a:extLst>
          </p:cNvPr>
          <p:cNvCxnSpPr/>
          <p:nvPr/>
        </p:nvCxnSpPr>
        <p:spPr>
          <a:xfrm>
            <a:off x="2716304" y="3132288"/>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DBECD8-AD95-1C64-3BB1-2582BECD7035}"/>
              </a:ext>
            </a:extLst>
          </p:cNvPr>
          <p:cNvSpPr txBox="1"/>
          <p:nvPr/>
        </p:nvSpPr>
        <p:spPr>
          <a:xfrm>
            <a:off x="5004233" y="2220635"/>
            <a:ext cx="1239955" cy="400110"/>
          </a:xfrm>
          <a:prstGeom prst="rect">
            <a:avLst/>
          </a:prstGeom>
          <a:noFill/>
        </p:spPr>
        <p:txBody>
          <a:bodyPr wrap="none" rtlCol="0">
            <a:spAutoFit/>
          </a:bodyPr>
          <a:lstStyle/>
          <a:p>
            <a:pPr algn="l"/>
            <a:r>
              <a:rPr lang="en-US" sz="2000" b="1" dirty="0" err="1">
                <a:cs typeface="Times New Roman" panose="02020603050405020304" pitchFamily="18" charset="0"/>
              </a:rPr>
              <a:t>B.falso.mi</a:t>
            </a:r>
            <a:endParaRPr lang="en-US" sz="2000" b="1" dirty="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D8F9C1C0-FD9C-29AC-0F00-F3238FA21D15}"/>
              </a:ext>
            </a:extLst>
          </p:cNvPr>
          <p:cNvCxnSpPr/>
          <p:nvPr/>
        </p:nvCxnSpPr>
        <p:spPr>
          <a:xfrm>
            <a:off x="2716304" y="3536650"/>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3C22CA7-F237-D174-B77B-AF779AE3809F}"/>
              </a:ext>
            </a:extLst>
          </p:cNvPr>
          <p:cNvPicPr>
            <a:picLocks noChangeAspect="1"/>
          </p:cNvPicPr>
          <p:nvPr/>
        </p:nvPicPr>
        <p:blipFill>
          <a:blip r:embed="rId3"/>
          <a:stretch>
            <a:fillRect/>
          </a:stretch>
        </p:blipFill>
        <p:spPr>
          <a:xfrm>
            <a:off x="1445323" y="2655736"/>
            <a:ext cx="1067966" cy="1067966"/>
          </a:xfrm>
          <a:prstGeom prst="rect">
            <a:avLst/>
          </a:prstGeom>
        </p:spPr>
      </p:pic>
      <p:sp>
        <p:nvSpPr>
          <p:cNvPr id="14" name="TextBox 13">
            <a:extLst>
              <a:ext uri="{FF2B5EF4-FFF2-40B4-BE49-F238E27FC236}">
                <a16:creationId xmlns:a16="http://schemas.microsoft.com/office/drawing/2014/main" id="{3C625B8E-1EAD-5134-753B-F5D206FD2B75}"/>
              </a:ext>
            </a:extLst>
          </p:cNvPr>
          <p:cNvSpPr txBox="1"/>
          <p:nvPr/>
        </p:nvSpPr>
        <p:spPr>
          <a:xfrm>
            <a:off x="1288668" y="2260869"/>
            <a:ext cx="1381276" cy="400110"/>
          </a:xfrm>
          <a:prstGeom prst="rect">
            <a:avLst/>
          </a:prstGeom>
          <a:noFill/>
        </p:spPr>
        <p:txBody>
          <a:bodyPr wrap="none" rtlCol="0">
            <a:spAutoFit/>
          </a:bodyPr>
          <a:lstStyle/>
          <a:p>
            <a:pPr algn="l"/>
            <a:r>
              <a:rPr lang="en-US" sz="2000" b="1" dirty="0">
                <a:cs typeface="Times New Roman" panose="02020603050405020304" pitchFamily="18" charset="0"/>
              </a:rPr>
              <a:t>A.false.me.</a:t>
            </a:r>
          </a:p>
        </p:txBody>
      </p:sp>
      <p:pic>
        <p:nvPicPr>
          <p:cNvPr id="15" name="Picture 14">
            <a:extLst>
              <a:ext uri="{FF2B5EF4-FFF2-40B4-BE49-F238E27FC236}">
                <a16:creationId xmlns:a16="http://schemas.microsoft.com/office/drawing/2014/main" id="{F418803E-0D69-804C-C882-29B994A36E1B}"/>
              </a:ext>
            </a:extLst>
          </p:cNvPr>
          <p:cNvPicPr>
            <a:picLocks noChangeAspect="1"/>
          </p:cNvPicPr>
          <p:nvPr/>
        </p:nvPicPr>
        <p:blipFill>
          <a:blip r:embed="rId4"/>
          <a:stretch>
            <a:fillRect/>
          </a:stretch>
        </p:blipFill>
        <p:spPr>
          <a:xfrm>
            <a:off x="5518830" y="3085688"/>
            <a:ext cx="903134" cy="903134"/>
          </a:xfrm>
          <a:prstGeom prst="rect">
            <a:avLst/>
          </a:prstGeom>
        </p:spPr>
      </p:pic>
      <p:pic>
        <p:nvPicPr>
          <p:cNvPr id="17" name="Picture 16">
            <a:extLst>
              <a:ext uri="{FF2B5EF4-FFF2-40B4-BE49-F238E27FC236}">
                <a16:creationId xmlns:a16="http://schemas.microsoft.com/office/drawing/2014/main" id="{232F6188-24D8-185D-DA6C-7DAD7DF5D9D3}"/>
              </a:ext>
            </a:extLst>
          </p:cNvPr>
          <p:cNvPicPr>
            <a:picLocks noChangeAspect="1"/>
          </p:cNvPicPr>
          <p:nvPr/>
        </p:nvPicPr>
        <p:blipFill>
          <a:blip r:embed="rId4"/>
          <a:stretch>
            <a:fillRect/>
          </a:stretch>
        </p:blipFill>
        <p:spPr>
          <a:xfrm>
            <a:off x="1742040" y="3055029"/>
            <a:ext cx="903134" cy="903134"/>
          </a:xfrm>
          <a:prstGeom prst="rect">
            <a:avLst/>
          </a:prstGeom>
        </p:spPr>
      </p:pic>
      <p:pic>
        <p:nvPicPr>
          <p:cNvPr id="18" name="Picture 17">
            <a:extLst>
              <a:ext uri="{FF2B5EF4-FFF2-40B4-BE49-F238E27FC236}">
                <a16:creationId xmlns:a16="http://schemas.microsoft.com/office/drawing/2014/main" id="{16843CBE-7D88-110B-8CCD-0C439FF6C952}"/>
              </a:ext>
            </a:extLst>
          </p:cNvPr>
          <p:cNvPicPr>
            <a:picLocks noChangeAspect="1"/>
          </p:cNvPicPr>
          <p:nvPr/>
        </p:nvPicPr>
        <p:blipFill>
          <a:blip r:embed="rId3"/>
          <a:stretch>
            <a:fillRect/>
          </a:stretch>
        </p:blipFill>
        <p:spPr>
          <a:xfrm>
            <a:off x="815733" y="5506742"/>
            <a:ext cx="1067966" cy="1067966"/>
          </a:xfrm>
          <a:prstGeom prst="rect">
            <a:avLst/>
          </a:prstGeom>
        </p:spPr>
      </p:pic>
      <p:sp>
        <p:nvSpPr>
          <p:cNvPr id="19" name="TextBox 18">
            <a:extLst>
              <a:ext uri="{FF2B5EF4-FFF2-40B4-BE49-F238E27FC236}">
                <a16:creationId xmlns:a16="http://schemas.microsoft.com/office/drawing/2014/main" id="{FE814D3F-D675-BBFA-810D-DD33E246C762}"/>
              </a:ext>
            </a:extLst>
          </p:cNvPr>
          <p:cNvSpPr txBox="1"/>
          <p:nvPr/>
        </p:nvSpPr>
        <p:spPr>
          <a:xfrm>
            <a:off x="785065" y="5097524"/>
            <a:ext cx="1098634" cy="400110"/>
          </a:xfrm>
          <a:prstGeom prst="rect">
            <a:avLst/>
          </a:prstGeom>
          <a:noFill/>
        </p:spPr>
        <p:txBody>
          <a:bodyPr wrap="none" rtlCol="0">
            <a:spAutoFit/>
          </a:bodyPr>
          <a:lstStyle/>
          <a:p>
            <a:pPr algn="l"/>
            <a:r>
              <a:rPr lang="en-US" sz="2000" b="1" dirty="0">
                <a:cs typeface="Times New Roman" panose="02020603050405020304" pitchFamily="18" charset="0"/>
              </a:rPr>
              <a:t>Resolver</a:t>
            </a:r>
          </a:p>
        </p:txBody>
      </p:sp>
      <p:sp>
        <p:nvSpPr>
          <p:cNvPr id="21" name="TextBox 20">
            <a:extLst>
              <a:ext uri="{FF2B5EF4-FFF2-40B4-BE49-F238E27FC236}">
                <a16:creationId xmlns:a16="http://schemas.microsoft.com/office/drawing/2014/main" id="{F379E128-56B3-5EA4-8541-8663FD628496}"/>
              </a:ext>
            </a:extLst>
          </p:cNvPr>
          <p:cNvSpPr txBox="1"/>
          <p:nvPr/>
        </p:nvSpPr>
        <p:spPr>
          <a:xfrm>
            <a:off x="7147103" y="2115657"/>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fake.com    NS  A.false.me</a:t>
            </a:r>
          </a:p>
        </p:txBody>
      </p:sp>
      <p:sp>
        <p:nvSpPr>
          <p:cNvPr id="22" name="TextBox 21">
            <a:extLst>
              <a:ext uri="{FF2B5EF4-FFF2-40B4-BE49-F238E27FC236}">
                <a16:creationId xmlns:a16="http://schemas.microsoft.com/office/drawing/2014/main" id="{F63E9434-D38D-3E6C-441C-647C67680740}"/>
              </a:ext>
            </a:extLst>
          </p:cNvPr>
          <p:cNvSpPr txBox="1"/>
          <p:nvPr/>
        </p:nvSpPr>
        <p:spPr>
          <a:xfrm>
            <a:off x="7147103" y="2496886"/>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A.false.me  NS  </a:t>
            </a:r>
            <a:r>
              <a:rPr lang="en-US" sz="2000" b="1" dirty="0" err="1">
                <a:solidFill>
                  <a:schemeClr val="tx1"/>
                </a:solidFill>
              </a:rPr>
              <a:t>B.falso.mi</a:t>
            </a:r>
            <a:endParaRPr lang="en-US" sz="2000" b="1" dirty="0">
              <a:solidFill>
                <a:schemeClr val="tx1"/>
              </a:solidFill>
            </a:endParaRPr>
          </a:p>
        </p:txBody>
      </p:sp>
      <p:sp>
        <p:nvSpPr>
          <p:cNvPr id="23" name="TextBox 22">
            <a:extLst>
              <a:ext uri="{FF2B5EF4-FFF2-40B4-BE49-F238E27FC236}">
                <a16:creationId xmlns:a16="http://schemas.microsoft.com/office/drawing/2014/main" id="{16C7DF03-3D09-0E94-824D-A5CC518538DD}"/>
              </a:ext>
            </a:extLst>
          </p:cNvPr>
          <p:cNvSpPr txBox="1"/>
          <p:nvPr/>
        </p:nvSpPr>
        <p:spPr>
          <a:xfrm>
            <a:off x="7147103" y="2878115"/>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err="1">
                <a:solidFill>
                  <a:schemeClr val="tx1"/>
                </a:solidFill>
              </a:rPr>
              <a:t>B.falso.mi</a:t>
            </a:r>
            <a:r>
              <a:rPr lang="en-US" sz="2000" b="1" dirty="0">
                <a:solidFill>
                  <a:schemeClr val="tx1"/>
                </a:solidFill>
              </a:rPr>
              <a:t>  NS  A.false.me</a:t>
            </a:r>
          </a:p>
        </p:txBody>
      </p:sp>
      <p:sp>
        <p:nvSpPr>
          <p:cNvPr id="24" name="TextBox 23">
            <a:extLst>
              <a:ext uri="{FF2B5EF4-FFF2-40B4-BE49-F238E27FC236}">
                <a16:creationId xmlns:a16="http://schemas.microsoft.com/office/drawing/2014/main" id="{1CD6EE60-421B-6F67-94FC-32F929D7A305}"/>
              </a:ext>
            </a:extLst>
          </p:cNvPr>
          <p:cNvSpPr txBox="1"/>
          <p:nvPr/>
        </p:nvSpPr>
        <p:spPr>
          <a:xfrm>
            <a:off x="7147103" y="3371777"/>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A.false.me  A   1.2.3.4</a:t>
            </a:r>
          </a:p>
        </p:txBody>
      </p:sp>
      <p:sp>
        <p:nvSpPr>
          <p:cNvPr id="25" name="TextBox 24">
            <a:extLst>
              <a:ext uri="{FF2B5EF4-FFF2-40B4-BE49-F238E27FC236}">
                <a16:creationId xmlns:a16="http://schemas.microsoft.com/office/drawing/2014/main" id="{96AE3054-0D64-1B1C-0D7A-F7595800F461}"/>
              </a:ext>
            </a:extLst>
          </p:cNvPr>
          <p:cNvSpPr txBox="1"/>
          <p:nvPr/>
        </p:nvSpPr>
        <p:spPr>
          <a:xfrm>
            <a:off x="7147103" y="3753006"/>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err="1">
                <a:solidFill>
                  <a:schemeClr val="tx1"/>
                </a:solidFill>
              </a:rPr>
              <a:t>B.falso.mi</a:t>
            </a:r>
            <a:r>
              <a:rPr lang="en-US" sz="2000" b="1" dirty="0">
                <a:solidFill>
                  <a:schemeClr val="tx1"/>
                </a:solidFill>
              </a:rPr>
              <a:t>  A   5.6.7.8</a:t>
            </a:r>
          </a:p>
        </p:txBody>
      </p:sp>
      <p:cxnSp>
        <p:nvCxnSpPr>
          <p:cNvPr id="11" name="Straight Arrow Connector 10">
            <a:extLst>
              <a:ext uri="{FF2B5EF4-FFF2-40B4-BE49-F238E27FC236}">
                <a16:creationId xmlns:a16="http://schemas.microsoft.com/office/drawing/2014/main" id="{9E68BF96-66B4-BB9F-71F8-889B9DA4B79F}"/>
              </a:ext>
            </a:extLst>
          </p:cNvPr>
          <p:cNvCxnSpPr>
            <a:stCxn id="19" idx="0"/>
          </p:cNvCxnSpPr>
          <p:nvPr/>
        </p:nvCxnSpPr>
        <p:spPr>
          <a:xfrm flipV="1">
            <a:off x="1334382" y="3988822"/>
            <a:ext cx="549317" cy="1108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E22F0E-3FEB-3153-F14D-97450FFD97A6}"/>
              </a:ext>
            </a:extLst>
          </p:cNvPr>
          <p:cNvSpPr txBox="1"/>
          <p:nvPr/>
        </p:nvSpPr>
        <p:spPr>
          <a:xfrm>
            <a:off x="1742040" y="4260077"/>
            <a:ext cx="1649875" cy="400110"/>
          </a:xfrm>
          <a:prstGeom prst="rect">
            <a:avLst/>
          </a:prstGeom>
          <a:noFill/>
        </p:spPr>
        <p:txBody>
          <a:bodyPr wrap="none" rtlCol="0">
            <a:spAutoFit/>
          </a:bodyPr>
          <a:lstStyle/>
          <a:p>
            <a:pPr algn="l"/>
            <a:r>
              <a:rPr lang="en-US" b="1" dirty="0">
                <a:cs typeface="Times New Roman" panose="02020603050405020304" pitchFamily="18" charset="0"/>
              </a:rPr>
              <a:t>Q. fake.com.  </a:t>
            </a:r>
            <a:r>
              <a:rPr lang="en-US" sz="2000" b="1" dirty="0">
                <a:solidFill>
                  <a:srgbClr val="FF0000"/>
                </a:solidFill>
                <a:cs typeface="Times New Roman" panose="02020603050405020304" pitchFamily="18" charset="0"/>
              </a:rPr>
              <a:t>A</a:t>
            </a:r>
            <a:endParaRPr lang="en-US" b="1" dirty="0">
              <a:solidFill>
                <a:srgbClr val="FF0000"/>
              </a:solidFill>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1601A076-9770-ECF9-A23D-57FAB9353C22}"/>
              </a:ext>
            </a:extLst>
          </p:cNvPr>
          <p:cNvCxnSpPr>
            <a:cxnSpLocks/>
          </p:cNvCxnSpPr>
          <p:nvPr/>
        </p:nvCxnSpPr>
        <p:spPr>
          <a:xfrm flipV="1">
            <a:off x="1510963" y="4097215"/>
            <a:ext cx="4113247" cy="10116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Single Corner Snipped 7">
            <a:extLst>
              <a:ext uri="{FF2B5EF4-FFF2-40B4-BE49-F238E27FC236}">
                <a16:creationId xmlns:a16="http://schemas.microsoft.com/office/drawing/2014/main" id="{13EEFBC7-FE90-F107-9749-ECDEBAA7F0F0}"/>
              </a:ext>
            </a:extLst>
          </p:cNvPr>
          <p:cNvSpPr/>
          <p:nvPr/>
        </p:nvSpPr>
        <p:spPr>
          <a:xfrm>
            <a:off x="6335445" y="4394415"/>
            <a:ext cx="4259294" cy="2031785"/>
          </a:xfrm>
          <a:prstGeom prst="snip1Rect">
            <a:avLst/>
          </a:prstGeom>
          <a:solidFill>
            <a:srgbClr val="F2F8E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BA7915B-BD94-45E4-1301-EC65AECCD1B5}"/>
              </a:ext>
            </a:extLst>
          </p:cNvPr>
          <p:cNvSpPr txBox="1"/>
          <p:nvPr/>
        </p:nvSpPr>
        <p:spPr>
          <a:xfrm>
            <a:off x="6452129" y="5112826"/>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fake.com</a:t>
            </a:r>
          </a:p>
        </p:txBody>
      </p:sp>
      <p:sp>
        <p:nvSpPr>
          <p:cNvPr id="26" name="TextBox 25">
            <a:extLst>
              <a:ext uri="{FF2B5EF4-FFF2-40B4-BE49-F238E27FC236}">
                <a16:creationId xmlns:a16="http://schemas.microsoft.com/office/drawing/2014/main" id="{E85C6648-76AA-EA5B-B238-DB82F399BFF3}"/>
              </a:ext>
            </a:extLst>
          </p:cNvPr>
          <p:cNvSpPr txBox="1"/>
          <p:nvPr/>
        </p:nvSpPr>
        <p:spPr>
          <a:xfrm>
            <a:off x="6452129" y="5494055"/>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A.false.me</a:t>
            </a:r>
          </a:p>
        </p:txBody>
      </p:sp>
      <p:sp>
        <p:nvSpPr>
          <p:cNvPr id="27" name="TextBox 26">
            <a:extLst>
              <a:ext uri="{FF2B5EF4-FFF2-40B4-BE49-F238E27FC236}">
                <a16:creationId xmlns:a16="http://schemas.microsoft.com/office/drawing/2014/main" id="{9A52A408-C2F7-3108-6EAA-960F378916CD}"/>
              </a:ext>
            </a:extLst>
          </p:cNvPr>
          <p:cNvSpPr txBox="1"/>
          <p:nvPr/>
        </p:nvSpPr>
        <p:spPr>
          <a:xfrm>
            <a:off x="6452129" y="5875284"/>
            <a:ext cx="4142610" cy="40011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err="1">
                <a:solidFill>
                  <a:schemeClr val="tx1"/>
                </a:solidFill>
              </a:rPr>
              <a:t>B.falso.mi</a:t>
            </a:r>
            <a:endParaRPr lang="en-US" sz="2000" b="1" dirty="0">
              <a:solidFill>
                <a:schemeClr val="tx1"/>
              </a:solidFill>
            </a:endParaRPr>
          </a:p>
        </p:txBody>
      </p:sp>
      <p:sp>
        <p:nvSpPr>
          <p:cNvPr id="30" name="Rectangle 29">
            <a:extLst>
              <a:ext uri="{FF2B5EF4-FFF2-40B4-BE49-F238E27FC236}">
                <a16:creationId xmlns:a16="http://schemas.microsoft.com/office/drawing/2014/main" id="{73D05304-BACA-0974-1485-F016030B4B5D}"/>
              </a:ext>
            </a:extLst>
          </p:cNvPr>
          <p:cNvSpPr/>
          <p:nvPr/>
        </p:nvSpPr>
        <p:spPr>
          <a:xfrm>
            <a:off x="6332361" y="4394494"/>
            <a:ext cx="1524000"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SLIST</a:t>
            </a:r>
          </a:p>
        </p:txBody>
      </p:sp>
      <p:sp>
        <p:nvSpPr>
          <p:cNvPr id="31" name="Rectangle 30">
            <a:extLst>
              <a:ext uri="{FF2B5EF4-FFF2-40B4-BE49-F238E27FC236}">
                <a16:creationId xmlns:a16="http://schemas.microsoft.com/office/drawing/2014/main" id="{B0B25BEF-09CD-2270-6AE7-21B0D96B6D38}"/>
              </a:ext>
            </a:extLst>
          </p:cNvPr>
          <p:cNvSpPr/>
          <p:nvPr/>
        </p:nvSpPr>
        <p:spPr>
          <a:xfrm>
            <a:off x="9093200" y="1460976"/>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cxnSp>
        <p:nvCxnSpPr>
          <p:cNvPr id="5" name="Straight Arrow Connector 4">
            <a:extLst>
              <a:ext uri="{FF2B5EF4-FFF2-40B4-BE49-F238E27FC236}">
                <a16:creationId xmlns:a16="http://schemas.microsoft.com/office/drawing/2014/main" id="{7D1AF808-FCB4-802C-40EB-05A97C8B39B2}"/>
              </a:ext>
            </a:extLst>
          </p:cNvPr>
          <p:cNvCxnSpPr/>
          <p:nvPr/>
        </p:nvCxnSpPr>
        <p:spPr>
          <a:xfrm>
            <a:off x="8350479" y="5336389"/>
            <a:ext cx="1178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Checkmark with solid fill">
            <a:extLst>
              <a:ext uri="{FF2B5EF4-FFF2-40B4-BE49-F238E27FC236}">
                <a16:creationId xmlns:a16="http://schemas.microsoft.com/office/drawing/2014/main" id="{4343B774-CEC7-875A-74B0-1E76E2098E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6727" y="4951938"/>
            <a:ext cx="677211" cy="677211"/>
          </a:xfrm>
          <a:prstGeom prst="rect">
            <a:avLst/>
          </a:prstGeom>
        </p:spPr>
      </p:pic>
      <p:cxnSp>
        <p:nvCxnSpPr>
          <p:cNvPr id="36" name="Straight Arrow Connector 35">
            <a:extLst>
              <a:ext uri="{FF2B5EF4-FFF2-40B4-BE49-F238E27FC236}">
                <a16:creationId xmlns:a16="http://schemas.microsoft.com/office/drawing/2014/main" id="{78642B9A-2080-B5CA-CBD2-4D058B67F443}"/>
              </a:ext>
            </a:extLst>
          </p:cNvPr>
          <p:cNvCxnSpPr/>
          <p:nvPr/>
        </p:nvCxnSpPr>
        <p:spPr>
          <a:xfrm>
            <a:off x="8350479" y="5675248"/>
            <a:ext cx="1178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Checkmark with solid fill">
            <a:extLst>
              <a:ext uri="{FF2B5EF4-FFF2-40B4-BE49-F238E27FC236}">
                <a16:creationId xmlns:a16="http://schemas.microsoft.com/office/drawing/2014/main" id="{6F8418CF-2863-4CF0-D1E3-CFB7D1BAB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6727" y="5290797"/>
            <a:ext cx="677211" cy="677211"/>
          </a:xfrm>
          <a:prstGeom prst="rect">
            <a:avLst/>
          </a:prstGeom>
        </p:spPr>
      </p:pic>
      <p:cxnSp>
        <p:nvCxnSpPr>
          <p:cNvPr id="38" name="Straight Arrow Connector 37">
            <a:extLst>
              <a:ext uri="{FF2B5EF4-FFF2-40B4-BE49-F238E27FC236}">
                <a16:creationId xmlns:a16="http://schemas.microsoft.com/office/drawing/2014/main" id="{F051987B-05C3-DDF4-6DA0-FFED124ADC55}"/>
              </a:ext>
            </a:extLst>
          </p:cNvPr>
          <p:cNvCxnSpPr/>
          <p:nvPr/>
        </p:nvCxnSpPr>
        <p:spPr>
          <a:xfrm>
            <a:off x="8350479" y="6044540"/>
            <a:ext cx="11781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Checkmark with solid fill">
            <a:extLst>
              <a:ext uri="{FF2B5EF4-FFF2-40B4-BE49-F238E27FC236}">
                <a16:creationId xmlns:a16="http://schemas.microsoft.com/office/drawing/2014/main" id="{164D6471-0423-60BE-460F-B0C320073C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6727" y="5660089"/>
            <a:ext cx="677211" cy="677211"/>
          </a:xfrm>
          <a:prstGeom prst="rect">
            <a:avLst/>
          </a:prstGeom>
        </p:spPr>
      </p:pic>
    </p:spTree>
    <p:extLst>
      <p:ext uri="{BB962C8B-B14F-4D97-AF65-F5344CB8AC3E}">
        <p14:creationId xmlns:p14="http://schemas.microsoft.com/office/powerpoint/2010/main" val="225305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1DC3-B83F-E437-5101-D715C30EF142}"/>
              </a:ext>
            </a:extLst>
          </p:cNvPr>
          <p:cNvSpPr>
            <a:spLocks noGrp="1"/>
          </p:cNvSpPr>
          <p:nvPr>
            <p:ph type="title"/>
          </p:nvPr>
        </p:nvSpPr>
        <p:spPr/>
        <p:txBody>
          <a:bodyPr/>
          <a:lstStyle/>
          <a:p>
            <a:r>
              <a:rPr lang="en-US" dirty="0"/>
              <a:t>SLIST and Cache</a:t>
            </a:r>
          </a:p>
        </p:txBody>
      </p:sp>
      <p:sp>
        <p:nvSpPr>
          <p:cNvPr id="3" name="Content Placeholder 2">
            <a:extLst>
              <a:ext uri="{FF2B5EF4-FFF2-40B4-BE49-F238E27FC236}">
                <a16:creationId xmlns:a16="http://schemas.microsoft.com/office/drawing/2014/main" id="{3C57B022-A2A2-CA92-9277-F1DB31E5E007}"/>
              </a:ext>
            </a:extLst>
          </p:cNvPr>
          <p:cNvSpPr>
            <a:spLocks noGrp="1"/>
          </p:cNvSpPr>
          <p:nvPr>
            <p:ph idx="1"/>
          </p:nvPr>
        </p:nvSpPr>
        <p:spPr>
          <a:xfrm>
            <a:off x="607633" y="1132677"/>
            <a:ext cx="10978699" cy="2296324"/>
          </a:xfrm>
        </p:spPr>
        <p:txBody>
          <a:bodyPr/>
          <a:lstStyle/>
          <a:p>
            <a:r>
              <a:rPr lang="en-US" dirty="0"/>
              <a:t>The resolver fetches all name server information from the target server and checks the connectivity to each server in parallel, storing the results in the cache based on whether the servers are reachable</a:t>
            </a:r>
          </a:p>
          <a:p>
            <a:r>
              <a:rPr lang="en-US" dirty="0"/>
              <a:t>Therefore, the resolver with SLIST </a:t>
            </a:r>
            <a:r>
              <a:rPr lang="en-US" b="1" dirty="0"/>
              <a:t>relies heavily on cache</a:t>
            </a:r>
          </a:p>
          <a:p>
            <a:r>
              <a:rPr lang="en-US" dirty="0"/>
              <a:t>Without cache, resolver should query all nameservers they met from root for each query</a:t>
            </a:r>
          </a:p>
        </p:txBody>
      </p:sp>
      <p:sp>
        <p:nvSpPr>
          <p:cNvPr id="4" name="Slide Number Placeholder 3">
            <a:extLst>
              <a:ext uri="{FF2B5EF4-FFF2-40B4-BE49-F238E27FC236}">
                <a16:creationId xmlns:a16="http://schemas.microsoft.com/office/drawing/2014/main" id="{40CCAF7C-2D21-4A61-6E1D-F37F3DD35433}"/>
              </a:ext>
            </a:extLst>
          </p:cNvPr>
          <p:cNvSpPr>
            <a:spLocks noGrp="1"/>
          </p:cNvSpPr>
          <p:nvPr>
            <p:ph type="sldNum" sz="quarter" idx="12"/>
          </p:nvPr>
        </p:nvSpPr>
        <p:spPr/>
        <p:txBody>
          <a:bodyPr/>
          <a:lstStyle/>
          <a:p>
            <a:fld id="{F9880FB5-BC68-415E-B104-1A5D9F53AE93}" type="slidenum">
              <a:rPr lang="en-US" smtClean="0"/>
              <a:pPr/>
              <a:t>13</a:t>
            </a:fld>
            <a:endParaRPr lang="en-US" dirty="0"/>
          </a:p>
        </p:txBody>
      </p:sp>
      <p:sp>
        <p:nvSpPr>
          <p:cNvPr id="5" name="TextBox 4">
            <a:extLst>
              <a:ext uri="{FF2B5EF4-FFF2-40B4-BE49-F238E27FC236}">
                <a16:creationId xmlns:a16="http://schemas.microsoft.com/office/drawing/2014/main" id="{96BBBC96-D8F2-A212-B3C1-EB1CA38A4E27}"/>
              </a:ext>
            </a:extLst>
          </p:cNvPr>
          <p:cNvSpPr txBox="1"/>
          <p:nvPr/>
        </p:nvSpPr>
        <p:spPr>
          <a:xfrm>
            <a:off x="846215" y="3679159"/>
            <a:ext cx="5322277" cy="1200329"/>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dirty="0"/>
              <a:t>;; AUTHORITY SECTION:</a:t>
            </a:r>
          </a:p>
          <a:p>
            <a:r>
              <a:rPr lang="en-US" dirty="0"/>
              <a:t>com.    NS   a.gtld-servers.net.</a:t>
            </a:r>
          </a:p>
          <a:p>
            <a:r>
              <a:rPr lang="en-US" dirty="0"/>
              <a:t>com.    NS   b.gtld-servers.net.</a:t>
            </a:r>
          </a:p>
          <a:p>
            <a:r>
              <a:rPr lang="en-US" dirty="0"/>
              <a:t>com.    NS   c.gtld-servers.net.</a:t>
            </a:r>
          </a:p>
        </p:txBody>
      </p:sp>
      <p:sp>
        <p:nvSpPr>
          <p:cNvPr id="6" name="TextBox 5">
            <a:extLst>
              <a:ext uri="{FF2B5EF4-FFF2-40B4-BE49-F238E27FC236}">
                <a16:creationId xmlns:a16="http://schemas.microsoft.com/office/drawing/2014/main" id="{24D089C6-3A86-A49C-EBD5-AC4207AC3C6E}"/>
              </a:ext>
            </a:extLst>
          </p:cNvPr>
          <p:cNvSpPr txBox="1"/>
          <p:nvPr/>
        </p:nvSpPr>
        <p:spPr>
          <a:xfrm>
            <a:off x="811615" y="4928131"/>
            <a:ext cx="5322277" cy="1200329"/>
          </a:xfrm>
          <a:prstGeom prst="rect">
            <a:avLst/>
          </a:prstGeom>
          <a:noFill/>
        </p:spPr>
        <p:txBody>
          <a:bodyPr wrap="square" rtlCol="0">
            <a:spAutoFit/>
          </a:bodyPr>
          <a:lstStyle/>
          <a:p>
            <a:pPr algn="l"/>
            <a:r>
              <a:rPr lang="en-US" dirty="0">
                <a:solidFill>
                  <a:schemeClr val="accent6"/>
                </a:solidFill>
                <a:latin typeface="CaskaydiaMono NF" panose="02000009000000000000" pitchFamily="50" charset="0"/>
                <a:ea typeface="CaskaydiaMono NF" panose="02000009000000000000" pitchFamily="50" charset="0"/>
                <a:cs typeface="CaskaydiaMono NF" panose="02000009000000000000" pitchFamily="50" charset="0"/>
              </a:rPr>
              <a:t>;; ADDITIONAL SECTION:</a:t>
            </a:r>
          </a:p>
          <a:p>
            <a:pPr algn="l"/>
            <a:r>
              <a:rPr lang="en-US" dirty="0">
                <a:solidFill>
                  <a:schemeClr val="accent6"/>
                </a:solidFill>
                <a:latin typeface="CaskaydiaMono NF" panose="02000009000000000000" pitchFamily="50" charset="0"/>
                <a:ea typeface="CaskaydiaMono NF" panose="02000009000000000000" pitchFamily="50" charset="0"/>
                <a:cs typeface="CaskaydiaMono NF" panose="02000009000000000000" pitchFamily="50" charset="0"/>
              </a:rPr>
              <a:t>a.gtld-servers.net.   A   192.5.6.30</a:t>
            </a:r>
          </a:p>
          <a:p>
            <a:pPr algn="l"/>
            <a:r>
              <a:rPr lang="en-US" dirty="0">
                <a:solidFill>
                  <a:schemeClr val="accent6"/>
                </a:solidFill>
                <a:latin typeface="CaskaydiaMono NF" panose="02000009000000000000" pitchFamily="50" charset="0"/>
                <a:ea typeface="CaskaydiaMono NF" panose="02000009000000000000" pitchFamily="50" charset="0"/>
                <a:cs typeface="CaskaydiaMono NF" panose="02000009000000000000" pitchFamily="50" charset="0"/>
              </a:rPr>
              <a:t>b.gtld-servers.net.   A   192.33.14.30</a:t>
            </a:r>
          </a:p>
          <a:p>
            <a:pPr algn="l"/>
            <a:r>
              <a:rPr lang="en-US" dirty="0">
                <a:solidFill>
                  <a:schemeClr val="accent6"/>
                </a:solidFill>
                <a:latin typeface="CaskaydiaMono NF" panose="02000009000000000000" pitchFamily="50" charset="0"/>
                <a:ea typeface="CaskaydiaMono NF" panose="02000009000000000000" pitchFamily="50" charset="0"/>
                <a:cs typeface="CaskaydiaMono NF" panose="02000009000000000000" pitchFamily="50" charset="0"/>
              </a:rPr>
              <a:t>c.gtld-servers.net.   A   192.26.92.30</a:t>
            </a:r>
            <a:endParaRPr lang="en-US" sz="1400" dirty="0">
              <a:solidFill>
                <a:schemeClr val="accent6"/>
              </a:solidFill>
              <a:latin typeface="CaskaydiaMono NF" panose="02000009000000000000" pitchFamily="50" charset="0"/>
              <a:ea typeface="CaskaydiaMono NF" panose="02000009000000000000" pitchFamily="50" charset="0"/>
              <a:cs typeface="CaskaydiaMono NF" panose="02000009000000000000" pitchFamily="50" charset="0"/>
            </a:endParaRPr>
          </a:p>
        </p:txBody>
      </p:sp>
      <p:sp>
        <p:nvSpPr>
          <p:cNvPr id="7" name="Rectangle 6">
            <a:extLst>
              <a:ext uri="{FF2B5EF4-FFF2-40B4-BE49-F238E27FC236}">
                <a16:creationId xmlns:a16="http://schemas.microsoft.com/office/drawing/2014/main" id="{296802CD-DC34-EB78-2826-1CBEFC340CF8}"/>
              </a:ext>
            </a:extLst>
          </p:cNvPr>
          <p:cNvSpPr/>
          <p:nvPr/>
        </p:nvSpPr>
        <p:spPr>
          <a:xfrm>
            <a:off x="808115" y="3584030"/>
            <a:ext cx="5322277" cy="26543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Right 7">
            <a:extLst>
              <a:ext uri="{FF2B5EF4-FFF2-40B4-BE49-F238E27FC236}">
                <a16:creationId xmlns:a16="http://schemas.microsoft.com/office/drawing/2014/main" id="{149DA332-2459-F042-0C96-D7E546549FA9}"/>
              </a:ext>
            </a:extLst>
          </p:cNvPr>
          <p:cNvSpPr/>
          <p:nvPr/>
        </p:nvSpPr>
        <p:spPr>
          <a:xfrm flipH="1">
            <a:off x="6286500" y="5301379"/>
            <a:ext cx="1092200" cy="51506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04CF181E-E620-6D1E-3620-B3470BFF072C}"/>
              </a:ext>
            </a:extLst>
          </p:cNvPr>
          <p:cNvSpPr txBox="1"/>
          <p:nvPr/>
        </p:nvSpPr>
        <p:spPr>
          <a:xfrm>
            <a:off x="7531308" y="5210153"/>
            <a:ext cx="4241800" cy="707886"/>
          </a:xfrm>
          <a:prstGeom prst="rect">
            <a:avLst/>
          </a:prstGeom>
          <a:noFill/>
        </p:spPr>
        <p:txBody>
          <a:bodyPr wrap="square" rtlCol="0">
            <a:spAutoFit/>
          </a:bodyPr>
          <a:lstStyle/>
          <a:p>
            <a:pPr algn="l"/>
            <a:r>
              <a:rPr lang="en-US" sz="2000" b="1" dirty="0">
                <a:cs typeface="Times New Roman" panose="02020603050405020304" pitchFamily="18" charset="0"/>
              </a:rPr>
              <a:t>Resolver traverse all this IPs in parallel </a:t>
            </a:r>
          </a:p>
          <a:p>
            <a:pPr algn="l"/>
            <a:r>
              <a:rPr lang="en-US" sz="2000" b="1" dirty="0">
                <a:cs typeface="Times New Roman" panose="02020603050405020304" pitchFamily="18" charset="0"/>
              </a:rPr>
              <a:t>and check its reachability</a:t>
            </a:r>
          </a:p>
        </p:txBody>
      </p:sp>
      <p:sp>
        <p:nvSpPr>
          <p:cNvPr id="10" name="TextBox 9">
            <a:extLst>
              <a:ext uri="{FF2B5EF4-FFF2-40B4-BE49-F238E27FC236}">
                <a16:creationId xmlns:a16="http://schemas.microsoft.com/office/drawing/2014/main" id="{6186E9EF-1D33-2C21-6FD2-F2CA6A08AF11}"/>
              </a:ext>
            </a:extLst>
          </p:cNvPr>
          <p:cNvSpPr txBox="1"/>
          <p:nvPr/>
        </p:nvSpPr>
        <p:spPr>
          <a:xfrm>
            <a:off x="6515308" y="3584030"/>
            <a:ext cx="4241800" cy="400110"/>
          </a:xfrm>
          <a:prstGeom prst="rect">
            <a:avLst/>
          </a:prstGeom>
          <a:noFill/>
        </p:spPr>
        <p:txBody>
          <a:bodyPr wrap="square" rtlCol="0">
            <a:spAutoFit/>
          </a:bodyPr>
          <a:lstStyle/>
          <a:p>
            <a:pPr algn="l"/>
            <a:r>
              <a:rPr lang="en-US" sz="2000" b="1" dirty="0">
                <a:cs typeface="Times New Roman" panose="02020603050405020304" pitchFamily="18" charset="0"/>
              </a:rPr>
              <a:t>This is NOT resolved by glue record</a:t>
            </a:r>
          </a:p>
        </p:txBody>
      </p:sp>
    </p:spTree>
    <p:extLst>
      <p:ext uri="{BB962C8B-B14F-4D97-AF65-F5344CB8AC3E}">
        <p14:creationId xmlns:p14="http://schemas.microsoft.com/office/powerpoint/2010/main" val="116398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7043-E4AE-E492-6B2E-A917F4AA2E9F}"/>
              </a:ext>
            </a:extLst>
          </p:cNvPr>
          <p:cNvSpPr>
            <a:spLocks noGrp="1"/>
          </p:cNvSpPr>
          <p:nvPr>
            <p:ph type="title"/>
          </p:nvPr>
        </p:nvSpPr>
        <p:spPr/>
        <p:txBody>
          <a:bodyPr/>
          <a:lstStyle/>
          <a:p>
            <a:r>
              <a:rPr lang="en-US" dirty="0"/>
              <a:t>Two Issues with Cache Management in Resolver</a:t>
            </a:r>
          </a:p>
        </p:txBody>
      </p:sp>
      <p:sp>
        <p:nvSpPr>
          <p:cNvPr id="3" name="Content Placeholder 2">
            <a:extLst>
              <a:ext uri="{FF2B5EF4-FFF2-40B4-BE49-F238E27FC236}">
                <a16:creationId xmlns:a16="http://schemas.microsoft.com/office/drawing/2014/main" id="{C2474C6D-F0A4-49E6-D8DD-04B1518193BA}"/>
              </a:ext>
            </a:extLst>
          </p:cNvPr>
          <p:cNvSpPr>
            <a:spLocks noGrp="1"/>
          </p:cNvSpPr>
          <p:nvPr>
            <p:ph idx="1"/>
          </p:nvPr>
        </p:nvSpPr>
        <p:spPr>
          <a:xfrm>
            <a:off x="607633" y="1132677"/>
            <a:ext cx="10978699" cy="1077218"/>
          </a:xfrm>
        </p:spPr>
        <p:txBody>
          <a:bodyPr/>
          <a:lstStyle/>
          <a:p>
            <a:r>
              <a:rPr lang="en-US" dirty="0"/>
              <a:t>There are </a:t>
            </a:r>
            <a:r>
              <a:rPr lang="en-US" b="1" dirty="0"/>
              <a:t>no limits</a:t>
            </a:r>
            <a:r>
              <a:rPr lang="en-US" dirty="0"/>
              <a:t> of the NS record number in a single domain to benign cache</a:t>
            </a:r>
          </a:p>
          <a:p>
            <a:r>
              <a:rPr lang="en-US" dirty="0"/>
              <a:t>When the hard limit is reached, the resolver usually drops all requests </a:t>
            </a:r>
          </a:p>
          <a:p>
            <a:endParaRPr lang="en-US" dirty="0"/>
          </a:p>
        </p:txBody>
      </p:sp>
      <p:sp>
        <p:nvSpPr>
          <p:cNvPr id="4" name="Slide Number Placeholder 3">
            <a:extLst>
              <a:ext uri="{FF2B5EF4-FFF2-40B4-BE49-F238E27FC236}">
                <a16:creationId xmlns:a16="http://schemas.microsoft.com/office/drawing/2014/main" id="{EF107338-69DD-1070-BC65-708365C9564C}"/>
              </a:ext>
            </a:extLst>
          </p:cNvPr>
          <p:cNvSpPr>
            <a:spLocks noGrp="1"/>
          </p:cNvSpPr>
          <p:nvPr>
            <p:ph type="sldNum" sz="quarter" idx="12"/>
          </p:nvPr>
        </p:nvSpPr>
        <p:spPr/>
        <p:txBody>
          <a:bodyPr/>
          <a:lstStyle/>
          <a:p>
            <a:fld id="{F9880FB5-BC68-415E-B104-1A5D9F53AE93}" type="slidenum">
              <a:rPr lang="en-US" smtClean="0"/>
              <a:pPr/>
              <a:t>14</a:t>
            </a:fld>
            <a:endParaRPr lang="en-US" dirty="0"/>
          </a:p>
        </p:txBody>
      </p:sp>
      <p:sp>
        <p:nvSpPr>
          <p:cNvPr id="5" name="TextBox 4">
            <a:extLst>
              <a:ext uri="{FF2B5EF4-FFF2-40B4-BE49-F238E27FC236}">
                <a16:creationId xmlns:a16="http://schemas.microsoft.com/office/drawing/2014/main" id="{865E1FFC-9083-CACE-1E79-D74D3670B0FE}"/>
              </a:ext>
            </a:extLst>
          </p:cNvPr>
          <p:cNvSpPr txBox="1"/>
          <p:nvPr/>
        </p:nvSpPr>
        <p:spPr>
          <a:xfrm>
            <a:off x="1128333" y="4093266"/>
            <a:ext cx="4180267" cy="1569660"/>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NS  c0001.del.c</a:t>
            </a:r>
          </a:p>
          <a:p>
            <a:r>
              <a:rPr lang="en-US" sz="1600" b="1" dirty="0">
                <a:solidFill>
                  <a:schemeClr val="tx1"/>
                </a:solidFill>
              </a:rPr>
              <a:t>e1.attack.com  NS  c0002.del.c</a:t>
            </a:r>
          </a:p>
          <a:p>
            <a:r>
              <a:rPr lang="en-US" sz="1600" b="1" dirty="0">
                <a:solidFill>
                  <a:schemeClr val="tx1"/>
                </a:solidFill>
              </a:rPr>
              <a:t>e1.attack.com  NS  c0003.del.c</a:t>
            </a:r>
          </a:p>
          <a:p>
            <a:pPr algn="ctr"/>
            <a:r>
              <a:rPr lang="en-US" sz="1600" b="1" dirty="0">
                <a:solidFill>
                  <a:schemeClr val="tx1"/>
                </a:solidFill>
              </a:rPr>
              <a:t>...</a:t>
            </a:r>
          </a:p>
          <a:p>
            <a:r>
              <a:rPr lang="en-US" sz="1600" b="1" dirty="0">
                <a:solidFill>
                  <a:schemeClr val="tx1"/>
                </a:solidFill>
              </a:rPr>
              <a:t>e1.attack.com  NS  c1499.del.c</a:t>
            </a:r>
          </a:p>
          <a:p>
            <a:r>
              <a:rPr lang="en-US" sz="1600" b="1" dirty="0">
                <a:solidFill>
                  <a:schemeClr val="tx1"/>
                </a:solidFill>
              </a:rPr>
              <a:t>e1.attack.com  NS  c1500.del.c</a:t>
            </a:r>
          </a:p>
        </p:txBody>
      </p:sp>
      <p:sp>
        <p:nvSpPr>
          <p:cNvPr id="6" name="TextBox 5">
            <a:extLst>
              <a:ext uri="{FF2B5EF4-FFF2-40B4-BE49-F238E27FC236}">
                <a16:creationId xmlns:a16="http://schemas.microsoft.com/office/drawing/2014/main" id="{F1085FD4-9456-0BAA-7A26-43D127A7BD32}"/>
              </a:ext>
            </a:extLst>
          </p:cNvPr>
          <p:cNvSpPr txBox="1"/>
          <p:nvPr/>
        </p:nvSpPr>
        <p:spPr>
          <a:xfrm>
            <a:off x="1128333" y="2480366"/>
            <a:ext cx="4358067" cy="1077218"/>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google.com     NS  ns2.google.com </a:t>
            </a:r>
          </a:p>
          <a:p>
            <a:r>
              <a:rPr lang="en-US" sz="1600" b="1" dirty="0">
                <a:solidFill>
                  <a:schemeClr val="tx1"/>
                </a:solidFill>
              </a:rPr>
              <a:t>google.com     NS  ns1.google.com </a:t>
            </a:r>
          </a:p>
          <a:p>
            <a:r>
              <a:rPr lang="en-US" sz="1600" b="1" dirty="0">
                <a:solidFill>
                  <a:schemeClr val="tx1"/>
                </a:solidFill>
              </a:rPr>
              <a:t>google.com     NS  ns4.google.com </a:t>
            </a:r>
          </a:p>
          <a:p>
            <a:r>
              <a:rPr lang="en-US" sz="1600" b="1" dirty="0">
                <a:solidFill>
                  <a:schemeClr val="tx1"/>
                </a:solidFill>
              </a:rPr>
              <a:t>google.com     NS  ns3.google.com </a:t>
            </a:r>
          </a:p>
        </p:txBody>
      </p:sp>
      <p:grpSp>
        <p:nvGrpSpPr>
          <p:cNvPr id="17" name="Group 16">
            <a:extLst>
              <a:ext uri="{FF2B5EF4-FFF2-40B4-BE49-F238E27FC236}">
                <a16:creationId xmlns:a16="http://schemas.microsoft.com/office/drawing/2014/main" id="{F67A9CDE-BBC5-6279-E6E2-107F7599BD59}"/>
              </a:ext>
            </a:extLst>
          </p:cNvPr>
          <p:cNvGrpSpPr/>
          <p:nvPr/>
        </p:nvGrpSpPr>
        <p:grpSpPr>
          <a:xfrm>
            <a:off x="5905500" y="2761051"/>
            <a:ext cx="3581400" cy="3198023"/>
            <a:chOff x="6057900" y="2464903"/>
            <a:chExt cx="3581400" cy="3198023"/>
          </a:xfrm>
        </p:grpSpPr>
        <p:sp>
          <p:nvSpPr>
            <p:cNvPr id="8" name="Rectangle 7">
              <a:extLst>
                <a:ext uri="{FF2B5EF4-FFF2-40B4-BE49-F238E27FC236}">
                  <a16:creationId xmlns:a16="http://schemas.microsoft.com/office/drawing/2014/main" id="{62FF7AE8-79BC-07D8-A4EA-E6E4F2FD6C98}"/>
                </a:ext>
              </a:extLst>
            </p:cNvPr>
            <p:cNvSpPr/>
            <p:nvPr/>
          </p:nvSpPr>
          <p:spPr>
            <a:xfrm>
              <a:off x="6057900" y="3077222"/>
              <a:ext cx="3581400" cy="2585704"/>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03CEB3A5-2F49-C480-6E40-7A4A3CB1FC09}"/>
                </a:ext>
              </a:extLst>
            </p:cNvPr>
            <p:cNvSpPr/>
            <p:nvPr/>
          </p:nvSpPr>
          <p:spPr>
            <a:xfrm>
              <a:off x="6096000" y="2464903"/>
              <a:ext cx="35179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6" name="Rectangle 15">
            <a:extLst>
              <a:ext uri="{FF2B5EF4-FFF2-40B4-BE49-F238E27FC236}">
                <a16:creationId xmlns:a16="http://schemas.microsoft.com/office/drawing/2014/main" id="{CF647722-BE79-F361-B1CE-616ED57AA1E3}"/>
              </a:ext>
            </a:extLst>
          </p:cNvPr>
          <p:cNvSpPr/>
          <p:nvPr/>
        </p:nvSpPr>
        <p:spPr>
          <a:xfrm>
            <a:off x="8280400" y="2533108"/>
            <a:ext cx="3517900" cy="646426"/>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 google.com</a:t>
            </a:r>
          </a:p>
        </p:txBody>
      </p:sp>
      <p:grpSp>
        <p:nvGrpSpPr>
          <p:cNvPr id="22" name="Group 21">
            <a:extLst>
              <a:ext uri="{FF2B5EF4-FFF2-40B4-BE49-F238E27FC236}">
                <a16:creationId xmlns:a16="http://schemas.microsoft.com/office/drawing/2014/main" id="{08A1E522-92EB-004E-A54B-3F2F6AEC12C3}"/>
              </a:ext>
            </a:extLst>
          </p:cNvPr>
          <p:cNvGrpSpPr/>
          <p:nvPr/>
        </p:nvGrpSpPr>
        <p:grpSpPr>
          <a:xfrm>
            <a:off x="5943600" y="3373370"/>
            <a:ext cx="3517900" cy="646426"/>
            <a:chOff x="5943600" y="3373370"/>
            <a:chExt cx="3517900" cy="646426"/>
          </a:xfrm>
        </p:grpSpPr>
        <p:sp>
          <p:nvSpPr>
            <p:cNvPr id="14" name="Rectangle 13">
              <a:extLst>
                <a:ext uri="{FF2B5EF4-FFF2-40B4-BE49-F238E27FC236}">
                  <a16:creationId xmlns:a16="http://schemas.microsoft.com/office/drawing/2014/main" id="{C78289C6-EAFF-11A3-0B62-080EFCCB389C}"/>
                </a:ext>
              </a:extLst>
            </p:cNvPr>
            <p:cNvSpPr/>
            <p:nvPr/>
          </p:nvSpPr>
          <p:spPr>
            <a:xfrm>
              <a:off x="5943600" y="3373370"/>
              <a:ext cx="3517900" cy="646426"/>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NS c1483.del.c</a:t>
              </a:r>
            </a:p>
          </p:txBody>
        </p:sp>
        <p:pic>
          <p:nvPicPr>
            <p:cNvPr id="18" name="Picture 17">
              <a:extLst>
                <a:ext uri="{FF2B5EF4-FFF2-40B4-BE49-F238E27FC236}">
                  <a16:creationId xmlns:a16="http://schemas.microsoft.com/office/drawing/2014/main" id="{1BE0F0AA-4CC8-D992-02D8-94C41C2D41C4}"/>
                </a:ext>
              </a:extLst>
            </p:cNvPr>
            <p:cNvPicPr>
              <a:picLocks noChangeAspect="1"/>
            </p:cNvPicPr>
            <p:nvPr/>
          </p:nvPicPr>
          <p:blipFill>
            <a:blip r:embed="rId3"/>
            <a:stretch>
              <a:fillRect/>
            </a:stretch>
          </p:blipFill>
          <p:spPr>
            <a:xfrm>
              <a:off x="6096000" y="3401185"/>
              <a:ext cx="590796" cy="590796"/>
            </a:xfrm>
            <a:prstGeom prst="rect">
              <a:avLst/>
            </a:prstGeom>
          </p:spPr>
        </p:pic>
      </p:grpSp>
      <p:grpSp>
        <p:nvGrpSpPr>
          <p:cNvPr id="23" name="Group 22">
            <a:extLst>
              <a:ext uri="{FF2B5EF4-FFF2-40B4-BE49-F238E27FC236}">
                <a16:creationId xmlns:a16="http://schemas.microsoft.com/office/drawing/2014/main" id="{18F39CC6-F2CA-DAF0-4A29-1A39F5D71AB7}"/>
              </a:ext>
            </a:extLst>
          </p:cNvPr>
          <p:cNvGrpSpPr/>
          <p:nvPr/>
        </p:nvGrpSpPr>
        <p:grpSpPr>
          <a:xfrm>
            <a:off x="5943600" y="4019796"/>
            <a:ext cx="3517900" cy="646426"/>
            <a:chOff x="5943600" y="4019796"/>
            <a:chExt cx="3517900" cy="646426"/>
          </a:xfrm>
        </p:grpSpPr>
        <p:sp>
          <p:nvSpPr>
            <p:cNvPr id="13" name="Rectangle 12">
              <a:extLst>
                <a:ext uri="{FF2B5EF4-FFF2-40B4-BE49-F238E27FC236}">
                  <a16:creationId xmlns:a16="http://schemas.microsoft.com/office/drawing/2014/main" id="{F6D96771-52E3-320C-DD4A-9EC7FAA3873D}"/>
                </a:ext>
              </a:extLst>
            </p:cNvPr>
            <p:cNvSpPr/>
            <p:nvPr/>
          </p:nvSpPr>
          <p:spPr>
            <a:xfrm>
              <a:off x="5943600" y="4019796"/>
              <a:ext cx="3517900" cy="646426"/>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NS c1482.del.c</a:t>
              </a:r>
            </a:p>
          </p:txBody>
        </p:sp>
        <p:pic>
          <p:nvPicPr>
            <p:cNvPr id="19" name="Picture 18">
              <a:extLst>
                <a:ext uri="{FF2B5EF4-FFF2-40B4-BE49-F238E27FC236}">
                  <a16:creationId xmlns:a16="http://schemas.microsoft.com/office/drawing/2014/main" id="{157B7827-3806-0641-3939-97D15110CF1E}"/>
                </a:ext>
              </a:extLst>
            </p:cNvPr>
            <p:cNvPicPr>
              <a:picLocks noChangeAspect="1"/>
            </p:cNvPicPr>
            <p:nvPr/>
          </p:nvPicPr>
          <p:blipFill>
            <a:blip r:embed="rId3"/>
            <a:stretch>
              <a:fillRect/>
            </a:stretch>
          </p:blipFill>
          <p:spPr>
            <a:xfrm>
              <a:off x="6096000" y="4047611"/>
              <a:ext cx="590796" cy="590796"/>
            </a:xfrm>
            <a:prstGeom prst="rect">
              <a:avLst/>
            </a:prstGeom>
          </p:spPr>
        </p:pic>
      </p:grpSp>
      <p:grpSp>
        <p:nvGrpSpPr>
          <p:cNvPr id="24" name="Group 23">
            <a:extLst>
              <a:ext uri="{FF2B5EF4-FFF2-40B4-BE49-F238E27FC236}">
                <a16:creationId xmlns:a16="http://schemas.microsoft.com/office/drawing/2014/main" id="{563F3AA6-29DB-D7D2-75BE-049545AAFB4B}"/>
              </a:ext>
            </a:extLst>
          </p:cNvPr>
          <p:cNvGrpSpPr/>
          <p:nvPr/>
        </p:nvGrpSpPr>
        <p:grpSpPr>
          <a:xfrm>
            <a:off x="5943600" y="4666222"/>
            <a:ext cx="3517900" cy="646426"/>
            <a:chOff x="5943600" y="4666222"/>
            <a:chExt cx="3517900" cy="646426"/>
          </a:xfrm>
        </p:grpSpPr>
        <p:sp>
          <p:nvSpPr>
            <p:cNvPr id="12" name="Rectangle 11">
              <a:extLst>
                <a:ext uri="{FF2B5EF4-FFF2-40B4-BE49-F238E27FC236}">
                  <a16:creationId xmlns:a16="http://schemas.microsoft.com/office/drawing/2014/main" id="{39A6390B-26C9-50BC-3784-A6FC0787DE90}"/>
                </a:ext>
              </a:extLst>
            </p:cNvPr>
            <p:cNvSpPr/>
            <p:nvPr/>
          </p:nvSpPr>
          <p:spPr>
            <a:xfrm>
              <a:off x="5943600" y="4666222"/>
              <a:ext cx="3517900" cy="646426"/>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NS c1481.del.c</a:t>
              </a:r>
            </a:p>
          </p:txBody>
        </p:sp>
        <p:pic>
          <p:nvPicPr>
            <p:cNvPr id="20" name="Picture 19">
              <a:extLst>
                <a:ext uri="{FF2B5EF4-FFF2-40B4-BE49-F238E27FC236}">
                  <a16:creationId xmlns:a16="http://schemas.microsoft.com/office/drawing/2014/main" id="{A3443254-AFED-36BF-64CA-C841E1CD957C}"/>
                </a:ext>
              </a:extLst>
            </p:cNvPr>
            <p:cNvPicPr>
              <a:picLocks noChangeAspect="1"/>
            </p:cNvPicPr>
            <p:nvPr/>
          </p:nvPicPr>
          <p:blipFill>
            <a:blip r:embed="rId3"/>
            <a:stretch>
              <a:fillRect/>
            </a:stretch>
          </p:blipFill>
          <p:spPr>
            <a:xfrm>
              <a:off x="6096000" y="4694037"/>
              <a:ext cx="590796" cy="590796"/>
            </a:xfrm>
            <a:prstGeom prst="rect">
              <a:avLst/>
            </a:prstGeom>
          </p:spPr>
        </p:pic>
      </p:grpSp>
      <p:grpSp>
        <p:nvGrpSpPr>
          <p:cNvPr id="25" name="Group 24">
            <a:extLst>
              <a:ext uri="{FF2B5EF4-FFF2-40B4-BE49-F238E27FC236}">
                <a16:creationId xmlns:a16="http://schemas.microsoft.com/office/drawing/2014/main" id="{9DC3F5E2-D125-2505-4AF6-9640C6686B52}"/>
              </a:ext>
            </a:extLst>
          </p:cNvPr>
          <p:cNvGrpSpPr/>
          <p:nvPr/>
        </p:nvGrpSpPr>
        <p:grpSpPr>
          <a:xfrm>
            <a:off x="5943600" y="5312648"/>
            <a:ext cx="3517900" cy="646426"/>
            <a:chOff x="5943600" y="5312648"/>
            <a:chExt cx="3517900" cy="646426"/>
          </a:xfrm>
        </p:grpSpPr>
        <p:sp>
          <p:nvSpPr>
            <p:cNvPr id="11" name="Rectangle 10">
              <a:extLst>
                <a:ext uri="{FF2B5EF4-FFF2-40B4-BE49-F238E27FC236}">
                  <a16:creationId xmlns:a16="http://schemas.microsoft.com/office/drawing/2014/main" id="{62411AAB-F62F-99C1-7D62-AE2622D03BDE}"/>
                </a:ext>
              </a:extLst>
            </p:cNvPr>
            <p:cNvSpPr/>
            <p:nvPr/>
          </p:nvSpPr>
          <p:spPr>
            <a:xfrm>
              <a:off x="5943600" y="5312648"/>
              <a:ext cx="3517900" cy="646426"/>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NS c1480.del.c</a:t>
              </a:r>
            </a:p>
          </p:txBody>
        </p:sp>
        <p:pic>
          <p:nvPicPr>
            <p:cNvPr id="21" name="Picture 20">
              <a:extLst>
                <a:ext uri="{FF2B5EF4-FFF2-40B4-BE49-F238E27FC236}">
                  <a16:creationId xmlns:a16="http://schemas.microsoft.com/office/drawing/2014/main" id="{7C6BD5CC-8189-FE37-3C47-BC7B4514260A}"/>
                </a:ext>
              </a:extLst>
            </p:cNvPr>
            <p:cNvPicPr>
              <a:picLocks noChangeAspect="1"/>
            </p:cNvPicPr>
            <p:nvPr/>
          </p:nvPicPr>
          <p:blipFill>
            <a:blip r:embed="rId3"/>
            <a:stretch>
              <a:fillRect/>
            </a:stretch>
          </p:blipFill>
          <p:spPr>
            <a:xfrm>
              <a:off x="6096000" y="5340463"/>
              <a:ext cx="590796" cy="590796"/>
            </a:xfrm>
            <a:prstGeom prst="rect">
              <a:avLst/>
            </a:prstGeom>
          </p:spPr>
        </p:pic>
      </p:grpSp>
      <p:sp>
        <p:nvSpPr>
          <p:cNvPr id="7" name="Rectangle 6">
            <a:extLst>
              <a:ext uri="{FF2B5EF4-FFF2-40B4-BE49-F238E27FC236}">
                <a16:creationId xmlns:a16="http://schemas.microsoft.com/office/drawing/2014/main" id="{CC236066-4E04-8F8D-43E6-71CAC9817766}"/>
              </a:ext>
            </a:extLst>
          </p:cNvPr>
          <p:cNvSpPr/>
          <p:nvPr/>
        </p:nvSpPr>
        <p:spPr>
          <a:xfrm>
            <a:off x="1051560" y="4019796"/>
            <a:ext cx="3977640" cy="18232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7260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
                                        <p:tgtEl>
                                          <p:spTgt spid="25"/>
                                        </p:tgtEl>
                                      </p:cBhvr>
                                    </p:animEffect>
                                  </p:childTnLst>
                                </p:cTn>
                              </p:par>
                            </p:childTnLst>
                          </p:cTn>
                        </p:par>
                        <p:par>
                          <p:cTn id="13" fill="hold">
                            <p:stCondLst>
                              <p:cond delay="2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
                                        <p:tgtEl>
                                          <p:spTgt spid="24"/>
                                        </p:tgtEl>
                                      </p:cBhvr>
                                    </p:animEffect>
                                  </p:childTnLst>
                                </p:cTn>
                              </p:par>
                            </p:childTnLst>
                          </p:cTn>
                        </p:par>
                        <p:par>
                          <p:cTn id="17" fill="hold">
                            <p:stCondLst>
                              <p:cond delay="4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
                                        <p:tgtEl>
                                          <p:spTgt spid="23"/>
                                        </p:tgtEl>
                                      </p:cBhvr>
                                    </p:animEffect>
                                  </p:childTnLst>
                                </p:cTn>
                              </p:par>
                            </p:childTnLst>
                          </p:cTn>
                        </p:par>
                        <p:par>
                          <p:cTn id="21" fill="hold">
                            <p:stCondLst>
                              <p:cond delay="6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22" presetClass="exit" presetSubtype="4" fill="hold" grpId="1" nodeType="afterEffect">
                                  <p:stCondLst>
                                    <p:cond delay="0"/>
                                  </p:stCondLst>
                                  <p:childTnLst>
                                    <p:animEffect transition="out" filter="wipe(down)">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5870-8AF9-3119-8CAE-1EDF9B28A559}"/>
              </a:ext>
            </a:extLst>
          </p:cNvPr>
          <p:cNvSpPr>
            <a:spLocks noGrp="1"/>
          </p:cNvSpPr>
          <p:nvPr>
            <p:ph type="title"/>
          </p:nvPr>
        </p:nvSpPr>
        <p:spPr/>
        <p:txBody>
          <a:bodyPr/>
          <a:lstStyle/>
          <a:p>
            <a:r>
              <a:rPr lang="en-US" dirty="0" err="1"/>
              <a:t>NSCacheFlush</a:t>
            </a:r>
            <a:r>
              <a:rPr lang="en-US" dirty="0"/>
              <a:t> Attack</a:t>
            </a:r>
          </a:p>
        </p:txBody>
      </p:sp>
      <p:sp>
        <p:nvSpPr>
          <p:cNvPr id="4" name="Slide Number Placeholder 3">
            <a:extLst>
              <a:ext uri="{FF2B5EF4-FFF2-40B4-BE49-F238E27FC236}">
                <a16:creationId xmlns:a16="http://schemas.microsoft.com/office/drawing/2014/main" id="{1FACB586-E916-6505-ADFF-E4BFE103AF9D}"/>
              </a:ext>
            </a:extLst>
          </p:cNvPr>
          <p:cNvSpPr>
            <a:spLocks noGrp="1"/>
          </p:cNvSpPr>
          <p:nvPr>
            <p:ph type="sldNum" sz="quarter" idx="12"/>
          </p:nvPr>
        </p:nvSpPr>
        <p:spPr/>
        <p:txBody>
          <a:bodyPr/>
          <a:lstStyle/>
          <a:p>
            <a:fld id="{F9880FB5-BC68-415E-B104-1A5D9F53AE93}" type="slidenum">
              <a:rPr lang="en-US" smtClean="0"/>
              <a:pPr/>
              <a:t>15</a:t>
            </a:fld>
            <a:endParaRPr lang="en-US" dirty="0"/>
          </a:p>
        </p:txBody>
      </p:sp>
      <p:cxnSp>
        <p:nvCxnSpPr>
          <p:cNvPr id="5" name="Straight Arrow Connector 4">
            <a:extLst>
              <a:ext uri="{FF2B5EF4-FFF2-40B4-BE49-F238E27FC236}">
                <a16:creationId xmlns:a16="http://schemas.microsoft.com/office/drawing/2014/main" id="{9A8CAEF7-0A52-60D0-2C30-A77C6CC1810D}"/>
              </a:ext>
            </a:extLst>
          </p:cNvPr>
          <p:cNvCxnSpPr/>
          <p:nvPr/>
        </p:nvCxnSpPr>
        <p:spPr>
          <a:xfrm>
            <a:off x="6620614" y="2089866"/>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C0D4D9-9A3E-F376-4E34-EBE68E4ADE77}"/>
              </a:ext>
            </a:extLst>
          </p:cNvPr>
          <p:cNvSpPr txBox="1"/>
          <p:nvPr/>
        </p:nvSpPr>
        <p:spPr>
          <a:xfrm>
            <a:off x="6742370" y="1649658"/>
            <a:ext cx="1777859"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sp>
        <p:nvSpPr>
          <p:cNvPr id="7" name="TextBox 6">
            <a:extLst>
              <a:ext uri="{FF2B5EF4-FFF2-40B4-BE49-F238E27FC236}">
                <a16:creationId xmlns:a16="http://schemas.microsoft.com/office/drawing/2014/main" id="{FB3B3FD9-0936-15F5-5D19-F2E4542BC6B0}"/>
              </a:ext>
            </a:extLst>
          </p:cNvPr>
          <p:cNvSpPr txBox="1"/>
          <p:nvPr/>
        </p:nvSpPr>
        <p:spPr>
          <a:xfrm>
            <a:off x="8684154" y="1020772"/>
            <a:ext cx="1953548" cy="400110"/>
          </a:xfrm>
          <a:prstGeom prst="rect">
            <a:avLst/>
          </a:prstGeom>
          <a:noFill/>
        </p:spPr>
        <p:txBody>
          <a:bodyPr wrap="none" rtlCol="0">
            <a:spAutoFit/>
          </a:bodyPr>
          <a:lstStyle/>
          <a:p>
            <a:pPr algn="l"/>
            <a:r>
              <a:rPr lang="en-US" sz="2000" b="1" dirty="0">
                <a:cs typeface="Times New Roman" panose="02020603050405020304" pitchFamily="18" charset="0"/>
              </a:rPr>
              <a:t>Authoritative NS</a:t>
            </a:r>
          </a:p>
        </p:txBody>
      </p:sp>
      <p:cxnSp>
        <p:nvCxnSpPr>
          <p:cNvPr id="8" name="Straight Arrow Connector 7">
            <a:extLst>
              <a:ext uri="{FF2B5EF4-FFF2-40B4-BE49-F238E27FC236}">
                <a16:creationId xmlns:a16="http://schemas.microsoft.com/office/drawing/2014/main" id="{85A8D690-096C-7854-0964-CA889BAF1E8A}"/>
              </a:ext>
            </a:extLst>
          </p:cNvPr>
          <p:cNvCxnSpPr/>
          <p:nvPr/>
        </p:nvCxnSpPr>
        <p:spPr>
          <a:xfrm>
            <a:off x="6620614" y="2494228"/>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EFDE69-CAAF-5573-BAD7-7AB72CC58264}"/>
              </a:ext>
            </a:extLst>
          </p:cNvPr>
          <p:cNvSpPr txBox="1"/>
          <p:nvPr/>
        </p:nvSpPr>
        <p:spPr>
          <a:xfrm>
            <a:off x="7263070" y="2546409"/>
            <a:ext cx="948786" cy="369332"/>
          </a:xfrm>
          <a:prstGeom prst="rect">
            <a:avLst/>
          </a:prstGeom>
          <a:noFill/>
        </p:spPr>
        <p:txBody>
          <a:bodyPr wrap="none" rtlCol="0">
            <a:spAutoFit/>
          </a:bodyPr>
          <a:lstStyle/>
          <a:p>
            <a:pPr algn="l"/>
            <a:r>
              <a:rPr lang="en-US" b="1" i="1" dirty="0" err="1">
                <a:cs typeface="Times New Roman" panose="02020603050405020304" pitchFamily="18" charset="0"/>
              </a:rPr>
              <a:t>Zonefile</a:t>
            </a:r>
            <a:endParaRPr lang="en-US" b="1" i="1" dirty="0">
              <a:cs typeface="Times New Roman" panose="02020603050405020304" pitchFamily="18" charset="0"/>
            </a:endParaRPr>
          </a:p>
        </p:txBody>
      </p:sp>
      <p:pic>
        <p:nvPicPr>
          <p:cNvPr id="10" name="Picture 9">
            <a:extLst>
              <a:ext uri="{FF2B5EF4-FFF2-40B4-BE49-F238E27FC236}">
                <a16:creationId xmlns:a16="http://schemas.microsoft.com/office/drawing/2014/main" id="{F6C58407-E46E-1074-194C-DFAFAABAE1E5}"/>
              </a:ext>
            </a:extLst>
          </p:cNvPr>
          <p:cNvPicPr>
            <a:picLocks noChangeAspect="1"/>
          </p:cNvPicPr>
          <p:nvPr/>
        </p:nvPicPr>
        <p:blipFill>
          <a:blip r:embed="rId3"/>
          <a:stretch>
            <a:fillRect/>
          </a:stretch>
        </p:blipFill>
        <p:spPr>
          <a:xfrm>
            <a:off x="5349633" y="1613314"/>
            <a:ext cx="1067966" cy="1067966"/>
          </a:xfrm>
          <a:prstGeom prst="rect">
            <a:avLst/>
          </a:prstGeom>
        </p:spPr>
      </p:pic>
      <p:pic>
        <p:nvPicPr>
          <p:cNvPr id="11" name="Picture 10">
            <a:extLst>
              <a:ext uri="{FF2B5EF4-FFF2-40B4-BE49-F238E27FC236}">
                <a16:creationId xmlns:a16="http://schemas.microsoft.com/office/drawing/2014/main" id="{EC99D136-1134-1181-57E0-41C51721A3AA}"/>
              </a:ext>
            </a:extLst>
          </p:cNvPr>
          <p:cNvPicPr>
            <a:picLocks noChangeAspect="1"/>
          </p:cNvPicPr>
          <p:nvPr/>
        </p:nvPicPr>
        <p:blipFill>
          <a:blip r:embed="rId4"/>
          <a:stretch>
            <a:fillRect/>
          </a:stretch>
        </p:blipFill>
        <p:spPr>
          <a:xfrm>
            <a:off x="5713615" y="2035327"/>
            <a:ext cx="880414" cy="880414"/>
          </a:xfrm>
          <a:prstGeom prst="rect">
            <a:avLst/>
          </a:prstGeom>
        </p:spPr>
      </p:pic>
      <p:sp>
        <p:nvSpPr>
          <p:cNvPr id="12" name="TextBox 11">
            <a:extLst>
              <a:ext uri="{FF2B5EF4-FFF2-40B4-BE49-F238E27FC236}">
                <a16:creationId xmlns:a16="http://schemas.microsoft.com/office/drawing/2014/main" id="{0AE45A55-5D2C-7A85-3771-88A51608CDF4}"/>
              </a:ext>
            </a:extLst>
          </p:cNvPr>
          <p:cNvSpPr txBox="1"/>
          <p:nvPr/>
        </p:nvSpPr>
        <p:spPr>
          <a:xfrm>
            <a:off x="5318965" y="1204096"/>
            <a:ext cx="1098634" cy="400110"/>
          </a:xfrm>
          <a:prstGeom prst="rect">
            <a:avLst/>
          </a:prstGeom>
          <a:noFill/>
        </p:spPr>
        <p:txBody>
          <a:bodyPr wrap="none" rtlCol="0">
            <a:spAutoFit/>
          </a:bodyPr>
          <a:lstStyle/>
          <a:p>
            <a:pPr algn="l"/>
            <a:r>
              <a:rPr lang="en-US" sz="2000" b="1" dirty="0">
                <a:cs typeface="Times New Roman" panose="02020603050405020304" pitchFamily="18" charset="0"/>
              </a:rPr>
              <a:t>Resolver</a:t>
            </a:r>
          </a:p>
        </p:txBody>
      </p:sp>
      <p:grpSp>
        <p:nvGrpSpPr>
          <p:cNvPr id="13" name="Group 12">
            <a:extLst>
              <a:ext uri="{FF2B5EF4-FFF2-40B4-BE49-F238E27FC236}">
                <a16:creationId xmlns:a16="http://schemas.microsoft.com/office/drawing/2014/main" id="{20F2D5F5-DF7F-895A-C665-B019CDABF35F}"/>
              </a:ext>
            </a:extLst>
          </p:cNvPr>
          <p:cNvGrpSpPr/>
          <p:nvPr/>
        </p:nvGrpSpPr>
        <p:grpSpPr>
          <a:xfrm>
            <a:off x="8994538" y="1649658"/>
            <a:ext cx="1331736" cy="1296742"/>
            <a:chOff x="4460638" y="3771833"/>
            <a:chExt cx="1331736" cy="1296742"/>
          </a:xfrm>
        </p:grpSpPr>
        <p:pic>
          <p:nvPicPr>
            <p:cNvPr id="14" name="Picture 13">
              <a:extLst>
                <a:ext uri="{FF2B5EF4-FFF2-40B4-BE49-F238E27FC236}">
                  <a16:creationId xmlns:a16="http://schemas.microsoft.com/office/drawing/2014/main" id="{25996538-F436-7764-A627-FF838D8BF230}"/>
                </a:ext>
              </a:extLst>
            </p:cNvPr>
            <p:cNvPicPr>
              <a:picLocks noChangeAspect="1"/>
            </p:cNvPicPr>
            <p:nvPr/>
          </p:nvPicPr>
          <p:blipFill>
            <a:blip r:embed="rId3"/>
            <a:stretch>
              <a:fillRect/>
            </a:stretch>
          </p:blipFill>
          <p:spPr>
            <a:xfrm>
              <a:off x="4460638" y="3771833"/>
              <a:ext cx="1067966" cy="1067966"/>
            </a:xfrm>
            <a:prstGeom prst="rect">
              <a:avLst/>
            </a:prstGeom>
          </p:spPr>
        </p:pic>
        <p:pic>
          <p:nvPicPr>
            <p:cNvPr id="15" name="Picture 14">
              <a:extLst>
                <a:ext uri="{FF2B5EF4-FFF2-40B4-BE49-F238E27FC236}">
                  <a16:creationId xmlns:a16="http://schemas.microsoft.com/office/drawing/2014/main" id="{69905165-9A2B-655F-8641-C9033AB058D7}"/>
                </a:ext>
              </a:extLst>
            </p:cNvPr>
            <p:cNvPicPr>
              <a:picLocks noChangeAspect="1"/>
            </p:cNvPicPr>
            <p:nvPr/>
          </p:nvPicPr>
          <p:blipFill>
            <a:blip r:embed="rId5"/>
            <a:stretch>
              <a:fillRect/>
            </a:stretch>
          </p:blipFill>
          <p:spPr>
            <a:xfrm>
              <a:off x="4889240" y="4165441"/>
              <a:ext cx="903134" cy="903134"/>
            </a:xfrm>
            <a:prstGeom prst="rect">
              <a:avLst/>
            </a:prstGeom>
          </p:spPr>
        </p:pic>
      </p:grpSp>
      <p:pic>
        <p:nvPicPr>
          <p:cNvPr id="16" name="Picture 15">
            <a:extLst>
              <a:ext uri="{FF2B5EF4-FFF2-40B4-BE49-F238E27FC236}">
                <a16:creationId xmlns:a16="http://schemas.microsoft.com/office/drawing/2014/main" id="{4B31B686-6AC6-E568-8878-5130CE1A4DA8}"/>
              </a:ext>
            </a:extLst>
          </p:cNvPr>
          <p:cNvPicPr>
            <a:picLocks noChangeAspect="1"/>
          </p:cNvPicPr>
          <p:nvPr/>
        </p:nvPicPr>
        <p:blipFill>
          <a:blip r:embed="rId6"/>
          <a:stretch>
            <a:fillRect/>
          </a:stretch>
        </p:blipFill>
        <p:spPr>
          <a:xfrm>
            <a:off x="1641590" y="1601389"/>
            <a:ext cx="1082589" cy="1082589"/>
          </a:xfrm>
          <a:prstGeom prst="rect">
            <a:avLst/>
          </a:prstGeom>
        </p:spPr>
      </p:pic>
      <p:cxnSp>
        <p:nvCxnSpPr>
          <p:cNvPr id="17" name="Straight Arrow Connector 16">
            <a:extLst>
              <a:ext uri="{FF2B5EF4-FFF2-40B4-BE49-F238E27FC236}">
                <a16:creationId xmlns:a16="http://schemas.microsoft.com/office/drawing/2014/main" id="{A631F52E-E5F8-DAAA-D149-ABBA1D016B99}"/>
              </a:ext>
            </a:extLst>
          </p:cNvPr>
          <p:cNvCxnSpPr/>
          <p:nvPr/>
        </p:nvCxnSpPr>
        <p:spPr>
          <a:xfrm>
            <a:off x="2945041" y="2037685"/>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159D72B-3701-659A-7162-E02B172F9BC5}"/>
              </a:ext>
            </a:extLst>
          </p:cNvPr>
          <p:cNvSpPr txBox="1"/>
          <p:nvPr/>
        </p:nvSpPr>
        <p:spPr>
          <a:xfrm>
            <a:off x="3066797" y="1597477"/>
            <a:ext cx="1830758"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cxnSp>
        <p:nvCxnSpPr>
          <p:cNvPr id="19" name="Straight Arrow Connector 18">
            <a:extLst>
              <a:ext uri="{FF2B5EF4-FFF2-40B4-BE49-F238E27FC236}">
                <a16:creationId xmlns:a16="http://schemas.microsoft.com/office/drawing/2014/main" id="{6C8BFD36-8450-AB05-207E-7F51D37F2BFC}"/>
              </a:ext>
            </a:extLst>
          </p:cNvPr>
          <p:cNvCxnSpPr/>
          <p:nvPr/>
        </p:nvCxnSpPr>
        <p:spPr>
          <a:xfrm>
            <a:off x="2945041" y="2442047"/>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F2886D6-A506-D9C7-6BA7-932C474D47FF}"/>
              </a:ext>
            </a:extLst>
          </p:cNvPr>
          <p:cNvSpPr txBox="1"/>
          <p:nvPr/>
        </p:nvSpPr>
        <p:spPr>
          <a:xfrm>
            <a:off x="3447328" y="2494228"/>
            <a:ext cx="1060034" cy="369332"/>
          </a:xfrm>
          <a:prstGeom prst="rect">
            <a:avLst/>
          </a:prstGeom>
          <a:noFill/>
        </p:spPr>
        <p:txBody>
          <a:bodyPr wrap="none" rtlCol="0">
            <a:spAutoFit/>
          </a:bodyPr>
          <a:lstStyle/>
          <a:p>
            <a:pPr algn="l"/>
            <a:r>
              <a:rPr lang="en-US" b="1" dirty="0">
                <a:cs typeface="Times New Roman" panose="02020603050405020304" pitchFamily="18" charset="0"/>
              </a:rPr>
              <a:t>SERVFAIL</a:t>
            </a:r>
            <a:endParaRPr lang="en-US" b="1" i="1" dirty="0">
              <a:cs typeface="Times New Roman" panose="02020603050405020304" pitchFamily="18" charset="0"/>
            </a:endParaRPr>
          </a:p>
        </p:txBody>
      </p:sp>
      <p:pic>
        <p:nvPicPr>
          <p:cNvPr id="21" name="Picture 20">
            <a:extLst>
              <a:ext uri="{FF2B5EF4-FFF2-40B4-BE49-F238E27FC236}">
                <a16:creationId xmlns:a16="http://schemas.microsoft.com/office/drawing/2014/main" id="{485EB934-6AE2-FCBC-E18F-4117E52CC1F5}"/>
              </a:ext>
            </a:extLst>
          </p:cNvPr>
          <p:cNvPicPr>
            <a:picLocks noChangeAspect="1"/>
          </p:cNvPicPr>
          <p:nvPr/>
        </p:nvPicPr>
        <p:blipFill>
          <a:blip r:embed="rId5"/>
          <a:stretch>
            <a:fillRect/>
          </a:stretch>
        </p:blipFill>
        <p:spPr>
          <a:xfrm>
            <a:off x="2068567" y="2043266"/>
            <a:ext cx="903134" cy="903134"/>
          </a:xfrm>
          <a:prstGeom prst="rect">
            <a:avLst/>
          </a:prstGeom>
        </p:spPr>
      </p:pic>
      <p:sp>
        <p:nvSpPr>
          <p:cNvPr id="29" name="Rectangle: Single Corner Snipped 28">
            <a:extLst>
              <a:ext uri="{FF2B5EF4-FFF2-40B4-BE49-F238E27FC236}">
                <a16:creationId xmlns:a16="http://schemas.microsoft.com/office/drawing/2014/main" id="{6E94BDA9-A922-1B28-D1D7-BC733B58CA7E}"/>
              </a:ext>
            </a:extLst>
          </p:cNvPr>
          <p:cNvSpPr/>
          <p:nvPr/>
        </p:nvSpPr>
        <p:spPr>
          <a:xfrm flipH="1">
            <a:off x="4239552" y="3247216"/>
            <a:ext cx="3480494" cy="3041836"/>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B650CC03-D810-46C3-7597-12D8DF7FAFC4}"/>
              </a:ext>
            </a:extLst>
          </p:cNvPr>
          <p:cNvSpPr/>
          <p:nvPr/>
        </p:nvSpPr>
        <p:spPr>
          <a:xfrm>
            <a:off x="5174536" y="3255506"/>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sp>
        <p:nvSpPr>
          <p:cNvPr id="37" name="Rectangle 36">
            <a:extLst>
              <a:ext uri="{FF2B5EF4-FFF2-40B4-BE49-F238E27FC236}">
                <a16:creationId xmlns:a16="http://schemas.microsoft.com/office/drawing/2014/main" id="{50EBD4E8-AE69-5437-DAFD-0F565FDA3652}"/>
              </a:ext>
            </a:extLst>
          </p:cNvPr>
          <p:cNvSpPr/>
          <p:nvPr/>
        </p:nvSpPr>
        <p:spPr>
          <a:xfrm>
            <a:off x="8213675" y="3247215"/>
            <a:ext cx="3697658" cy="30418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FEDC1437-FA92-896F-28C6-A5442EBED362}"/>
              </a:ext>
            </a:extLst>
          </p:cNvPr>
          <p:cNvSpPr/>
          <p:nvPr/>
        </p:nvSpPr>
        <p:spPr>
          <a:xfrm>
            <a:off x="9366406" y="3252474"/>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Zonefile</a:t>
            </a:r>
            <a:endParaRPr lang="en-US" sz="2800" b="1" dirty="0">
              <a:solidFill>
                <a:schemeClr val="tx1"/>
              </a:solidFill>
            </a:endParaRPr>
          </a:p>
        </p:txBody>
      </p:sp>
      <p:sp>
        <p:nvSpPr>
          <p:cNvPr id="39" name="TextBox 38">
            <a:extLst>
              <a:ext uri="{FF2B5EF4-FFF2-40B4-BE49-F238E27FC236}">
                <a16:creationId xmlns:a16="http://schemas.microsoft.com/office/drawing/2014/main" id="{5B5B7D95-1C7E-366A-E0F8-E9FB95418341}"/>
              </a:ext>
            </a:extLst>
          </p:cNvPr>
          <p:cNvSpPr txBox="1"/>
          <p:nvPr/>
        </p:nvSpPr>
        <p:spPr>
          <a:xfrm>
            <a:off x="8326159" y="3815562"/>
            <a:ext cx="3519339" cy="2308324"/>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NS c0001.del.c</a:t>
            </a:r>
          </a:p>
          <a:p>
            <a:r>
              <a:rPr lang="en-US" sz="1600" b="1" dirty="0">
                <a:solidFill>
                  <a:schemeClr val="tx1"/>
                </a:solidFill>
              </a:rPr>
              <a:t>e1.attack.com NS c0002.del.c</a:t>
            </a:r>
          </a:p>
          <a:p>
            <a:r>
              <a:rPr lang="en-US" sz="1600" b="1" dirty="0">
                <a:solidFill>
                  <a:schemeClr val="tx1"/>
                </a:solidFill>
              </a:rPr>
              <a:t>e1.attack.com NS c0003.del.c</a:t>
            </a:r>
          </a:p>
          <a:p>
            <a:pPr algn="ctr"/>
            <a:r>
              <a:rPr lang="en-US" sz="1600" b="1" dirty="0">
                <a:solidFill>
                  <a:schemeClr val="tx1"/>
                </a:solidFill>
              </a:rPr>
              <a:t>...</a:t>
            </a:r>
          </a:p>
          <a:p>
            <a:r>
              <a:rPr lang="en-US" sz="1600" b="1" dirty="0">
                <a:solidFill>
                  <a:schemeClr val="tx1"/>
                </a:solidFill>
              </a:rPr>
              <a:t>e1.attack.com NS c1500.del.c</a:t>
            </a:r>
          </a:p>
          <a:p>
            <a:r>
              <a:rPr lang="en-US" sz="1600" b="1" dirty="0">
                <a:solidFill>
                  <a:schemeClr val="tx1"/>
                </a:solidFill>
              </a:rPr>
              <a:t>e2.attack.com NS c1501.del.c</a:t>
            </a:r>
          </a:p>
          <a:p>
            <a:r>
              <a:rPr lang="en-US" sz="1600" b="1" dirty="0">
                <a:solidFill>
                  <a:schemeClr val="tx1"/>
                </a:solidFill>
              </a:rPr>
              <a:t>e2.attack.com NS c1502.del.c</a:t>
            </a:r>
          </a:p>
          <a:p>
            <a:pPr algn="ctr"/>
            <a:r>
              <a:rPr lang="en-US" sz="1600" b="1" dirty="0">
                <a:solidFill>
                  <a:schemeClr val="tx1"/>
                </a:solidFill>
              </a:rPr>
              <a:t>...</a:t>
            </a:r>
          </a:p>
          <a:p>
            <a:pPr algn="ctr"/>
            <a:r>
              <a:rPr lang="en-US" sz="1600" b="1" dirty="0">
                <a:solidFill>
                  <a:schemeClr val="tx1"/>
                </a:solidFill>
              </a:rPr>
              <a:t>...</a:t>
            </a:r>
          </a:p>
        </p:txBody>
      </p:sp>
      <p:sp>
        <p:nvSpPr>
          <p:cNvPr id="42" name="TextBox 41">
            <a:extLst>
              <a:ext uri="{FF2B5EF4-FFF2-40B4-BE49-F238E27FC236}">
                <a16:creationId xmlns:a16="http://schemas.microsoft.com/office/drawing/2014/main" id="{590EF8EB-A9E1-72A7-0AA3-806D0B6534BA}"/>
              </a:ext>
            </a:extLst>
          </p:cNvPr>
          <p:cNvSpPr txBox="1"/>
          <p:nvPr/>
        </p:nvSpPr>
        <p:spPr>
          <a:xfrm>
            <a:off x="4220129" y="3853394"/>
            <a:ext cx="3519339" cy="2308324"/>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NS c0001.del.c</a:t>
            </a:r>
          </a:p>
          <a:p>
            <a:r>
              <a:rPr lang="en-US" sz="1600" b="1" dirty="0">
                <a:solidFill>
                  <a:schemeClr val="tx1"/>
                </a:solidFill>
              </a:rPr>
              <a:t>e1.attack.com NS c0002.del.c</a:t>
            </a:r>
          </a:p>
          <a:p>
            <a:r>
              <a:rPr lang="en-US" sz="1600" b="1" dirty="0">
                <a:solidFill>
                  <a:schemeClr val="tx1"/>
                </a:solidFill>
              </a:rPr>
              <a:t>e1.attack.com NS c0003.del.c</a:t>
            </a:r>
          </a:p>
          <a:p>
            <a:pPr algn="ctr"/>
            <a:r>
              <a:rPr lang="en-US" sz="1600" b="1" dirty="0">
                <a:solidFill>
                  <a:schemeClr val="tx1"/>
                </a:solidFill>
              </a:rPr>
              <a:t>...</a:t>
            </a:r>
          </a:p>
          <a:p>
            <a:r>
              <a:rPr lang="en-US" sz="1600" b="1" dirty="0">
                <a:solidFill>
                  <a:schemeClr val="tx1"/>
                </a:solidFill>
              </a:rPr>
              <a:t>e1.attack.com NS c1500.del.c</a:t>
            </a:r>
          </a:p>
          <a:p>
            <a:r>
              <a:rPr lang="en-US" sz="1600" b="1" dirty="0">
                <a:solidFill>
                  <a:schemeClr val="tx1"/>
                </a:solidFill>
              </a:rPr>
              <a:t>e2.attack.com NS c1501.del.c</a:t>
            </a:r>
          </a:p>
          <a:p>
            <a:pPr algn="ctr"/>
            <a:r>
              <a:rPr lang="en-US" sz="1600" b="1" dirty="0">
                <a:solidFill>
                  <a:schemeClr val="tx1"/>
                </a:solidFill>
              </a:rPr>
              <a:t>...</a:t>
            </a:r>
          </a:p>
          <a:p>
            <a:r>
              <a:rPr lang="en-US" sz="1600" b="1" dirty="0">
                <a:solidFill>
                  <a:schemeClr val="tx1"/>
                </a:solidFill>
              </a:rPr>
              <a:t>e2.attack.com NS c3000.del.c</a:t>
            </a:r>
          </a:p>
          <a:p>
            <a:r>
              <a:rPr lang="en-US" sz="1600" b="1" dirty="0">
                <a:solidFill>
                  <a:schemeClr val="tx1"/>
                </a:solidFill>
              </a:rPr>
              <a:t>usenix.org    A  23.185.0.4 </a:t>
            </a:r>
          </a:p>
        </p:txBody>
      </p:sp>
      <p:sp>
        <p:nvSpPr>
          <p:cNvPr id="3" name="TextBox 2">
            <a:extLst>
              <a:ext uri="{FF2B5EF4-FFF2-40B4-BE49-F238E27FC236}">
                <a16:creationId xmlns:a16="http://schemas.microsoft.com/office/drawing/2014/main" id="{9AE3A12D-399D-A3FA-184B-A4DCE711C640}"/>
              </a:ext>
            </a:extLst>
          </p:cNvPr>
          <p:cNvSpPr txBox="1"/>
          <p:nvPr/>
        </p:nvSpPr>
        <p:spPr>
          <a:xfrm>
            <a:off x="9175001" y="1281032"/>
            <a:ext cx="910827" cy="400110"/>
          </a:xfrm>
          <a:prstGeom prst="rect">
            <a:avLst/>
          </a:prstGeom>
          <a:noFill/>
        </p:spPr>
        <p:txBody>
          <a:bodyPr wrap="none" rtlCol="0">
            <a:spAutoFit/>
          </a:bodyPr>
          <a:lstStyle/>
          <a:p>
            <a:pPr algn="l"/>
            <a:r>
              <a:rPr lang="en-US" sz="2000" b="1" dirty="0">
                <a:cs typeface="Times New Roman" panose="02020603050405020304" pitchFamily="18" charset="0"/>
              </a:rPr>
              <a:t>1.2.3.4</a:t>
            </a:r>
          </a:p>
        </p:txBody>
      </p:sp>
      <p:sp>
        <p:nvSpPr>
          <p:cNvPr id="22" name="Left Brace 21">
            <a:extLst>
              <a:ext uri="{FF2B5EF4-FFF2-40B4-BE49-F238E27FC236}">
                <a16:creationId xmlns:a16="http://schemas.microsoft.com/office/drawing/2014/main" id="{280BAE5F-E9E8-33B4-4D13-810FFE76F43D}"/>
              </a:ext>
            </a:extLst>
          </p:cNvPr>
          <p:cNvSpPr/>
          <p:nvPr/>
        </p:nvSpPr>
        <p:spPr>
          <a:xfrm>
            <a:off x="3276600" y="3963122"/>
            <a:ext cx="700745" cy="1825029"/>
          </a:xfrm>
          <a:prstGeom prst="leftBrace">
            <a:avLst>
              <a:gd name="adj1" fmla="val 40955"/>
              <a:gd name="adj2" fmla="val 37975"/>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4827D6-FA4D-9557-B56E-C8FE117A9839}"/>
                  </a:ext>
                </a:extLst>
              </p:cNvPr>
              <p:cNvSpPr txBox="1"/>
              <p:nvPr/>
            </p:nvSpPr>
            <p:spPr>
              <a:xfrm>
                <a:off x="114201" y="4320581"/>
                <a:ext cx="3191750" cy="923330"/>
              </a:xfrm>
              <a:prstGeom prst="rect">
                <a:avLst/>
              </a:prstGeom>
              <a:noFill/>
            </p:spPr>
            <p:txBody>
              <a:bodyPr wrap="square" rtlCol="0">
                <a:spAutoFit/>
              </a:bodyPr>
              <a:lstStyle/>
              <a:p>
                <a:pPr algn="ctr"/>
                <a:r>
                  <a:rPr lang="en-US" b="1" dirty="0">
                    <a:cs typeface="Times New Roman" panose="02020603050405020304" pitchFamily="18" charset="0"/>
                  </a:rPr>
                  <a:t>40 bytes each</a:t>
                </a:r>
              </a:p>
              <a:p>
                <a:pPr algn="ctr"/>
                <a:r>
                  <a:rPr lang="en-US" b="1" dirty="0">
                    <a:cs typeface="Times New Roman" panose="02020603050405020304" pitchFamily="18" charset="0"/>
                  </a:rPr>
                  <a:t>40 bytes * (1500 + 20) </a:t>
                </a:r>
                <a14:m>
                  <m:oMath xmlns:m="http://schemas.openxmlformats.org/officeDocument/2006/math">
                    <m:r>
                      <a:rPr lang="en-US" b="1" i="1" smtClean="0">
                        <a:latin typeface="Cambria Math" panose="02040503050406030204" pitchFamily="18" charset="0"/>
                        <a:cs typeface="Times New Roman" panose="02020603050405020304" pitchFamily="18" charset="0"/>
                      </a:rPr>
                      <m:t>≈</m:t>
                    </m:r>
                  </m:oMath>
                </a14:m>
                <a:r>
                  <a:rPr lang="en-US" b="1" dirty="0">
                    <a:cs typeface="Times New Roman" panose="02020603050405020304" pitchFamily="18" charset="0"/>
                  </a:rPr>
                  <a:t> 60KB</a:t>
                </a:r>
              </a:p>
              <a:p>
                <a:pPr algn="ctr"/>
                <a:endParaRPr lang="en-US" b="1" dirty="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A54827D6-FA4D-9557-B56E-C8FE117A9839}"/>
                  </a:ext>
                </a:extLst>
              </p:cNvPr>
              <p:cNvSpPr txBox="1">
                <a:spLocks noRot="1" noChangeAspect="1" noMove="1" noResize="1" noEditPoints="1" noAdjustHandles="1" noChangeArrowheads="1" noChangeShapeType="1" noTextEdit="1"/>
              </p:cNvSpPr>
              <p:nvPr/>
            </p:nvSpPr>
            <p:spPr>
              <a:xfrm>
                <a:off x="114201" y="4320581"/>
                <a:ext cx="3191750" cy="923330"/>
              </a:xfrm>
              <a:prstGeom prst="rect">
                <a:avLst/>
              </a:prstGeom>
              <a:blipFill>
                <a:blip r:embed="rId7"/>
                <a:stretch>
                  <a:fillRect t="-3974"/>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4EF78165-696C-711A-781C-FF2420EB0F24}"/>
              </a:ext>
            </a:extLst>
          </p:cNvPr>
          <p:cNvGrpSpPr/>
          <p:nvPr/>
        </p:nvGrpSpPr>
        <p:grpSpPr>
          <a:xfrm>
            <a:off x="251479" y="2402179"/>
            <a:ext cx="1790503" cy="845036"/>
            <a:chOff x="251479" y="2402179"/>
            <a:chExt cx="1790503" cy="845036"/>
          </a:xfrm>
        </p:grpSpPr>
        <p:sp>
          <p:nvSpPr>
            <p:cNvPr id="24" name="Speech Bubble: Rectangle with Corners Rounded 23">
              <a:extLst>
                <a:ext uri="{FF2B5EF4-FFF2-40B4-BE49-F238E27FC236}">
                  <a16:creationId xmlns:a16="http://schemas.microsoft.com/office/drawing/2014/main" id="{5B754F46-96F0-15AA-58DA-3ADF395E7002}"/>
                </a:ext>
              </a:extLst>
            </p:cNvPr>
            <p:cNvSpPr/>
            <p:nvPr/>
          </p:nvSpPr>
          <p:spPr>
            <a:xfrm>
              <a:off x="391301" y="2770604"/>
              <a:ext cx="1650681" cy="476611"/>
            </a:xfrm>
            <a:prstGeom prst="wedgeRoundRectCallout">
              <a:avLst>
                <a:gd name="adj1" fmla="val 36367"/>
                <a:gd name="adj2" fmla="val -68517"/>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e2.attack.com</a:t>
              </a:r>
            </a:p>
          </p:txBody>
        </p:sp>
        <p:sp>
          <p:nvSpPr>
            <p:cNvPr id="27" name="TextBox 26">
              <a:extLst>
                <a:ext uri="{FF2B5EF4-FFF2-40B4-BE49-F238E27FC236}">
                  <a16:creationId xmlns:a16="http://schemas.microsoft.com/office/drawing/2014/main" id="{337D2A01-0ED2-CBFB-F201-F64A1BD95931}"/>
                </a:ext>
              </a:extLst>
            </p:cNvPr>
            <p:cNvSpPr txBox="1"/>
            <p:nvPr/>
          </p:nvSpPr>
          <p:spPr>
            <a:xfrm>
              <a:off x="251479" y="2402179"/>
              <a:ext cx="990977" cy="461665"/>
            </a:xfrm>
            <a:prstGeom prst="rect">
              <a:avLst/>
            </a:prstGeom>
            <a:noFill/>
          </p:spPr>
          <p:txBody>
            <a:bodyPr wrap="none" rtlCol="0">
              <a:spAutoFit/>
            </a:bodyPr>
            <a:lstStyle/>
            <a:p>
              <a:pPr algn="l"/>
              <a:r>
                <a:rPr lang="en-US" sz="2400" b="1" dirty="0">
                  <a:solidFill>
                    <a:srgbClr val="FF0000"/>
                  </a:solidFill>
                  <a:cs typeface="Times New Roman" panose="02020603050405020304" pitchFamily="18" charset="0"/>
                </a:rPr>
                <a:t>+60KB</a:t>
              </a:r>
            </a:p>
          </p:txBody>
        </p:sp>
      </p:grpSp>
      <p:grpSp>
        <p:nvGrpSpPr>
          <p:cNvPr id="34" name="Group 33">
            <a:extLst>
              <a:ext uri="{FF2B5EF4-FFF2-40B4-BE49-F238E27FC236}">
                <a16:creationId xmlns:a16="http://schemas.microsoft.com/office/drawing/2014/main" id="{46FAAFDB-9987-C632-FBAC-C41C8FA9ACA6}"/>
              </a:ext>
            </a:extLst>
          </p:cNvPr>
          <p:cNvGrpSpPr/>
          <p:nvPr/>
        </p:nvGrpSpPr>
        <p:grpSpPr>
          <a:xfrm>
            <a:off x="697798" y="2654124"/>
            <a:ext cx="1766417" cy="855513"/>
            <a:chOff x="697798" y="2654124"/>
            <a:chExt cx="1766417" cy="855513"/>
          </a:xfrm>
        </p:grpSpPr>
        <p:sp>
          <p:nvSpPr>
            <p:cNvPr id="25" name="Speech Bubble: Rectangle with Corners Rounded 24">
              <a:extLst>
                <a:ext uri="{FF2B5EF4-FFF2-40B4-BE49-F238E27FC236}">
                  <a16:creationId xmlns:a16="http://schemas.microsoft.com/office/drawing/2014/main" id="{FA73BD08-0EE6-E4E9-04DC-727E5F8BD0C3}"/>
                </a:ext>
              </a:extLst>
            </p:cNvPr>
            <p:cNvSpPr/>
            <p:nvPr/>
          </p:nvSpPr>
          <p:spPr>
            <a:xfrm>
              <a:off x="813534" y="3033026"/>
              <a:ext cx="1650681" cy="476611"/>
            </a:xfrm>
            <a:prstGeom prst="wedgeRoundRectCallout">
              <a:avLst>
                <a:gd name="adj1" fmla="val 36367"/>
                <a:gd name="adj2" fmla="val -68517"/>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e3.attack.com</a:t>
              </a:r>
            </a:p>
          </p:txBody>
        </p:sp>
        <p:sp>
          <p:nvSpPr>
            <p:cNvPr id="28" name="TextBox 27">
              <a:extLst>
                <a:ext uri="{FF2B5EF4-FFF2-40B4-BE49-F238E27FC236}">
                  <a16:creationId xmlns:a16="http://schemas.microsoft.com/office/drawing/2014/main" id="{13FD93C0-6374-2381-5EAB-111293A11F3C}"/>
                </a:ext>
              </a:extLst>
            </p:cNvPr>
            <p:cNvSpPr txBox="1"/>
            <p:nvPr/>
          </p:nvSpPr>
          <p:spPr>
            <a:xfrm>
              <a:off x="697798" y="2654124"/>
              <a:ext cx="990977" cy="461665"/>
            </a:xfrm>
            <a:prstGeom prst="rect">
              <a:avLst/>
            </a:prstGeom>
            <a:noFill/>
          </p:spPr>
          <p:txBody>
            <a:bodyPr wrap="none" rtlCol="0">
              <a:spAutoFit/>
            </a:bodyPr>
            <a:lstStyle/>
            <a:p>
              <a:pPr algn="l"/>
              <a:r>
                <a:rPr lang="en-US" sz="2400" b="1" dirty="0">
                  <a:solidFill>
                    <a:srgbClr val="FF0000"/>
                  </a:solidFill>
                  <a:cs typeface="Times New Roman" panose="02020603050405020304" pitchFamily="18" charset="0"/>
                </a:rPr>
                <a:t>+60KB</a:t>
              </a:r>
            </a:p>
          </p:txBody>
        </p:sp>
      </p:grpSp>
      <p:grpSp>
        <p:nvGrpSpPr>
          <p:cNvPr id="44" name="Group 43">
            <a:extLst>
              <a:ext uri="{FF2B5EF4-FFF2-40B4-BE49-F238E27FC236}">
                <a16:creationId xmlns:a16="http://schemas.microsoft.com/office/drawing/2014/main" id="{42B78485-94AF-4FCE-FEF5-1A6D0D9EA4FD}"/>
              </a:ext>
            </a:extLst>
          </p:cNvPr>
          <p:cNvGrpSpPr/>
          <p:nvPr/>
        </p:nvGrpSpPr>
        <p:grpSpPr>
          <a:xfrm>
            <a:off x="1052172" y="2907757"/>
            <a:ext cx="1728296" cy="825470"/>
            <a:chOff x="1052172" y="2907757"/>
            <a:chExt cx="1728296" cy="825470"/>
          </a:xfrm>
        </p:grpSpPr>
        <p:sp>
          <p:nvSpPr>
            <p:cNvPr id="26" name="Speech Bubble: Rectangle with Corners Rounded 25">
              <a:extLst>
                <a:ext uri="{FF2B5EF4-FFF2-40B4-BE49-F238E27FC236}">
                  <a16:creationId xmlns:a16="http://schemas.microsoft.com/office/drawing/2014/main" id="{14F105B2-EFF5-2563-7817-9069D6BFFABC}"/>
                </a:ext>
              </a:extLst>
            </p:cNvPr>
            <p:cNvSpPr/>
            <p:nvPr/>
          </p:nvSpPr>
          <p:spPr>
            <a:xfrm>
              <a:off x="1129787" y="3256616"/>
              <a:ext cx="1650681" cy="476611"/>
            </a:xfrm>
            <a:prstGeom prst="wedgeRoundRectCallout">
              <a:avLst>
                <a:gd name="adj1" fmla="val 36367"/>
                <a:gd name="adj2" fmla="val -68517"/>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e4.attack.com</a:t>
              </a:r>
            </a:p>
          </p:txBody>
        </p:sp>
        <p:sp>
          <p:nvSpPr>
            <p:cNvPr id="30" name="TextBox 29">
              <a:extLst>
                <a:ext uri="{FF2B5EF4-FFF2-40B4-BE49-F238E27FC236}">
                  <a16:creationId xmlns:a16="http://schemas.microsoft.com/office/drawing/2014/main" id="{CD4F0C86-BAC1-CA6C-C6C9-A9ECC1DFD34C}"/>
                </a:ext>
              </a:extLst>
            </p:cNvPr>
            <p:cNvSpPr txBox="1"/>
            <p:nvPr/>
          </p:nvSpPr>
          <p:spPr>
            <a:xfrm>
              <a:off x="1052172" y="2907757"/>
              <a:ext cx="990977" cy="461665"/>
            </a:xfrm>
            <a:prstGeom prst="rect">
              <a:avLst/>
            </a:prstGeom>
            <a:noFill/>
          </p:spPr>
          <p:txBody>
            <a:bodyPr wrap="none" rtlCol="0">
              <a:spAutoFit/>
            </a:bodyPr>
            <a:lstStyle/>
            <a:p>
              <a:pPr algn="l"/>
              <a:r>
                <a:rPr lang="en-US" sz="2400" b="1" dirty="0">
                  <a:solidFill>
                    <a:srgbClr val="FF0000"/>
                  </a:solidFill>
                  <a:cs typeface="Times New Roman" panose="02020603050405020304" pitchFamily="18" charset="0"/>
                </a:rPr>
                <a:t>+60KB</a:t>
              </a:r>
            </a:p>
          </p:txBody>
        </p:sp>
      </p:grpSp>
      <p:cxnSp>
        <p:nvCxnSpPr>
          <p:cNvPr id="32" name="Straight Connector 31">
            <a:extLst>
              <a:ext uri="{FF2B5EF4-FFF2-40B4-BE49-F238E27FC236}">
                <a16:creationId xmlns:a16="http://schemas.microsoft.com/office/drawing/2014/main" id="{AA67E9A8-6AD4-D710-F3B0-8BE7CD1A4CAC}"/>
              </a:ext>
            </a:extLst>
          </p:cNvPr>
          <p:cNvCxnSpPr/>
          <p:nvPr/>
        </p:nvCxnSpPr>
        <p:spPr>
          <a:xfrm>
            <a:off x="4325112" y="5998464"/>
            <a:ext cx="320040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8A5CE4D-4179-E599-AB47-0081495423A7}"/>
              </a:ext>
            </a:extLst>
          </p:cNvPr>
          <p:cNvSpPr/>
          <p:nvPr/>
        </p:nvSpPr>
        <p:spPr>
          <a:xfrm>
            <a:off x="8326159" y="3853394"/>
            <a:ext cx="3519339" cy="12398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a16="http://schemas.microsoft.com/office/drawing/2014/main" id="{82EA2494-948E-C92F-C074-4F3B52C4C408}"/>
              </a:ext>
            </a:extLst>
          </p:cNvPr>
          <p:cNvSpPr/>
          <p:nvPr/>
        </p:nvSpPr>
        <p:spPr>
          <a:xfrm>
            <a:off x="8326159" y="5092834"/>
            <a:ext cx="3519339" cy="10310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525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10" presetClass="entr" presetSubtype="0" fill="hold" grpId="2"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42" presetClass="path" presetSubtype="0" accel="50000" decel="50000" fill="hold" grpId="3" nodeType="withEffect">
                                  <p:stCondLst>
                                    <p:cond delay="0"/>
                                  </p:stCondLst>
                                  <p:childTnLst>
                                    <p:animMotion origin="layout" path="M -3.54167E-6 -3.33333E-6 L -0.33593 -3.33333E-6 " pathEditMode="relative" rAng="0" ptsTypes="AA">
                                      <p:cBhvr>
                                        <p:cTn id="25" dur="2000" fill="hold"/>
                                        <p:tgtEl>
                                          <p:spTgt spid="45"/>
                                        </p:tgtEl>
                                        <p:attrNameLst>
                                          <p:attrName>ppt_x</p:attrName>
                                          <p:attrName>ppt_y</p:attrName>
                                        </p:attrNameLst>
                                      </p:cBhvr>
                                      <p:rCtr x="-16797" y="0"/>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4" nodeType="clickEffect">
                                  <p:stCondLst>
                                    <p:cond delay="0"/>
                                  </p:stCondLst>
                                  <p:childTnLst>
                                    <p:animEffect transition="out" filter="fade">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P spid="45" grpId="3" animBg="1"/>
      <p:bldP spid="45" grpId="4" animBg="1"/>
      <p:bldP spid="46" grpId="0" animBg="1"/>
      <p:bldP spid="4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93BC-E06F-DA06-1AFE-18630CB47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E126B-3698-0D48-9CE9-B9A1BCEFC795}"/>
              </a:ext>
            </a:extLst>
          </p:cNvPr>
          <p:cNvSpPr>
            <a:spLocks noGrp="1"/>
          </p:cNvSpPr>
          <p:nvPr>
            <p:ph type="title"/>
          </p:nvPr>
        </p:nvSpPr>
        <p:spPr/>
        <p:txBody>
          <a:bodyPr/>
          <a:lstStyle/>
          <a:p>
            <a:r>
              <a:rPr lang="en-US" dirty="0" err="1"/>
              <a:t>CNAMECacheFlush</a:t>
            </a:r>
            <a:r>
              <a:rPr lang="en-US" dirty="0"/>
              <a:t> Attack</a:t>
            </a:r>
          </a:p>
        </p:txBody>
      </p:sp>
      <p:sp>
        <p:nvSpPr>
          <p:cNvPr id="4" name="Slide Number Placeholder 3">
            <a:extLst>
              <a:ext uri="{FF2B5EF4-FFF2-40B4-BE49-F238E27FC236}">
                <a16:creationId xmlns:a16="http://schemas.microsoft.com/office/drawing/2014/main" id="{AED7C7F7-B356-9521-69EC-72C4A4D7CED9}"/>
              </a:ext>
            </a:extLst>
          </p:cNvPr>
          <p:cNvSpPr>
            <a:spLocks noGrp="1"/>
          </p:cNvSpPr>
          <p:nvPr>
            <p:ph type="sldNum" sz="quarter" idx="12"/>
          </p:nvPr>
        </p:nvSpPr>
        <p:spPr/>
        <p:txBody>
          <a:bodyPr/>
          <a:lstStyle/>
          <a:p>
            <a:fld id="{F9880FB5-BC68-415E-B104-1A5D9F53AE93}" type="slidenum">
              <a:rPr lang="en-US" smtClean="0"/>
              <a:pPr/>
              <a:t>16</a:t>
            </a:fld>
            <a:endParaRPr lang="en-US" dirty="0"/>
          </a:p>
        </p:txBody>
      </p:sp>
      <p:cxnSp>
        <p:nvCxnSpPr>
          <p:cNvPr id="5" name="Straight Arrow Connector 4">
            <a:extLst>
              <a:ext uri="{FF2B5EF4-FFF2-40B4-BE49-F238E27FC236}">
                <a16:creationId xmlns:a16="http://schemas.microsoft.com/office/drawing/2014/main" id="{9C81CEB3-6407-19C7-D29B-A31B418B4BFD}"/>
              </a:ext>
            </a:extLst>
          </p:cNvPr>
          <p:cNvCxnSpPr/>
          <p:nvPr/>
        </p:nvCxnSpPr>
        <p:spPr>
          <a:xfrm>
            <a:off x="6620614" y="2089866"/>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D36A42-48DC-37BF-3000-4CBF70157270}"/>
              </a:ext>
            </a:extLst>
          </p:cNvPr>
          <p:cNvSpPr txBox="1"/>
          <p:nvPr/>
        </p:nvSpPr>
        <p:spPr>
          <a:xfrm>
            <a:off x="6742370" y="1649658"/>
            <a:ext cx="1777859"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sp>
        <p:nvSpPr>
          <p:cNvPr id="7" name="TextBox 6">
            <a:extLst>
              <a:ext uri="{FF2B5EF4-FFF2-40B4-BE49-F238E27FC236}">
                <a16:creationId xmlns:a16="http://schemas.microsoft.com/office/drawing/2014/main" id="{C0B53289-18D4-8E5E-4299-75BDFD456E0F}"/>
              </a:ext>
            </a:extLst>
          </p:cNvPr>
          <p:cNvSpPr txBox="1"/>
          <p:nvPr/>
        </p:nvSpPr>
        <p:spPr>
          <a:xfrm>
            <a:off x="8652910" y="1213204"/>
            <a:ext cx="1953548" cy="400110"/>
          </a:xfrm>
          <a:prstGeom prst="rect">
            <a:avLst/>
          </a:prstGeom>
          <a:noFill/>
        </p:spPr>
        <p:txBody>
          <a:bodyPr wrap="none" rtlCol="0">
            <a:spAutoFit/>
          </a:bodyPr>
          <a:lstStyle/>
          <a:p>
            <a:pPr algn="l"/>
            <a:r>
              <a:rPr lang="en-US" sz="2000" b="1" dirty="0">
                <a:cs typeface="Times New Roman" panose="02020603050405020304" pitchFamily="18" charset="0"/>
              </a:rPr>
              <a:t>Authoritative NS</a:t>
            </a:r>
          </a:p>
        </p:txBody>
      </p:sp>
      <p:cxnSp>
        <p:nvCxnSpPr>
          <p:cNvPr id="8" name="Straight Arrow Connector 7">
            <a:extLst>
              <a:ext uri="{FF2B5EF4-FFF2-40B4-BE49-F238E27FC236}">
                <a16:creationId xmlns:a16="http://schemas.microsoft.com/office/drawing/2014/main" id="{D1A088E8-8522-8502-5644-1491D72CF081}"/>
              </a:ext>
            </a:extLst>
          </p:cNvPr>
          <p:cNvCxnSpPr/>
          <p:nvPr/>
        </p:nvCxnSpPr>
        <p:spPr>
          <a:xfrm>
            <a:off x="6620614" y="2494228"/>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B84F1F-F08C-B0D6-67D3-FFFB87E6E73D}"/>
              </a:ext>
            </a:extLst>
          </p:cNvPr>
          <p:cNvSpPr txBox="1"/>
          <p:nvPr/>
        </p:nvSpPr>
        <p:spPr>
          <a:xfrm>
            <a:off x="7263070" y="2546409"/>
            <a:ext cx="948786" cy="369332"/>
          </a:xfrm>
          <a:prstGeom prst="rect">
            <a:avLst/>
          </a:prstGeom>
          <a:noFill/>
        </p:spPr>
        <p:txBody>
          <a:bodyPr wrap="none" rtlCol="0">
            <a:spAutoFit/>
          </a:bodyPr>
          <a:lstStyle/>
          <a:p>
            <a:pPr algn="l"/>
            <a:r>
              <a:rPr lang="en-US" b="1" i="1" dirty="0" err="1">
                <a:cs typeface="Times New Roman" panose="02020603050405020304" pitchFamily="18" charset="0"/>
              </a:rPr>
              <a:t>Zonefile</a:t>
            </a:r>
            <a:endParaRPr lang="en-US" b="1" i="1" dirty="0">
              <a:cs typeface="Times New Roman" panose="02020603050405020304" pitchFamily="18" charset="0"/>
            </a:endParaRPr>
          </a:p>
        </p:txBody>
      </p:sp>
      <p:pic>
        <p:nvPicPr>
          <p:cNvPr id="10" name="Picture 9">
            <a:extLst>
              <a:ext uri="{FF2B5EF4-FFF2-40B4-BE49-F238E27FC236}">
                <a16:creationId xmlns:a16="http://schemas.microsoft.com/office/drawing/2014/main" id="{2913E034-3EB2-B2ED-22A0-7C6759BE2E5D}"/>
              </a:ext>
            </a:extLst>
          </p:cNvPr>
          <p:cNvPicPr>
            <a:picLocks noChangeAspect="1"/>
          </p:cNvPicPr>
          <p:nvPr/>
        </p:nvPicPr>
        <p:blipFill>
          <a:blip r:embed="rId3"/>
          <a:stretch>
            <a:fillRect/>
          </a:stretch>
        </p:blipFill>
        <p:spPr>
          <a:xfrm>
            <a:off x="5349633" y="1613314"/>
            <a:ext cx="1067966" cy="1067966"/>
          </a:xfrm>
          <a:prstGeom prst="rect">
            <a:avLst/>
          </a:prstGeom>
        </p:spPr>
      </p:pic>
      <p:pic>
        <p:nvPicPr>
          <p:cNvPr id="11" name="Picture 10">
            <a:extLst>
              <a:ext uri="{FF2B5EF4-FFF2-40B4-BE49-F238E27FC236}">
                <a16:creationId xmlns:a16="http://schemas.microsoft.com/office/drawing/2014/main" id="{87B76D49-4E66-B325-6A8D-3048383E03DA}"/>
              </a:ext>
            </a:extLst>
          </p:cNvPr>
          <p:cNvPicPr>
            <a:picLocks noChangeAspect="1"/>
          </p:cNvPicPr>
          <p:nvPr/>
        </p:nvPicPr>
        <p:blipFill>
          <a:blip r:embed="rId4"/>
          <a:stretch>
            <a:fillRect/>
          </a:stretch>
        </p:blipFill>
        <p:spPr>
          <a:xfrm>
            <a:off x="5713615" y="2035327"/>
            <a:ext cx="880414" cy="880414"/>
          </a:xfrm>
          <a:prstGeom prst="rect">
            <a:avLst/>
          </a:prstGeom>
        </p:spPr>
      </p:pic>
      <p:sp>
        <p:nvSpPr>
          <p:cNvPr id="12" name="TextBox 11">
            <a:extLst>
              <a:ext uri="{FF2B5EF4-FFF2-40B4-BE49-F238E27FC236}">
                <a16:creationId xmlns:a16="http://schemas.microsoft.com/office/drawing/2014/main" id="{B32B14D3-61C8-423D-EAE3-4E19505B60FC}"/>
              </a:ext>
            </a:extLst>
          </p:cNvPr>
          <p:cNvSpPr txBox="1"/>
          <p:nvPr/>
        </p:nvSpPr>
        <p:spPr>
          <a:xfrm>
            <a:off x="5318965" y="1204096"/>
            <a:ext cx="1098634" cy="400110"/>
          </a:xfrm>
          <a:prstGeom prst="rect">
            <a:avLst/>
          </a:prstGeom>
          <a:noFill/>
        </p:spPr>
        <p:txBody>
          <a:bodyPr wrap="none" rtlCol="0">
            <a:spAutoFit/>
          </a:bodyPr>
          <a:lstStyle/>
          <a:p>
            <a:pPr algn="l"/>
            <a:r>
              <a:rPr lang="en-US" sz="2000" b="1" dirty="0">
                <a:cs typeface="Times New Roman" panose="02020603050405020304" pitchFamily="18" charset="0"/>
              </a:rPr>
              <a:t>Resolver</a:t>
            </a:r>
          </a:p>
        </p:txBody>
      </p:sp>
      <p:grpSp>
        <p:nvGrpSpPr>
          <p:cNvPr id="13" name="Group 12">
            <a:extLst>
              <a:ext uri="{FF2B5EF4-FFF2-40B4-BE49-F238E27FC236}">
                <a16:creationId xmlns:a16="http://schemas.microsoft.com/office/drawing/2014/main" id="{54906C87-2BE3-95F6-D28E-0C66F592676D}"/>
              </a:ext>
            </a:extLst>
          </p:cNvPr>
          <p:cNvGrpSpPr/>
          <p:nvPr/>
        </p:nvGrpSpPr>
        <p:grpSpPr>
          <a:xfrm>
            <a:off x="8994538" y="1649658"/>
            <a:ext cx="1331736" cy="1296742"/>
            <a:chOff x="4460638" y="3771833"/>
            <a:chExt cx="1331736" cy="1296742"/>
          </a:xfrm>
        </p:grpSpPr>
        <p:pic>
          <p:nvPicPr>
            <p:cNvPr id="14" name="Picture 13">
              <a:extLst>
                <a:ext uri="{FF2B5EF4-FFF2-40B4-BE49-F238E27FC236}">
                  <a16:creationId xmlns:a16="http://schemas.microsoft.com/office/drawing/2014/main" id="{8C82F78F-48C4-75CB-4ECB-CAA655B827AE}"/>
                </a:ext>
              </a:extLst>
            </p:cNvPr>
            <p:cNvPicPr>
              <a:picLocks noChangeAspect="1"/>
            </p:cNvPicPr>
            <p:nvPr/>
          </p:nvPicPr>
          <p:blipFill>
            <a:blip r:embed="rId3"/>
            <a:stretch>
              <a:fillRect/>
            </a:stretch>
          </p:blipFill>
          <p:spPr>
            <a:xfrm>
              <a:off x="4460638" y="3771833"/>
              <a:ext cx="1067966" cy="1067966"/>
            </a:xfrm>
            <a:prstGeom prst="rect">
              <a:avLst/>
            </a:prstGeom>
          </p:spPr>
        </p:pic>
        <p:pic>
          <p:nvPicPr>
            <p:cNvPr id="15" name="Picture 14">
              <a:extLst>
                <a:ext uri="{FF2B5EF4-FFF2-40B4-BE49-F238E27FC236}">
                  <a16:creationId xmlns:a16="http://schemas.microsoft.com/office/drawing/2014/main" id="{D21AC883-4627-125C-711F-BC4FC4ED113C}"/>
                </a:ext>
              </a:extLst>
            </p:cNvPr>
            <p:cNvPicPr>
              <a:picLocks noChangeAspect="1"/>
            </p:cNvPicPr>
            <p:nvPr/>
          </p:nvPicPr>
          <p:blipFill>
            <a:blip r:embed="rId5"/>
            <a:stretch>
              <a:fillRect/>
            </a:stretch>
          </p:blipFill>
          <p:spPr>
            <a:xfrm>
              <a:off x="4889240" y="4165441"/>
              <a:ext cx="903134" cy="903134"/>
            </a:xfrm>
            <a:prstGeom prst="rect">
              <a:avLst/>
            </a:prstGeom>
          </p:spPr>
        </p:pic>
      </p:grpSp>
      <p:pic>
        <p:nvPicPr>
          <p:cNvPr id="16" name="Picture 15">
            <a:extLst>
              <a:ext uri="{FF2B5EF4-FFF2-40B4-BE49-F238E27FC236}">
                <a16:creationId xmlns:a16="http://schemas.microsoft.com/office/drawing/2014/main" id="{165A1837-BCD0-AA1E-BD30-5B9CC350D42B}"/>
              </a:ext>
            </a:extLst>
          </p:cNvPr>
          <p:cNvPicPr>
            <a:picLocks noChangeAspect="1"/>
          </p:cNvPicPr>
          <p:nvPr/>
        </p:nvPicPr>
        <p:blipFill>
          <a:blip r:embed="rId6"/>
          <a:stretch>
            <a:fillRect/>
          </a:stretch>
        </p:blipFill>
        <p:spPr>
          <a:xfrm>
            <a:off x="1641590" y="1601389"/>
            <a:ext cx="1082589" cy="1082589"/>
          </a:xfrm>
          <a:prstGeom prst="rect">
            <a:avLst/>
          </a:prstGeom>
        </p:spPr>
      </p:pic>
      <p:cxnSp>
        <p:nvCxnSpPr>
          <p:cNvPr id="17" name="Straight Arrow Connector 16">
            <a:extLst>
              <a:ext uri="{FF2B5EF4-FFF2-40B4-BE49-F238E27FC236}">
                <a16:creationId xmlns:a16="http://schemas.microsoft.com/office/drawing/2014/main" id="{255E26D5-85B4-B893-BAC6-4AFAE8117E7C}"/>
              </a:ext>
            </a:extLst>
          </p:cNvPr>
          <p:cNvCxnSpPr/>
          <p:nvPr/>
        </p:nvCxnSpPr>
        <p:spPr>
          <a:xfrm>
            <a:off x="2945041" y="2037685"/>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7EEB93-9E9F-A487-8F7C-E53D80398356}"/>
              </a:ext>
            </a:extLst>
          </p:cNvPr>
          <p:cNvSpPr txBox="1"/>
          <p:nvPr/>
        </p:nvSpPr>
        <p:spPr>
          <a:xfrm>
            <a:off x="3066797" y="1597477"/>
            <a:ext cx="1830758"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cxnSp>
        <p:nvCxnSpPr>
          <p:cNvPr id="19" name="Straight Arrow Connector 18">
            <a:extLst>
              <a:ext uri="{FF2B5EF4-FFF2-40B4-BE49-F238E27FC236}">
                <a16:creationId xmlns:a16="http://schemas.microsoft.com/office/drawing/2014/main" id="{B7AFF2E6-DA44-68A4-AFB9-1D61C2223120}"/>
              </a:ext>
            </a:extLst>
          </p:cNvPr>
          <p:cNvCxnSpPr/>
          <p:nvPr/>
        </p:nvCxnSpPr>
        <p:spPr>
          <a:xfrm>
            <a:off x="2945041" y="2442047"/>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C9BD1D0-661A-7075-B4F4-CD45F67DF63F}"/>
              </a:ext>
            </a:extLst>
          </p:cNvPr>
          <p:cNvSpPr txBox="1"/>
          <p:nvPr/>
        </p:nvSpPr>
        <p:spPr>
          <a:xfrm>
            <a:off x="3447328" y="2494228"/>
            <a:ext cx="1060034" cy="369332"/>
          </a:xfrm>
          <a:prstGeom prst="rect">
            <a:avLst/>
          </a:prstGeom>
          <a:noFill/>
        </p:spPr>
        <p:txBody>
          <a:bodyPr wrap="none" rtlCol="0">
            <a:spAutoFit/>
          </a:bodyPr>
          <a:lstStyle/>
          <a:p>
            <a:pPr algn="l"/>
            <a:r>
              <a:rPr lang="en-US" b="1" dirty="0">
                <a:cs typeface="Times New Roman" panose="02020603050405020304" pitchFamily="18" charset="0"/>
              </a:rPr>
              <a:t>SERVFAIL</a:t>
            </a:r>
            <a:endParaRPr lang="en-US" b="1" i="1" dirty="0">
              <a:cs typeface="Times New Roman" panose="02020603050405020304" pitchFamily="18" charset="0"/>
            </a:endParaRPr>
          </a:p>
        </p:txBody>
      </p:sp>
      <p:pic>
        <p:nvPicPr>
          <p:cNvPr id="21" name="Picture 20">
            <a:extLst>
              <a:ext uri="{FF2B5EF4-FFF2-40B4-BE49-F238E27FC236}">
                <a16:creationId xmlns:a16="http://schemas.microsoft.com/office/drawing/2014/main" id="{393AFF59-75E2-774A-CB0C-70EE7D172BF7}"/>
              </a:ext>
            </a:extLst>
          </p:cNvPr>
          <p:cNvPicPr>
            <a:picLocks noChangeAspect="1"/>
          </p:cNvPicPr>
          <p:nvPr/>
        </p:nvPicPr>
        <p:blipFill>
          <a:blip r:embed="rId5"/>
          <a:stretch>
            <a:fillRect/>
          </a:stretch>
        </p:blipFill>
        <p:spPr>
          <a:xfrm>
            <a:off x="2068567" y="2043266"/>
            <a:ext cx="903134" cy="903134"/>
          </a:xfrm>
          <a:prstGeom prst="rect">
            <a:avLst/>
          </a:prstGeom>
        </p:spPr>
      </p:pic>
      <p:sp>
        <p:nvSpPr>
          <p:cNvPr id="29" name="Rectangle: Single Corner Snipped 28">
            <a:extLst>
              <a:ext uri="{FF2B5EF4-FFF2-40B4-BE49-F238E27FC236}">
                <a16:creationId xmlns:a16="http://schemas.microsoft.com/office/drawing/2014/main" id="{E903D9D0-27A8-2573-137C-06ADA5214782}"/>
              </a:ext>
            </a:extLst>
          </p:cNvPr>
          <p:cNvSpPr/>
          <p:nvPr/>
        </p:nvSpPr>
        <p:spPr>
          <a:xfrm flipH="1">
            <a:off x="2463513" y="3247216"/>
            <a:ext cx="4443733" cy="3041836"/>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B26D0275-22C0-9C0B-FFB1-02BFCAA2BA9A}"/>
              </a:ext>
            </a:extLst>
          </p:cNvPr>
          <p:cNvSpPr/>
          <p:nvPr/>
        </p:nvSpPr>
        <p:spPr>
          <a:xfrm>
            <a:off x="4361736" y="3255506"/>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sp>
        <p:nvSpPr>
          <p:cNvPr id="37" name="Rectangle 36">
            <a:extLst>
              <a:ext uri="{FF2B5EF4-FFF2-40B4-BE49-F238E27FC236}">
                <a16:creationId xmlns:a16="http://schemas.microsoft.com/office/drawing/2014/main" id="{3496148F-377D-AB23-2BAC-6831D7766B69}"/>
              </a:ext>
            </a:extLst>
          </p:cNvPr>
          <p:cNvSpPr/>
          <p:nvPr/>
        </p:nvSpPr>
        <p:spPr>
          <a:xfrm>
            <a:off x="7467600" y="3247215"/>
            <a:ext cx="4443733" cy="239757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EDDDAC30-102E-3588-3BC8-2EF9EECF55CB}"/>
              </a:ext>
            </a:extLst>
          </p:cNvPr>
          <p:cNvSpPr/>
          <p:nvPr/>
        </p:nvSpPr>
        <p:spPr>
          <a:xfrm>
            <a:off x="9366406" y="3252474"/>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Zonefile</a:t>
            </a:r>
            <a:endParaRPr lang="en-US" sz="2800" b="1" dirty="0">
              <a:solidFill>
                <a:schemeClr val="tx1"/>
              </a:solidFill>
            </a:endParaRPr>
          </a:p>
        </p:txBody>
      </p:sp>
      <p:sp>
        <p:nvSpPr>
          <p:cNvPr id="39" name="TextBox 38">
            <a:extLst>
              <a:ext uri="{FF2B5EF4-FFF2-40B4-BE49-F238E27FC236}">
                <a16:creationId xmlns:a16="http://schemas.microsoft.com/office/drawing/2014/main" id="{D3DEFED9-C63D-8F85-5BE6-24BC96E02413}"/>
              </a:ext>
            </a:extLst>
          </p:cNvPr>
          <p:cNvSpPr txBox="1"/>
          <p:nvPr/>
        </p:nvSpPr>
        <p:spPr>
          <a:xfrm>
            <a:off x="7505700" y="3802862"/>
            <a:ext cx="4377899" cy="1815882"/>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CNAME  e2.attack.com</a:t>
            </a:r>
          </a:p>
          <a:p>
            <a:r>
              <a:rPr lang="en-US" sz="1600" b="1" dirty="0">
                <a:solidFill>
                  <a:schemeClr val="tx1"/>
                </a:solidFill>
              </a:rPr>
              <a:t>e2.attack.com  CNAME  e3.attack.com</a:t>
            </a:r>
          </a:p>
          <a:p>
            <a:r>
              <a:rPr lang="en-US" sz="1600" b="1" dirty="0">
                <a:solidFill>
                  <a:schemeClr val="tx1"/>
                </a:solidFill>
              </a:rPr>
              <a:t>e3.attack.com  CNAME  e4.attack.com</a:t>
            </a:r>
          </a:p>
          <a:p>
            <a:r>
              <a:rPr lang="en-US" sz="1600" b="1" dirty="0">
                <a:solidFill>
                  <a:schemeClr val="tx1"/>
                </a:solidFill>
              </a:rPr>
              <a:t>e5.attack.com  CNAME  e6.attack.com</a:t>
            </a:r>
          </a:p>
          <a:p>
            <a:pPr algn="ctr"/>
            <a:r>
              <a:rPr lang="en-US" sz="1600" b="1" dirty="0">
                <a:solidFill>
                  <a:schemeClr val="tx1"/>
                </a:solidFill>
              </a:rPr>
              <a:t>...</a:t>
            </a:r>
          </a:p>
          <a:p>
            <a:r>
              <a:rPr lang="en-US" sz="1600" b="1" dirty="0">
                <a:solidFill>
                  <a:schemeClr val="tx1"/>
                </a:solidFill>
              </a:rPr>
              <a:t>e98.attack.com CNAME e99.attack.com</a:t>
            </a:r>
          </a:p>
          <a:p>
            <a:pPr algn="ctr"/>
            <a:r>
              <a:rPr lang="en-US" sz="1600" b="1" dirty="0">
                <a:solidFill>
                  <a:schemeClr val="tx1"/>
                </a:solidFill>
              </a:rPr>
              <a:t>...</a:t>
            </a:r>
          </a:p>
        </p:txBody>
      </p:sp>
      <p:sp>
        <p:nvSpPr>
          <p:cNvPr id="42" name="TextBox 41">
            <a:extLst>
              <a:ext uri="{FF2B5EF4-FFF2-40B4-BE49-F238E27FC236}">
                <a16:creationId xmlns:a16="http://schemas.microsoft.com/office/drawing/2014/main" id="{A8067C78-F75D-BBE7-F400-7166903A9B59}"/>
              </a:ext>
            </a:extLst>
          </p:cNvPr>
          <p:cNvSpPr txBox="1"/>
          <p:nvPr/>
        </p:nvSpPr>
        <p:spPr>
          <a:xfrm>
            <a:off x="2747692" y="5787907"/>
            <a:ext cx="3519339" cy="338554"/>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usenix.org    A  23.185.0.4 </a:t>
            </a:r>
          </a:p>
        </p:txBody>
      </p:sp>
      <p:sp>
        <p:nvSpPr>
          <p:cNvPr id="3" name="TextBox 2">
            <a:extLst>
              <a:ext uri="{FF2B5EF4-FFF2-40B4-BE49-F238E27FC236}">
                <a16:creationId xmlns:a16="http://schemas.microsoft.com/office/drawing/2014/main" id="{0E751556-4AE3-7935-6B5A-3F55F8F315E4}"/>
              </a:ext>
            </a:extLst>
          </p:cNvPr>
          <p:cNvSpPr txBox="1"/>
          <p:nvPr/>
        </p:nvSpPr>
        <p:spPr>
          <a:xfrm>
            <a:off x="2503947" y="3802862"/>
            <a:ext cx="4377899" cy="1815882"/>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CNAME  e2.attack.com</a:t>
            </a:r>
          </a:p>
          <a:p>
            <a:r>
              <a:rPr lang="en-US" sz="1600" b="1" dirty="0">
                <a:solidFill>
                  <a:schemeClr val="tx1"/>
                </a:solidFill>
              </a:rPr>
              <a:t>e2.attack.com  CNAME  e3.attack.com</a:t>
            </a:r>
          </a:p>
          <a:p>
            <a:r>
              <a:rPr lang="en-US" sz="1600" b="1" dirty="0">
                <a:solidFill>
                  <a:schemeClr val="tx1"/>
                </a:solidFill>
              </a:rPr>
              <a:t>e3.attack.com  CNAME  e4.attack.com</a:t>
            </a:r>
          </a:p>
          <a:p>
            <a:r>
              <a:rPr lang="en-US" sz="1600" b="1" dirty="0">
                <a:solidFill>
                  <a:schemeClr val="tx1"/>
                </a:solidFill>
              </a:rPr>
              <a:t>e4.attack.com  CNAME  e5.attack.com</a:t>
            </a:r>
          </a:p>
          <a:p>
            <a:pPr algn="ctr"/>
            <a:r>
              <a:rPr lang="en-US" sz="1600" b="1" dirty="0">
                <a:solidFill>
                  <a:schemeClr val="tx1"/>
                </a:solidFill>
              </a:rPr>
              <a:t>...</a:t>
            </a:r>
          </a:p>
          <a:p>
            <a:r>
              <a:rPr lang="en-US" sz="1600" b="1" dirty="0">
                <a:solidFill>
                  <a:schemeClr val="tx1"/>
                </a:solidFill>
              </a:rPr>
              <a:t>e98.attack.com CNAME e99.attack.com</a:t>
            </a:r>
          </a:p>
          <a:p>
            <a:pPr algn="ctr"/>
            <a:r>
              <a:rPr lang="en-US" sz="1600" b="1" dirty="0">
                <a:solidFill>
                  <a:schemeClr val="tx1"/>
                </a:solidFill>
              </a:rPr>
              <a:t>...</a:t>
            </a:r>
          </a:p>
        </p:txBody>
      </p:sp>
      <p:cxnSp>
        <p:nvCxnSpPr>
          <p:cNvPr id="22" name="Straight Connector 21">
            <a:extLst>
              <a:ext uri="{FF2B5EF4-FFF2-40B4-BE49-F238E27FC236}">
                <a16:creationId xmlns:a16="http://schemas.microsoft.com/office/drawing/2014/main" id="{DC71841C-65B4-B3FD-5C23-BACE5DF2BBA4}"/>
              </a:ext>
            </a:extLst>
          </p:cNvPr>
          <p:cNvCxnSpPr/>
          <p:nvPr/>
        </p:nvCxnSpPr>
        <p:spPr>
          <a:xfrm>
            <a:off x="2862072" y="5980176"/>
            <a:ext cx="320040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3E9F345-D737-F47B-DDF8-300907EE462D}"/>
              </a:ext>
            </a:extLst>
          </p:cNvPr>
          <p:cNvSpPr/>
          <p:nvPr/>
        </p:nvSpPr>
        <p:spPr>
          <a:xfrm>
            <a:off x="7571232" y="3802862"/>
            <a:ext cx="4215384" cy="3252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5A2A4D2E-38E6-DAB9-E846-32DD59295E06}"/>
              </a:ext>
            </a:extLst>
          </p:cNvPr>
          <p:cNvSpPr/>
          <p:nvPr/>
        </p:nvSpPr>
        <p:spPr>
          <a:xfrm>
            <a:off x="7571232" y="4043786"/>
            <a:ext cx="4215384" cy="3252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36B2AB86-C098-0514-D900-902A10B57609}"/>
              </a:ext>
            </a:extLst>
          </p:cNvPr>
          <p:cNvSpPr/>
          <p:nvPr/>
        </p:nvSpPr>
        <p:spPr>
          <a:xfrm>
            <a:off x="7586957" y="4296970"/>
            <a:ext cx="4215384" cy="3252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072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8F4BA-CCBA-AA06-2046-4C8105BD7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8342F-E3A8-EC8B-1D11-C41948BAE2FE}"/>
              </a:ext>
            </a:extLst>
          </p:cNvPr>
          <p:cNvSpPr>
            <a:spLocks noGrp="1"/>
          </p:cNvSpPr>
          <p:nvPr>
            <p:ph type="title"/>
          </p:nvPr>
        </p:nvSpPr>
        <p:spPr>
          <a:xfrm>
            <a:off x="607633" y="328554"/>
            <a:ext cx="10978699" cy="649094"/>
          </a:xfrm>
        </p:spPr>
        <p:txBody>
          <a:bodyPr/>
          <a:lstStyle/>
          <a:p>
            <a:r>
              <a:rPr lang="en-US" dirty="0"/>
              <a:t>Computational Load of Authoritative Name Server </a:t>
            </a:r>
          </a:p>
        </p:txBody>
      </p:sp>
      <p:sp>
        <p:nvSpPr>
          <p:cNvPr id="27" name="Content Placeholder 26">
            <a:extLst>
              <a:ext uri="{FF2B5EF4-FFF2-40B4-BE49-F238E27FC236}">
                <a16:creationId xmlns:a16="http://schemas.microsoft.com/office/drawing/2014/main" id="{51860F02-CD2D-9586-FA1D-FE47FD20054D}"/>
              </a:ext>
            </a:extLst>
          </p:cNvPr>
          <p:cNvSpPr>
            <a:spLocks noGrp="1"/>
          </p:cNvSpPr>
          <p:nvPr>
            <p:ph idx="1"/>
          </p:nvPr>
        </p:nvSpPr>
        <p:spPr>
          <a:xfrm>
            <a:off x="607633" y="1132676"/>
            <a:ext cx="10978699" cy="673601"/>
          </a:xfrm>
        </p:spPr>
        <p:txBody>
          <a:bodyPr/>
          <a:lstStyle/>
          <a:p>
            <a:r>
              <a:rPr lang="en-US" dirty="0"/>
              <a:t>Computational load is relatively </a:t>
            </a:r>
            <a:r>
              <a:rPr lang="en-US" b="1" dirty="0"/>
              <a:t>low</a:t>
            </a:r>
          </a:p>
        </p:txBody>
      </p:sp>
      <p:sp>
        <p:nvSpPr>
          <p:cNvPr id="4" name="Slide Number Placeholder 3">
            <a:extLst>
              <a:ext uri="{FF2B5EF4-FFF2-40B4-BE49-F238E27FC236}">
                <a16:creationId xmlns:a16="http://schemas.microsoft.com/office/drawing/2014/main" id="{00734454-A8F0-0187-96FC-AFF6EE3F42DD}"/>
              </a:ext>
            </a:extLst>
          </p:cNvPr>
          <p:cNvSpPr>
            <a:spLocks noGrp="1"/>
          </p:cNvSpPr>
          <p:nvPr>
            <p:ph type="sldNum" sz="quarter" idx="12"/>
          </p:nvPr>
        </p:nvSpPr>
        <p:spPr>
          <a:xfrm>
            <a:off x="11149690" y="6451911"/>
            <a:ext cx="486103" cy="365125"/>
          </a:xfrm>
        </p:spPr>
        <p:txBody>
          <a:bodyPr/>
          <a:lstStyle/>
          <a:p>
            <a:fld id="{F9880FB5-BC68-415E-B104-1A5D9F53AE93}" type="slidenum">
              <a:rPr lang="en-US" smtClean="0"/>
              <a:pPr/>
              <a:t>17</a:t>
            </a:fld>
            <a:endParaRPr lang="en-US" dirty="0"/>
          </a:p>
        </p:txBody>
      </p:sp>
      <p:cxnSp>
        <p:nvCxnSpPr>
          <p:cNvPr id="5" name="Straight Arrow Connector 4">
            <a:extLst>
              <a:ext uri="{FF2B5EF4-FFF2-40B4-BE49-F238E27FC236}">
                <a16:creationId xmlns:a16="http://schemas.microsoft.com/office/drawing/2014/main" id="{97CB5D0C-2C25-7EEC-998E-00DB1A8BB389}"/>
              </a:ext>
            </a:extLst>
          </p:cNvPr>
          <p:cNvCxnSpPr/>
          <p:nvPr/>
        </p:nvCxnSpPr>
        <p:spPr>
          <a:xfrm>
            <a:off x="6620614" y="2885394"/>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196F4E-C641-E2F7-E965-BA9880821715}"/>
              </a:ext>
            </a:extLst>
          </p:cNvPr>
          <p:cNvSpPr txBox="1"/>
          <p:nvPr/>
        </p:nvSpPr>
        <p:spPr>
          <a:xfrm>
            <a:off x="6742370" y="2445186"/>
            <a:ext cx="1777859"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sp>
        <p:nvSpPr>
          <p:cNvPr id="7" name="TextBox 6">
            <a:extLst>
              <a:ext uri="{FF2B5EF4-FFF2-40B4-BE49-F238E27FC236}">
                <a16:creationId xmlns:a16="http://schemas.microsoft.com/office/drawing/2014/main" id="{73E0208C-670D-5E2B-8376-714FED59EE49}"/>
              </a:ext>
            </a:extLst>
          </p:cNvPr>
          <p:cNvSpPr txBox="1"/>
          <p:nvPr/>
        </p:nvSpPr>
        <p:spPr>
          <a:xfrm>
            <a:off x="8652910" y="2008732"/>
            <a:ext cx="1953548" cy="400110"/>
          </a:xfrm>
          <a:prstGeom prst="rect">
            <a:avLst/>
          </a:prstGeom>
          <a:noFill/>
        </p:spPr>
        <p:txBody>
          <a:bodyPr wrap="none" rtlCol="0">
            <a:spAutoFit/>
          </a:bodyPr>
          <a:lstStyle/>
          <a:p>
            <a:pPr algn="l"/>
            <a:r>
              <a:rPr lang="en-US" sz="2000" b="1" dirty="0">
                <a:cs typeface="Times New Roman" panose="02020603050405020304" pitchFamily="18" charset="0"/>
              </a:rPr>
              <a:t>Authoritative NS</a:t>
            </a:r>
          </a:p>
        </p:txBody>
      </p:sp>
      <p:cxnSp>
        <p:nvCxnSpPr>
          <p:cNvPr id="8" name="Straight Arrow Connector 7">
            <a:extLst>
              <a:ext uri="{FF2B5EF4-FFF2-40B4-BE49-F238E27FC236}">
                <a16:creationId xmlns:a16="http://schemas.microsoft.com/office/drawing/2014/main" id="{4DA6B436-3F0A-D45D-F0F0-4FA3BC588555}"/>
              </a:ext>
            </a:extLst>
          </p:cNvPr>
          <p:cNvCxnSpPr/>
          <p:nvPr/>
        </p:nvCxnSpPr>
        <p:spPr>
          <a:xfrm>
            <a:off x="6620614" y="3289756"/>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6DAA5C-611F-8814-D441-7124F46C15F2}"/>
              </a:ext>
            </a:extLst>
          </p:cNvPr>
          <p:cNvSpPr txBox="1"/>
          <p:nvPr/>
        </p:nvSpPr>
        <p:spPr>
          <a:xfrm>
            <a:off x="7263070" y="3341937"/>
            <a:ext cx="948786" cy="369332"/>
          </a:xfrm>
          <a:prstGeom prst="rect">
            <a:avLst/>
          </a:prstGeom>
          <a:noFill/>
        </p:spPr>
        <p:txBody>
          <a:bodyPr wrap="none" rtlCol="0">
            <a:spAutoFit/>
          </a:bodyPr>
          <a:lstStyle/>
          <a:p>
            <a:pPr algn="l"/>
            <a:r>
              <a:rPr lang="en-US" b="1" i="1" dirty="0" err="1">
                <a:cs typeface="Times New Roman" panose="02020603050405020304" pitchFamily="18" charset="0"/>
              </a:rPr>
              <a:t>Zonefile</a:t>
            </a:r>
            <a:endParaRPr lang="en-US" b="1" i="1" dirty="0">
              <a:cs typeface="Times New Roman" panose="02020603050405020304" pitchFamily="18" charset="0"/>
            </a:endParaRPr>
          </a:p>
        </p:txBody>
      </p:sp>
      <p:pic>
        <p:nvPicPr>
          <p:cNvPr id="10" name="Picture 9">
            <a:extLst>
              <a:ext uri="{FF2B5EF4-FFF2-40B4-BE49-F238E27FC236}">
                <a16:creationId xmlns:a16="http://schemas.microsoft.com/office/drawing/2014/main" id="{D2497B5D-8778-BAD7-7569-F39763630DF8}"/>
              </a:ext>
            </a:extLst>
          </p:cNvPr>
          <p:cNvPicPr>
            <a:picLocks noChangeAspect="1"/>
          </p:cNvPicPr>
          <p:nvPr/>
        </p:nvPicPr>
        <p:blipFill>
          <a:blip r:embed="rId3"/>
          <a:stretch>
            <a:fillRect/>
          </a:stretch>
        </p:blipFill>
        <p:spPr>
          <a:xfrm>
            <a:off x="5349633" y="2408842"/>
            <a:ext cx="1067966" cy="1067966"/>
          </a:xfrm>
          <a:prstGeom prst="rect">
            <a:avLst/>
          </a:prstGeom>
        </p:spPr>
      </p:pic>
      <p:pic>
        <p:nvPicPr>
          <p:cNvPr id="11" name="Picture 10">
            <a:extLst>
              <a:ext uri="{FF2B5EF4-FFF2-40B4-BE49-F238E27FC236}">
                <a16:creationId xmlns:a16="http://schemas.microsoft.com/office/drawing/2014/main" id="{953FF77B-52C1-0365-E718-427CE815431D}"/>
              </a:ext>
            </a:extLst>
          </p:cNvPr>
          <p:cNvPicPr>
            <a:picLocks noChangeAspect="1"/>
          </p:cNvPicPr>
          <p:nvPr/>
        </p:nvPicPr>
        <p:blipFill>
          <a:blip r:embed="rId4"/>
          <a:stretch>
            <a:fillRect/>
          </a:stretch>
        </p:blipFill>
        <p:spPr>
          <a:xfrm>
            <a:off x="5713615" y="2830855"/>
            <a:ext cx="880414" cy="880414"/>
          </a:xfrm>
          <a:prstGeom prst="rect">
            <a:avLst/>
          </a:prstGeom>
        </p:spPr>
      </p:pic>
      <p:sp>
        <p:nvSpPr>
          <p:cNvPr id="12" name="TextBox 11">
            <a:extLst>
              <a:ext uri="{FF2B5EF4-FFF2-40B4-BE49-F238E27FC236}">
                <a16:creationId xmlns:a16="http://schemas.microsoft.com/office/drawing/2014/main" id="{AA53035C-456B-21D6-EA76-F00D0CC384F1}"/>
              </a:ext>
            </a:extLst>
          </p:cNvPr>
          <p:cNvSpPr txBox="1"/>
          <p:nvPr/>
        </p:nvSpPr>
        <p:spPr>
          <a:xfrm>
            <a:off x="5318965" y="1999624"/>
            <a:ext cx="1098634" cy="400110"/>
          </a:xfrm>
          <a:prstGeom prst="rect">
            <a:avLst/>
          </a:prstGeom>
          <a:noFill/>
        </p:spPr>
        <p:txBody>
          <a:bodyPr wrap="none" rtlCol="0">
            <a:spAutoFit/>
          </a:bodyPr>
          <a:lstStyle/>
          <a:p>
            <a:pPr algn="l"/>
            <a:r>
              <a:rPr lang="en-US" sz="2000" b="1" dirty="0">
                <a:cs typeface="Times New Roman" panose="02020603050405020304" pitchFamily="18" charset="0"/>
              </a:rPr>
              <a:t>Resolver</a:t>
            </a:r>
          </a:p>
        </p:txBody>
      </p:sp>
      <p:grpSp>
        <p:nvGrpSpPr>
          <p:cNvPr id="13" name="Group 12">
            <a:extLst>
              <a:ext uri="{FF2B5EF4-FFF2-40B4-BE49-F238E27FC236}">
                <a16:creationId xmlns:a16="http://schemas.microsoft.com/office/drawing/2014/main" id="{6039DE86-5895-9032-9768-D5CA5335D271}"/>
              </a:ext>
            </a:extLst>
          </p:cNvPr>
          <p:cNvGrpSpPr/>
          <p:nvPr/>
        </p:nvGrpSpPr>
        <p:grpSpPr>
          <a:xfrm>
            <a:off x="8994538" y="2445186"/>
            <a:ext cx="1331736" cy="1296742"/>
            <a:chOff x="4460638" y="3771833"/>
            <a:chExt cx="1331736" cy="1296742"/>
          </a:xfrm>
        </p:grpSpPr>
        <p:pic>
          <p:nvPicPr>
            <p:cNvPr id="14" name="Picture 13">
              <a:extLst>
                <a:ext uri="{FF2B5EF4-FFF2-40B4-BE49-F238E27FC236}">
                  <a16:creationId xmlns:a16="http://schemas.microsoft.com/office/drawing/2014/main" id="{0E089338-05C7-2DB7-5B27-69AA29D963D9}"/>
                </a:ext>
              </a:extLst>
            </p:cNvPr>
            <p:cNvPicPr>
              <a:picLocks noChangeAspect="1"/>
            </p:cNvPicPr>
            <p:nvPr/>
          </p:nvPicPr>
          <p:blipFill>
            <a:blip r:embed="rId3"/>
            <a:stretch>
              <a:fillRect/>
            </a:stretch>
          </p:blipFill>
          <p:spPr>
            <a:xfrm>
              <a:off x="4460638" y="3771833"/>
              <a:ext cx="1067966" cy="1067966"/>
            </a:xfrm>
            <a:prstGeom prst="rect">
              <a:avLst/>
            </a:prstGeom>
          </p:spPr>
        </p:pic>
        <p:pic>
          <p:nvPicPr>
            <p:cNvPr id="15" name="Picture 14">
              <a:extLst>
                <a:ext uri="{FF2B5EF4-FFF2-40B4-BE49-F238E27FC236}">
                  <a16:creationId xmlns:a16="http://schemas.microsoft.com/office/drawing/2014/main" id="{D4AE1FCD-0EA6-77A9-F5CF-B0A6D90D2CAE}"/>
                </a:ext>
              </a:extLst>
            </p:cNvPr>
            <p:cNvPicPr>
              <a:picLocks noChangeAspect="1"/>
            </p:cNvPicPr>
            <p:nvPr/>
          </p:nvPicPr>
          <p:blipFill>
            <a:blip r:embed="rId5"/>
            <a:stretch>
              <a:fillRect/>
            </a:stretch>
          </p:blipFill>
          <p:spPr>
            <a:xfrm>
              <a:off x="4889240" y="4165441"/>
              <a:ext cx="903134" cy="903134"/>
            </a:xfrm>
            <a:prstGeom prst="rect">
              <a:avLst/>
            </a:prstGeom>
          </p:spPr>
        </p:pic>
      </p:grpSp>
      <p:pic>
        <p:nvPicPr>
          <p:cNvPr id="16" name="Picture 15">
            <a:extLst>
              <a:ext uri="{FF2B5EF4-FFF2-40B4-BE49-F238E27FC236}">
                <a16:creationId xmlns:a16="http://schemas.microsoft.com/office/drawing/2014/main" id="{31F8D185-3733-067D-DD42-2CB467A3B7DF}"/>
              </a:ext>
            </a:extLst>
          </p:cNvPr>
          <p:cNvPicPr>
            <a:picLocks noChangeAspect="1"/>
          </p:cNvPicPr>
          <p:nvPr/>
        </p:nvPicPr>
        <p:blipFill>
          <a:blip r:embed="rId6"/>
          <a:stretch>
            <a:fillRect/>
          </a:stretch>
        </p:blipFill>
        <p:spPr>
          <a:xfrm>
            <a:off x="1641590" y="2396917"/>
            <a:ext cx="1082589" cy="1082589"/>
          </a:xfrm>
          <a:prstGeom prst="rect">
            <a:avLst/>
          </a:prstGeom>
        </p:spPr>
      </p:pic>
      <p:cxnSp>
        <p:nvCxnSpPr>
          <p:cNvPr id="17" name="Straight Arrow Connector 16">
            <a:extLst>
              <a:ext uri="{FF2B5EF4-FFF2-40B4-BE49-F238E27FC236}">
                <a16:creationId xmlns:a16="http://schemas.microsoft.com/office/drawing/2014/main" id="{940A50D3-20B6-FC5E-75E8-6EFE23EA7105}"/>
              </a:ext>
            </a:extLst>
          </p:cNvPr>
          <p:cNvCxnSpPr/>
          <p:nvPr/>
        </p:nvCxnSpPr>
        <p:spPr>
          <a:xfrm>
            <a:off x="2945041" y="2833213"/>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73915C-5ED5-8A90-0C86-7ECC0610B06D}"/>
              </a:ext>
            </a:extLst>
          </p:cNvPr>
          <p:cNvSpPr txBox="1"/>
          <p:nvPr/>
        </p:nvSpPr>
        <p:spPr>
          <a:xfrm>
            <a:off x="3066797" y="2393005"/>
            <a:ext cx="1830758"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cxnSp>
        <p:nvCxnSpPr>
          <p:cNvPr id="19" name="Straight Arrow Connector 18">
            <a:extLst>
              <a:ext uri="{FF2B5EF4-FFF2-40B4-BE49-F238E27FC236}">
                <a16:creationId xmlns:a16="http://schemas.microsoft.com/office/drawing/2014/main" id="{020F2318-73F1-0A91-E859-F3489B2AE405}"/>
              </a:ext>
            </a:extLst>
          </p:cNvPr>
          <p:cNvCxnSpPr/>
          <p:nvPr/>
        </p:nvCxnSpPr>
        <p:spPr>
          <a:xfrm>
            <a:off x="2945041" y="3237575"/>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DE8DAC-14EE-B50A-F311-E437A9C92633}"/>
              </a:ext>
            </a:extLst>
          </p:cNvPr>
          <p:cNvSpPr txBox="1"/>
          <p:nvPr/>
        </p:nvSpPr>
        <p:spPr>
          <a:xfrm>
            <a:off x="3447328" y="3289756"/>
            <a:ext cx="1060034" cy="369332"/>
          </a:xfrm>
          <a:prstGeom prst="rect">
            <a:avLst/>
          </a:prstGeom>
          <a:noFill/>
        </p:spPr>
        <p:txBody>
          <a:bodyPr wrap="none" rtlCol="0">
            <a:spAutoFit/>
          </a:bodyPr>
          <a:lstStyle/>
          <a:p>
            <a:pPr algn="l"/>
            <a:r>
              <a:rPr lang="en-US" b="1" dirty="0">
                <a:cs typeface="Times New Roman" panose="02020603050405020304" pitchFamily="18" charset="0"/>
              </a:rPr>
              <a:t>SERVFAIL</a:t>
            </a:r>
            <a:endParaRPr lang="en-US" b="1" i="1" dirty="0">
              <a:cs typeface="Times New Roman" panose="02020603050405020304" pitchFamily="18" charset="0"/>
            </a:endParaRPr>
          </a:p>
        </p:txBody>
      </p:sp>
      <p:pic>
        <p:nvPicPr>
          <p:cNvPr id="21" name="Picture 20">
            <a:extLst>
              <a:ext uri="{FF2B5EF4-FFF2-40B4-BE49-F238E27FC236}">
                <a16:creationId xmlns:a16="http://schemas.microsoft.com/office/drawing/2014/main" id="{2BAE8E7D-3BE3-4C93-8861-D07FAD68E2A6}"/>
              </a:ext>
            </a:extLst>
          </p:cNvPr>
          <p:cNvPicPr>
            <a:picLocks noChangeAspect="1"/>
          </p:cNvPicPr>
          <p:nvPr/>
        </p:nvPicPr>
        <p:blipFill>
          <a:blip r:embed="rId5"/>
          <a:stretch>
            <a:fillRect/>
          </a:stretch>
        </p:blipFill>
        <p:spPr>
          <a:xfrm>
            <a:off x="2068567" y="2838794"/>
            <a:ext cx="903134" cy="903134"/>
          </a:xfrm>
          <a:prstGeom prst="rect">
            <a:avLst/>
          </a:prstGeom>
        </p:spPr>
      </p:pic>
      <p:sp>
        <p:nvSpPr>
          <p:cNvPr id="22" name="Speech Bubble: Rectangle with Corners Rounded 21">
            <a:extLst>
              <a:ext uri="{FF2B5EF4-FFF2-40B4-BE49-F238E27FC236}">
                <a16:creationId xmlns:a16="http://schemas.microsoft.com/office/drawing/2014/main" id="{0DC2DF27-5C87-CCF9-4604-E3FD5154E724}"/>
              </a:ext>
            </a:extLst>
          </p:cNvPr>
          <p:cNvSpPr/>
          <p:nvPr/>
        </p:nvSpPr>
        <p:spPr>
          <a:xfrm>
            <a:off x="3613053" y="4539646"/>
            <a:ext cx="4510458" cy="1500568"/>
          </a:xfrm>
          <a:prstGeom prst="wedgeRoundRectCallout">
            <a:avLst>
              <a:gd name="adj1" fmla="val 56598"/>
              <a:gd name="adj2" fmla="val -38971"/>
              <a:gd name="adj3" fmla="val 16667"/>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Intel(R) Xeon(R) CPU E5-2673 </a:t>
            </a:r>
          </a:p>
          <a:p>
            <a:pPr algn="ctr"/>
            <a:r>
              <a:rPr lang="en-US" sz="2400" dirty="0">
                <a:solidFill>
                  <a:schemeClr val="tx1"/>
                </a:solidFill>
              </a:rPr>
              <a:t>2.30GHz 2vCPUs</a:t>
            </a:r>
          </a:p>
          <a:p>
            <a:pPr algn="ctr"/>
            <a:r>
              <a:rPr lang="en-US" sz="2400" dirty="0">
                <a:solidFill>
                  <a:schemeClr val="tx1"/>
                </a:solidFill>
              </a:rPr>
              <a:t>8GiB RAM</a:t>
            </a:r>
          </a:p>
        </p:txBody>
      </p:sp>
      <p:grpSp>
        <p:nvGrpSpPr>
          <p:cNvPr id="24" name="Group 23">
            <a:extLst>
              <a:ext uri="{FF2B5EF4-FFF2-40B4-BE49-F238E27FC236}">
                <a16:creationId xmlns:a16="http://schemas.microsoft.com/office/drawing/2014/main" id="{35DE6C63-B0CD-961F-B58A-0FC73F7A077E}"/>
              </a:ext>
            </a:extLst>
          </p:cNvPr>
          <p:cNvGrpSpPr/>
          <p:nvPr/>
        </p:nvGrpSpPr>
        <p:grpSpPr>
          <a:xfrm>
            <a:off x="8994538" y="3660575"/>
            <a:ext cx="1331736" cy="1296742"/>
            <a:chOff x="4460638" y="3771833"/>
            <a:chExt cx="1331736" cy="1296742"/>
          </a:xfrm>
        </p:grpSpPr>
        <p:pic>
          <p:nvPicPr>
            <p:cNvPr id="25" name="Picture 24">
              <a:extLst>
                <a:ext uri="{FF2B5EF4-FFF2-40B4-BE49-F238E27FC236}">
                  <a16:creationId xmlns:a16="http://schemas.microsoft.com/office/drawing/2014/main" id="{04D02104-CE45-C68F-11AF-9109581B2953}"/>
                </a:ext>
              </a:extLst>
            </p:cNvPr>
            <p:cNvPicPr>
              <a:picLocks noChangeAspect="1"/>
            </p:cNvPicPr>
            <p:nvPr/>
          </p:nvPicPr>
          <p:blipFill>
            <a:blip r:embed="rId3"/>
            <a:stretch>
              <a:fillRect/>
            </a:stretch>
          </p:blipFill>
          <p:spPr>
            <a:xfrm>
              <a:off x="4460638" y="3771833"/>
              <a:ext cx="1067966" cy="1067966"/>
            </a:xfrm>
            <a:prstGeom prst="rect">
              <a:avLst/>
            </a:prstGeom>
          </p:spPr>
        </p:pic>
        <p:pic>
          <p:nvPicPr>
            <p:cNvPr id="26" name="Picture 25">
              <a:extLst>
                <a:ext uri="{FF2B5EF4-FFF2-40B4-BE49-F238E27FC236}">
                  <a16:creationId xmlns:a16="http://schemas.microsoft.com/office/drawing/2014/main" id="{E9037F56-6BD6-4AC9-034F-90C46489F7C4}"/>
                </a:ext>
              </a:extLst>
            </p:cNvPr>
            <p:cNvPicPr>
              <a:picLocks noChangeAspect="1"/>
            </p:cNvPicPr>
            <p:nvPr/>
          </p:nvPicPr>
          <p:blipFill>
            <a:blip r:embed="rId5"/>
            <a:stretch>
              <a:fillRect/>
            </a:stretch>
          </p:blipFill>
          <p:spPr>
            <a:xfrm>
              <a:off x="4889240" y="4165441"/>
              <a:ext cx="903134" cy="903134"/>
            </a:xfrm>
            <a:prstGeom prst="rect">
              <a:avLst/>
            </a:prstGeom>
          </p:spPr>
        </p:pic>
      </p:grpSp>
    </p:spTree>
    <p:extLst>
      <p:ext uri="{BB962C8B-B14F-4D97-AF65-F5344CB8AC3E}">
        <p14:creationId xmlns:p14="http://schemas.microsoft.com/office/powerpoint/2010/main" val="130484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3758-FCE1-2C44-BE28-4346D52AF1C4}"/>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C9306145-1225-4301-2139-FD0F1F2D1226}"/>
              </a:ext>
            </a:extLst>
          </p:cNvPr>
          <p:cNvSpPr>
            <a:spLocks noGrp="1"/>
          </p:cNvSpPr>
          <p:nvPr>
            <p:ph idx="1"/>
          </p:nvPr>
        </p:nvSpPr>
        <p:spPr>
          <a:xfrm>
            <a:off x="607633" y="1132677"/>
            <a:ext cx="10978699" cy="937424"/>
          </a:xfrm>
        </p:spPr>
        <p:txBody>
          <a:bodyPr/>
          <a:lstStyle/>
          <a:p>
            <a:r>
              <a:rPr lang="en-US" altLang="ko-KR" dirty="0"/>
              <a:t>After a certain request rate builds up, the </a:t>
            </a:r>
            <a:r>
              <a:rPr lang="en-US" altLang="ko-KR" b="1" dirty="0"/>
              <a:t>cache miss ratio suddenly increases</a:t>
            </a:r>
            <a:endParaRPr lang="en-US" b="1" dirty="0"/>
          </a:p>
        </p:txBody>
      </p:sp>
      <p:sp>
        <p:nvSpPr>
          <p:cNvPr id="4" name="Slide Number Placeholder 3">
            <a:extLst>
              <a:ext uri="{FF2B5EF4-FFF2-40B4-BE49-F238E27FC236}">
                <a16:creationId xmlns:a16="http://schemas.microsoft.com/office/drawing/2014/main" id="{4A14BFBB-D698-48C1-312B-6AACF72536AF}"/>
              </a:ext>
            </a:extLst>
          </p:cNvPr>
          <p:cNvSpPr>
            <a:spLocks noGrp="1"/>
          </p:cNvSpPr>
          <p:nvPr>
            <p:ph type="sldNum" sz="quarter" idx="12"/>
          </p:nvPr>
        </p:nvSpPr>
        <p:spPr/>
        <p:txBody>
          <a:bodyPr/>
          <a:lstStyle/>
          <a:p>
            <a:fld id="{F9880FB5-BC68-415E-B104-1A5D9F53AE93}" type="slidenum">
              <a:rPr lang="en-US" smtClean="0"/>
              <a:pPr/>
              <a:t>18</a:t>
            </a:fld>
            <a:endParaRPr lang="en-US" dirty="0"/>
          </a:p>
        </p:txBody>
      </p:sp>
      <p:pic>
        <p:nvPicPr>
          <p:cNvPr id="8" name="Picture 7">
            <a:extLst>
              <a:ext uri="{FF2B5EF4-FFF2-40B4-BE49-F238E27FC236}">
                <a16:creationId xmlns:a16="http://schemas.microsoft.com/office/drawing/2014/main" id="{C8CEA391-C33E-101F-568A-85046A49CADC}"/>
              </a:ext>
            </a:extLst>
          </p:cNvPr>
          <p:cNvPicPr>
            <a:picLocks noChangeAspect="1"/>
          </p:cNvPicPr>
          <p:nvPr/>
        </p:nvPicPr>
        <p:blipFill>
          <a:blip r:embed="rId3"/>
          <a:stretch>
            <a:fillRect/>
          </a:stretch>
        </p:blipFill>
        <p:spPr>
          <a:xfrm>
            <a:off x="1858630" y="1887260"/>
            <a:ext cx="8474739" cy="4475138"/>
          </a:xfrm>
          <a:prstGeom prst="rect">
            <a:avLst/>
          </a:prstGeom>
        </p:spPr>
      </p:pic>
      <p:sp>
        <p:nvSpPr>
          <p:cNvPr id="9" name="TextBox 8">
            <a:extLst>
              <a:ext uri="{FF2B5EF4-FFF2-40B4-BE49-F238E27FC236}">
                <a16:creationId xmlns:a16="http://schemas.microsoft.com/office/drawing/2014/main" id="{1E028346-627D-5703-724C-D793B32DF0C8}"/>
              </a:ext>
            </a:extLst>
          </p:cNvPr>
          <p:cNvSpPr txBox="1"/>
          <p:nvPr/>
        </p:nvSpPr>
        <p:spPr>
          <a:xfrm>
            <a:off x="3225800" y="2338966"/>
            <a:ext cx="2770054" cy="523220"/>
          </a:xfrm>
          <a:prstGeom prst="rect">
            <a:avLst/>
          </a:prstGeom>
          <a:noFill/>
        </p:spPr>
        <p:txBody>
          <a:bodyPr wrap="none" rtlCol="0">
            <a:spAutoFit/>
          </a:bodyPr>
          <a:lstStyle/>
          <a:p>
            <a:pPr algn="l"/>
            <a:r>
              <a:rPr lang="en-US" sz="2800" b="1" dirty="0">
                <a:cs typeface="Times New Roman" panose="02020603050405020304" pitchFamily="18" charset="0"/>
              </a:rPr>
              <a:t>Cache</a:t>
            </a:r>
            <a:r>
              <a:rPr lang="ko-KR" altLang="en-US" sz="2800" b="1" dirty="0">
                <a:cs typeface="Times New Roman" panose="02020603050405020304" pitchFamily="18" charset="0"/>
              </a:rPr>
              <a:t> </a:t>
            </a:r>
            <a:r>
              <a:rPr lang="en-US" altLang="ko-KR" sz="2800" b="1" dirty="0">
                <a:cs typeface="Times New Roman" panose="02020603050405020304" pitchFamily="18" charset="0"/>
              </a:rPr>
              <a:t>size:</a:t>
            </a:r>
            <a:r>
              <a:rPr lang="ko-KR" altLang="en-US" sz="2800" b="1" dirty="0">
                <a:cs typeface="Times New Roman" panose="02020603050405020304" pitchFamily="18" charset="0"/>
              </a:rPr>
              <a:t> </a:t>
            </a:r>
            <a:r>
              <a:rPr lang="en-US" altLang="ko-KR" sz="2800" b="1" dirty="0">
                <a:cs typeface="Times New Roman" panose="02020603050405020304" pitchFamily="18" charset="0"/>
              </a:rPr>
              <a:t>10MB</a:t>
            </a:r>
            <a:endParaRPr lang="en-US" sz="2800" b="1" dirty="0">
              <a:cs typeface="Times New Roman" panose="02020603050405020304" pitchFamily="18" charset="0"/>
            </a:endParaRPr>
          </a:p>
        </p:txBody>
      </p:sp>
    </p:spTree>
    <p:extLst>
      <p:ext uri="{BB962C8B-B14F-4D97-AF65-F5344CB8AC3E}">
        <p14:creationId xmlns:p14="http://schemas.microsoft.com/office/powerpoint/2010/main" val="223073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5588-7F08-EE6E-FF05-DC3BEF3E2825}"/>
              </a:ext>
            </a:extLst>
          </p:cNvPr>
          <p:cNvSpPr>
            <a:spLocks noGrp="1"/>
          </p:cNvSpPr>
          <p:nvPr>
            <p:ph type="title"/>
          </p:nvPr>
        </p:nvSpPr>
        <p:spPr/>
        <p:txBody>
          <a:bodyPr/>
          <a:lstStyle/>
          <a:p>
            <a:r>
              <a:rPr lang="en-US" dirty="0"/>
              <a:t>Result (cont.)</a:t>
            </a:r>
          </a:p>
        </p:txBody>
      </p:sp>
      <p:sp>
        <p:nvSpPr>
          <p:cNvPr id="3" name="Content Placeholder 2">
            <a:extLst>
              <a:ext uri="{FF2B5EF4-FFF2-40B4-BE49-F238E27FC236}">
                <a16:creationId xmlns:a16="http://schemas.microsoft.com/office/drawing/2014/main" id="{98624AF3-E9DA-A284-6BF5-536913202F7F}"/>
              </a:ext>
            </a:extLst>
          </p:cNvPr>
          <p:cNvSpPr>
            <a:spLocks noGrp="1"/>
          </p:cNvSpPr>
          <p:nvPr>
            <p:ph idx="1"/>
          </p:nvPr>
        </p:nvSpPr>
        <p:spPr>
          <a:xfrm>
            <a:off x="607633" y="1132676"/>
            <a:ext cx="10978699" cy="943011"/>
          </a:xfrm>
        </p:spPr>
        <p:txBody>
          <a:bodyPr/>
          <a:lstStyle/>
          <a:p>
            <a:r>
              <a:rPr lang="en-US" dirty="0"/>
              <a:t>The request rate required for the attack to succeed </a:t>
            </a:r>
            <a:r>
              <a:rPr lang="en-US" b="1" dirty="0"/>
              <a:t>increases proportionally to the cache size</a:t>
            </a:r>
            <a:endParaRPr lang="en-US" dirty="0"/>
          </a:p>
        </p:txBody>
      </p:sp>
      <p:sp>
        <p:nvSpPr>
          <p:cNvPr id="4" name="Slide Number Placeholder 3">
            <a:extLst>
              <a:ext uri="{FF2B5EF4-FFF2-40B4-BE49-F238E27FC236}">
                <a16:creationId xmlns:a16="http://schemas.microsoft.com/office/drawing/2014/main" id="{0ED95B89-C5C7-1C48-BA41-4BD48D2E833B}"/>
              </a:ext>
            </a:extLst>
          </p:cNvPr>
          <p:cNvSpPr>
            <a:spLocks noGrp="1"/>
          </p:cNvSpPr>
          <p:nvPr>
            <p:ph type="sldNum" sz="quarter" idx="12"/>
          </p:nvPr>
        </p:nvSpPr>
        <p:spPr/>
        <p:txBody>
          <a:bodyPr/>
          <a:lstStyle/>
          <a:p>
            <a:fld id="{F9880FB5-BC68-415E-B104-1A5D9F53AE93}" type="slidenum">
              <a:rPr lang="en-US" smtClean="0"/>
              <a:pPr/>
              <a:t>19</a:t>
            </a:fld>
            <a:endParaRPr lang="en-US" dirty="0"/>
          </a:p>
        </p:txBody>
      </p:sp>
      <p:pic>
        <p:nvPicPr>
          <p:cNvPr id="6" name="Picture 5">
            <a:extLst>
              <a:ext uri="{FF2B5EF4-FFF2-40B4-BE49-F238E27FC236}">
                <a16:creationId xmlns:a16="http://schemas.microsoft.com/office/drawing/2014/main" id="{BABE7D68-0567-672F-8EF4-348054E61B11}"/>
              </a:ext>
            </a:extLst>
          </p:cNvPr>
          <p:cNvPicPr>
            <a:picLocks noChangeAspect="1"/>
          </p:cNvPicPr>
          <p:nvPr/>
        </p:nvPicPr>
        <p:blipFill>
          <a:blip r:embed="rId3"/>
          <a:stretch>
            <a:fillRect/>
          </a:stretch>
        </p:blipFill>
        <p:spPr>
          <a:xfrm>
            <a:off x="2052473" y="1872336"/>
            <a:ext cx="8087054" cy="4370939"/>
          </a:xfrm>
          <a:prstGeom prst="rect">
            <a:avLst/>
          </a:prstGeom>
        </p:spPr>
      </p:pic>
      <p:sp>
        <p:nvSpPr>
          <p:cNvPr id="7" name="TextBox 6">
            <a:extLst>
              <a:ext uri="{FF2B5EF4-FFF2-40B4-BE49-F238E27FC236}">
                <a16:creationId xmlns:a16="http://schemas.microsoft.com/office/drawing/2014/main" id="{F49BEA2E-6AD4-FDDD-F5AE-0B940AA10944}"/>
              </a:ext>
            </a:extLst>
          </p:cNvPr>
          <p:cNvSpPr txBox="1"/>
          <p:nvPr/>
        </p:nvSpPr>
        <p:spPr>
          <a:xfrm>
            <a:off x="3234944" y="2904150"/>
            <a:ext cx="2952796" cy="523220"/>
          </a:xfrm>
          <a:prstGeom prst="rect">
            <a:avLst/>
          </a:prstGeom>
          <a:noFill/>
        </p:spPr>
        <p:txBody>
          <a:bodyPr wrap="none" rtlCol="0">
            <a:spAutoFit/>
          </a:bodyPr>
          <a:lstStyle/>
          <a:p>
            <a:pPr algn="l"/>
            <a:r>
              <a:rPr lang="en-US" sz="2800" b="1" dirty="0">
                <a:cs typeface="Times New Roman" panose="02020603050405020304" pitchFamily="18" charset="0"/>
              </a:rPr>
              <a:t>Cache</a:t>
            </a:r>
            <a:r>
              <a:rPr lang="ko-KR" altLang="en-US" sz="2800" b="1" dirty="0">
                <a:cs typeface="Times New Roman" panose="02020603050405020304" pitchFamily="18" charset="0"/>
              </a:rPr>
              <a:t> </a:t>
            </a:r>
            <a:r>
              <a:rPr lang="en-US" altLang="ko-KR" sz="2800" b="1" dirty="0">
                <a:cs typeface="Times New Roman" panose="02020603050405020304" pitchFamily="18" charset="0"/>
              </a:rPr>
              <a:t>size:</a:t>
            </a:r>
            <a:r>
              <a:rPr lang="ko-KR" altLang="en-US" sz="2800" b="1" dirty="0">
                <a:cs typeface="Times New Roman" panose="02020603050405020304" pitchFamily="18" charset="0"/>
              </a:rPr>
              <a:t> </a:t>
            </a:r>
            <a:r>
              <a:rPr lang="en-US" altLang="ko-KR" sz="2800" b="1" dirty="0">
                <a:cs typeface="Times New Roman" panose="02020603050405020304" pitchFamily="18" charset="0"/>
              </a:rPr>
              <a:t>100MB</a:t>
            </a:r>
            <a:endParaRPr lang="en-US" sz="2800" b="1" dirty="0">
              <a:cs typeface="Times New Roman" panose="02020603050405020304" pitchFamily="18" charset="0"/>
            </a:endParaRPr>
          </a:p>
        </p:txBody>
      </p:sp>
      <p:sp>
        <p:nvSpPr>
          <p:cNvPr id="8" name="TextBox 7">
            <a:extLst>
              <a:ext uri="{FF2B5EF4-FFF2-40B4-BE49-F238E27FC236}">
                <a16:creationId xmlns:a16="http://schemas.microsoft.com/office/drawing/2014/main" id="{F3685539-5FD8-FF10-52BF-9C8C8FBBF328}"/>
              </a:ext>
            </a:extLst>
          </p:cNvPr>
          <p:cNvSpPr txBox="1"/>
          <p:nvPr/>
        </p:nvSpPr>
        <p:spPr>
          <a:xfrm>
            <a:off x="3234944" y="2413864"/>
            <a:ext cx="2770054" cy="523220"/>
          </a:xfrm>
          <a:prstGeom prst="rect">
            <a:avLst/>
          </a:prstGeom>
          <a:noFill/>
        </p:spPr>
        <p:txBody>
          <a:bodyPr wrap="none" rtlCol="0">
            <a:spAutoFit/>
          </a:bodyPr>
          <a:lstStyle/>
          <a:p>
            <a:pPr algn="l"/>
            <a:r>
              <a:rPr lang="en-US" sz="2800" b="1" strike="sngStrike" dirty="0">
                <a:solidFill>
                  <a:schemeClr val="accent6"/>
                </a:solidFill>
                <a:cs typeface="Times New Roman" panose="02020603050405020304" pitchFamily="18" charset="0"/>
              </a:rPr>
              <a:t>Cache</a:t>
            </a:r>
            <a:r>
              <a:rPr lang="ko-KR" altLang="en-US" sz="2800" b="1" strike="sngStrike" dirty="0">
                <a:solidFill>
                  <a:schemeClr val="accent6"/>
                </a:solidFill>
                <a:cs typeface="Times New Roman" panose="02020603050405020304" pitchFamily="18" charset="0"/>
              </a:rPr>
              <a:t> </a:t>
            </a:r>
            <a:r>
              <a:rPr lang="en-US" altLang="ko-KR" sz="2800" b="1" strike="sngStrike" dirty="0">
                <a:solidFill>
                  <a:schemeClr val="accent6"/>
                </a:solidFill>
                <a:cs typeface="Times New Roman" panose="02020603050405020304" pitchFamily="18" charset="0"/>
              </a:rPr>
              <a:t>size:</a:t>
            </a:r>
            <a:r>
              <a:rPr lang="ko-KR" altLang="en-US" sz="2800" b="1" strike="sngStrike" dirty="0">
                <a:solidFill>
                  <a:schemeClr val="accent6"/>
                </a:solidFill>
                <a:cs typeface="Times New Roman" panose="02020603050405020304" pitchFamily="18" charset="0"/>
              </a:rPr>
              <a:t> </a:t>
            </a:r>
            <a:r>
              <a:rPr lang="en-US" altLang="ko-KR" sz="2800" b="1" strike="sngStrike" dirty="0">
                <a:solidFill>
                  <a:schemeClr val="accent6"/>
                </a:solidFill>
                <a:cs typeface="Times New Roman" panose="02020603050405020304" pitchFamily="18" charset="0"/>
              </a:rPr>
              <a:t>10MB</a:t>
            </a:r>
            <a:endParaRPr lang="en-US" sz="2800" b="1" strike="sngStrike" dirty="0">
              <a:solidFill>
                <a:schemeClr val="accent6"/>
              </a:solidFill>
              <a:cs typeface="Times New Roman" panose="02020603050405020304" pitchFamily="18" charset="0"/>
            </a:endParaRPr>
          </a:p>
        </p:txBody>
      </p:sp>
      <p:cxnSp>
        <p:nvCxnSpPr>
          <p:cNvPr id="10" name="Straight Connector 9">
            <a:extLst>
              <a:ext uri="{FF2B5EF4-FFF2-40B4-BE49-F238E27FC236}">
                <a16:creationId xmlns:a16="http://schemas.microsoft.com/office/drawing/2014/main" id="{D37E7F09-0A3D-33A7-2829-86664F239D6C}"/>
              </a:ext>
            </a:extLst>
          </p:cNvPr>
          <p:cNvCxnSpPr>
            <a:cxnSpLocks/>
          </p:cNvCxnSpPr>
          <p:nvPr/>
        </p:nvCxnSpPr>
        <p:spPr>
          <a:xfrm>
            <a:off x="6409944" y="2468728"/>
            <a:ext cx="0" cy="3154832"/>
          </a:xfrm>
          <a:prstGeom prst="line">
            <a:avLst/>
          </a:prstGeom>
          <a:ln w="381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0469899-52D0-2FC0-BBB2-28104B3C0D94}"/>
              </a:ext>
            </a:extLst>
          </p:cNvPr>
          <p:cNvCxnSpPr/>
          <p:nvPr/>
        </p:nvCxnSpPr>
        <p:spPr>
          <a:xfrm>
            <a:off x="6473952" y="5431536"/>
            <a:ext cx="1453896"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5C9342-6687-945E-BD25-0B1D9FBFC019}"/>
              </a:ext>
            </a:extLst>
          </p:cNvPr>
          <p:cNvCxnSpPr>
            <a:cxnSpLocks/>
          </p:cNvCxnSpPr>
          <p:nvPr/>
        </p:nvCxnSpPr>
        <p:spPr>
          <a:xfrm flipH="1">
            <a:off x="6409944" y="2477872"/>
            <a:ext cx="1673352" cy="0"/>
          </a:xfrm>
          <a:prstGeom prst="line">
            <a:avLst/>
          </a:prstGeom>
          <a:ln w="381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90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474C-C139-2B21-C7BA-2AF06415BAA3}"/>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3FF9E9DB-DBE4-5D86-C6F4-4D5585420F59}"/>
              </a:ext>
            </a:extLst>
          </p:cNvPr>
          <p:cNvSpPr>
            <a:spLocks noGrp="1"/>
          </p:cNvSpPr>
          <p:nvPr>
            <p:ph idx="1"/>
          </p:nvPr>
        </p:nvSpPr>
        <p:spPr/>
        <p:txBody>
          <a:bodyPr/>
          <a:lstStyle/>
          <a:p>
            <a:r>
              <a:rPr lang="en-US" sz="2800" dirty="0"/>
              <a:t>Current trends in DNS amplification attack</a:t>
            </a:r>
          </a:p>
          <a:p>
            <a:endParaRPr lang="en-US" sz="2800" dirty="0"/>
          </a:p>
          <a:p>
            <a:r>
              <a:rPr lang="en-US" sz="2800" dirty="0"/>
              <a:t>Background    </a:t>
            </a:r>
            <a:r>
              <a:rPr lang="en-US" sz="2800" i="1" dirty="0">
                <a:solidFill>
                  <a:schemeClr val="accent1"/>
                </a:solidFill>
              </a:rPr>
              <a:t>DNS resolving in depth</a:t>
            </a:r>
            <a:r>
              <a:rPr lang="en-US" sz="2800" dirty="0">
                <a:solidFill>
                  <a:schemeClr val="accent1"/>
                </a:solidFill>
              </a:rPr>
              <a:t> </a:t>
            </a:r>
          </a:p>
          <a:p>
            <a:endParaRPr lang="en-US" sz="2800" dirty="0"/>
          </a:p>
          <a:p>
            <a:r>
              <a:rPr lang="en-US" sz="2800" dirty="0"/>
              <a:t>Cache flushing attack and limitations</a:t>
            </a:r>
          </a:p>
          <a:p>
            <a:endParaRPr lang="en-US" sz="2800" dirty="0"/>
          </a:p>
          <a:p>
            <a:r>
              <a:rPr lang="en-US" sz="2800" dirty="0"/>
              <a:t>Conclusion</a:t>
            </a:r>
          </a:p>
        </p:txBody>
      </p:sp>
      <p:sp>
        <p:nvSpPr>
          <p:cNvPr id="4" name="Slide Number Placeholder 3">
            <a:extLst>
              <a:ext uri="{FF2B5EF4-FFF2-40B4-BE49-F238E27FC236}">
                <a16:creationId xmlns:a16="http://schemas.microsoft.com/office/drawing/2014/main" id="{7845F315-CFB6-FFFC-7D3B-72C2211AA53F}"/>
              </a:ext>
            </a:extLst>
          </p:cNvPr>
          <p:cNvSpPr>
            <a:spLocks noGrp="1"/>
          </p:cNvSpPr>
          <p:nvPr>
            <p:ph type="sldNum" sz="quarter" idx="12"/>
          </p:nvPr>
        </p:nvSpPr>
        <p:spPr/>
        <p:txBody>
          <a:bodyPr/>
          <a:lstStyle/>
          <a:p>
            <a:fld id="{F9880FB5-BC68-415E-B104-1A5D9F53AE93}" type="slidenum">
              <a:rPr lang="en-US" smtClean="0"/>
              <a:pPr/>
              <a:t>2</a:t>
            </a:fld>
            <a:endParaRPr lang="en-US" dirty="0"/>
          </a:p>
        </p:txBody>
      </p:sp>
    </p:spTree>
    <p:extLst>
      <p:ext uri="{BB962C8B-B14F-4D97-AF65-F5344CB8AC3E}">
        <p14:creationId xmlns:p14="http://schemas.microsoft.com/office/powerpoint/2010/main" val="82345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7CBD-9860-A08F-32B7-5EEE85E4E0A0}"/>
              </a:ext>
            </a:extLst>
          </p:cNvPr>
          <p:cNvSpPr>
            <a:spLocks noGrp="1"/>
          </p:cNvSpPr>
          <p:nvPr>
            <p:ph type="title"/>
          </p:nvPr>
        </p:nvSpPr>
        <p:spPr/>
        <p:txBody>
          <a:bodyPr/>
          <a:lstStyle/>
          <a:p>
            <a:r>
              <a:rPr lang="en-US" dirty="0" err="1"/>
              <a:t>CacheFlush</a:t>
            </a:r>
            <a:r>
              <a:rPr lang="en-US" dirty="0"/>
              <a:t> Mitigation – Create a hard limit!</a:t>
            </a:r>
          </a:p>
        </p:txBody>
      </p:sp>
      <p:sp>
        <p:nvSpPr>
          <p:cNvPr id="3" name="Content Placeholder 2">
            <a:extLst>
              <a:ext uri="{FF2B5EF4-FFF2-40B4-BE49-F238E27FC236}">
                <a16:creationId xmlns:a16="http://schemas.microsoft.com/office/drawing/2014/main" id="{24C43A11-7B6B-AB1A-C2A8-A336BBA2FF20}"/>
              </a:ext>
            </a:extLst>
          </p:cNvPr>
          <p:cNvSpPr>
            <a:spLocks noGrp="1"/>
          </p:cNvSpPr>
          <p:nvPr>
            <p:ph idx="1"/>
          </p:nvPr>
        </p:nvSpPr>
        <p:spPr>
          <a:xfrm>
            <a:off x="607633" y="1132677"/>
            <a:ext cx="10978699" cy="1226476"/>
          </a:xfrm>
        </p:spPr>
        <p:txBody>
          <a:bodyPr/>
          <a:lstStyle/>
          <a:p>
            <a:r>
              <a:rPr lang="en-US" dirty="0"/>
              <a:t>Bounding NS referral list</a:t>
            </a:r>
          </a:p>
          <a:p>
            <a:r>
              <a:rPr lang="en-US" dirty="0"/>
              <a:t>Bounding the length of CNAME chains</a:t>
            </a:r>
          </a:p>
        </p:txBody>
      </p:sp>
      <p:sp>
        <p:nvSpPr>
          <p:cNvPr id="4" name="Slide Number Placeholder 3">
            <a:extLst>
              <a:ext uri="{FF2B5EF4-FFF2-40B4-BE49-F238E27FC236}">
                <a16:creationId xmlns:a16="http://schemas.microsoft.com/office/drawing/2014/main" id="{907B874D-11D4-4D13-A44F-5480EAF59743}"/>
              </a:ext>
            </a:extLst>
          </p:cNvPr>
          <p:cNvSpPr>
            <a:spLocks noGrp="1"/>
          </p:cNvSpPr>
          <p:nvPr>
            <p:ph type="sldNum" sz="quarter" idx="12"/>
          </p:nvPr>
        </p:nvSpPr>
        <p:spPr/>
        <p:txBody>
          <a:bodyPr/>
          <a:lstStyle/>
          <a:p>
            <a:fld id="{F9880FB5-BC68-415E-B104-1A5D9F53AE93}" type="slidenum">
              <a:rPr lang="en-US" smtClean="0"/>
              <a:pPr/>
              <a:t>20</a:t>
            </a:fld>
            <a:endParaRPr lang="en-US" dirty="0"/>
          </a:p>
        </p:txBody>
      </p:sp>
      <p:sp>
        <p:nvSpPr>
          <p:cNvPr id="5" name="Rectangle: Single Corner Snipped 4">
            <a:extLst>
              <a:ext uri="{FF2B5EF4-FFF2-40B4-BE49-F238E27FC236}">
                <a16:creationId xmlns:a16="http://schemas.microsoft.com/office/drawing/2014/main" id="{E2372436-C279-1106-1662-33706B64E9FC}"/>
              </a:ext>
            </a:extLst>
          </p:cNvPr>
          <p:cNvSpPr/>
          <p:nvPr/>
        </p:nvSpPr>
        <p:spPr>
          <a:xfrm flipH="1">
            <a:off x="1761528" y="2780872"/>
            <a:ext cx="3480494" cy="3041836"/>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54A68E95-A214-C8E7-7EAF-BE67050A43F2}"/>
              </a:ext>
            </a:extLst>
          </p:cNvPr>
          <p:cNvSpPr/>
          <p:nvPr/>
        </p:nvSpPr>
        <p:spPr>
          <a:xfrm>
            <a:off x="2696512" y="2789162"/>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sp>
        <p:nvSpPr>
          <p:cNvPr id="7" name="TextBox 6">
            <a:extLst>
              <a:ext uri="{FF2B5EF4-FFF2-40B4-BE49-F238E27FC236}">
                <a16:creationId xmlns:a16="http://schemas.microsoft.com/office/drawing/2014/main" id="{2620E93A-681B-9442-EB4B-BD9FF328F1AD}"/>
              </a:ext>
            </a:extLst>
          </p:cNvPr>
          <p:cNvSpPr txBox="1"/>
          <p:nvPr/>
        </p:nvSpPr>
        <p:spPr>
          <a:xfrm>
            <a:off x="1742105" y="3387050"/>
            <a:ext cx="3519339" cy="2308324"/>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NS c0001.del.c</a:t>
            </a:r>
          </a:p>
          <a:p>
            <a:r>
              <a:rPr lang="en-US" sz="1600" b="1" dirty="0">
                <a:solidFill>
                  <a:schemeClr val="tx1"/>
                </a:solidFill>
              </a:rPr>
              <a:t>e1.attack.com NS c0002.del.c</a:t>
            </a:r>
          </a:p>
          <a:p>
            <a:r>
              <a:rPr lang="en-US" sz="1600" b="1" dirty="0">
                <a:solidFill>
                  <a:schemeClr val="tx1"/>
                </a:solidFill>
              </a:rPr>
              <a:t>e1.attack.com NS c0003.del.c</a:t>
            </a:r>
          </a:p>
          <a:p>
            <a:pPr algn="ctr"/>
            <a:r>
              <a:rPr lang="en-US" sz="1600" b="1" dirty="0">
                <a:solidFill>
                  <a:schemeClr val="tx1"/>
                </a:solidFill>
              </a:rPr>
              <a:t>...</a:t>
            </a:r>
          </a:p>
          <a:p>
            <a:r>
              <a:rPr lang="en-US" sz="1600" b="1" dirty="0">
                <a:solidFill>
                  <a:schemeClr val="tx1"/>
                </a:solidFill>
              </a:rPr>
              <a:t>e1.attack.com NS c1500.del.c</a:t>
            </a:r>
          </a:p>
          <a:p>
            <a:r>
              <a:rPr lang="en-US" sz="1600" b="1" dirty="0">
                <a:solidFill>
                  <a:schemeClr val="tx1"/>
                </a:solidFill>
              </a:rPr>
              <a:t>c0001.del.c   A  1.2.3.4</a:t>
            </a:r>
          </a:p>
          <a:p>
            <a:pPr algn="ctr"/>
            <a:r>
              <a:rPr lang="en-US" sz="1600" b="1" dirty="0">
                <a:solidFill>
                  <a:schemeClr val="tx1"/>
                </a:solidFill>
              </a:rPr>
              <a:t>...</a:t>
            </a:r>
          </a:p>
          <a:p>
            <a:r>
              <a:rPr lang="en-US" sz="1600" b="1" dirty="0">
                <a:solidFill>
                  <a:schemeClr val="tx1"/>
                </a:solidFill>
              </a:rPr>
              <a:t>c0020.del.c   A  1.2.3.4</a:t>
            </a:r>
          </a:p>
          <a:p>
            <a:r>
              <a:rPr lang="en-US" sz="1600" b="1" dirty="0">
                <a:solidFill>
                  <a:schemeClr val="tx1"/>
                </a:solidFill>
              </a:rPr>
              <a:t>usenix.org    A  23.185.0.4 </a:t>
            </a:r>
          </a:p>
        </p:txBody>
      </p:sp>
      <p:sp>
        <p:nvSpPr>
          <p:cNvPr id="8" name="Rectangle: Single Corner Snipped 7">
            <a:extLst>
              <a:ext uri="{FF2B5EF4-FFF2-40B4-BE49-F238E27FC236}">
                <a16:creationId xmlns:a16="http://schemas.microsoft.com/office/drawing/2014/main" id="{2ED87461-159C-546B-8297-E71F247EDD65}"/>
              </a:ext>
            </a:extLst>
          </p:cNvPr>
          <p:cNvSpPr/>
          <p:nvPr/>
        </p:nvSpPr>
        <p:spPr>
          <a:xfrm flipH="1">
            <a:off x="6806913" y="2780872"/>
            <a:ext cx="4443733" cy="3041836"/>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26EA9E36-1FD3-D71B-50A3-0D0FBC50CBAD}"/>
              </a:ext>
            </a:extLst>
          </p:cNvPr>
          <p:cNvSpPr/>
          <p:nvPr/>
        </p:nvSpPr>
        <p:spPr>
          <a:xfrm>
            <a:off x="8705136" y="2789162"/>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sp>
        <p:nvSpPr>
          <p:cNvPr id="10" name="TextBox 9">
            <a:extLst>
              <a:ext uri="{FF2B5EF4-FFF2-40B4-BE49-F238E27FC236}">
                <a16:creationId xmlns:a16="http://schemas.microsoft.com/office/drawing/2014/main" id="{475C0E67-8638-37AC-4E12-D56E6B9408AF}"/>
              </a:ext>
            </a:extLst>
          </p:cNvPr>
          <p:cNvSpPr txBox="1"/>
          <p:nvPr/>
        </p:nvSpPr>
        <p:spPr>
          <a:xfrm>
            <a:off x="7091092" y="5321563"/>
            <a:ext cx="3519339" cy="338554"/>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usenix.org    A  23.185.0.4 </a:t>
            </a:r>
          </a:p>
        </p:txBody>
      </p:sp>
      <p:sp>
        <p:nvSpPr>
          <p:cNvPr id="11" name="TextBox 10">
            <a:extLst>
              <a:ext uri="{FF2B5EF4-FFF2-40B4-BE49-F238E27FC236}">
                <a16:creationId xmlns:a16="http://schemas.microsoft.com/office/drawing/2014/main" id="{0BDCEF3F-FB7D-14BA-45EF-415DC607AAF3}"/>
              </a:ext>
            </a:extLst>
          </p:cNvPr>
          <p:cNvSpPr txBox="1"/>
          <p:nvPr/>
        </p:nvSpPr>
        <p:spPr>
          <a:xfrm>
            <a:off x="6847347" y="3336518"/>
            <a:ext cx="4377899" cy="1815882"/>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CNAME  e2.attack.com</a:t>
            </a:r>
          </a:p>
          <a:p>
            <a:r>
              <a:rPr lang="en-US" sz="1600" b="1" dirty="0">
                <a:solidFill>
                  <a:schemeClr val="tx1"/>
                </a:solidFill>
              </a:rPr>
              <a:t>e2.attack.com  CNAME  e3.attack.com</a:t>
            </a:r>
          </a:p>
          <a:p>
            <a:r>
              <a:rPr lang="en-US" sz="1600" b="1" dirty="0">
                <a:solidFill>
                  <a:schemeClr val="tx1"/>
                </a:solidFill>
              </a:rPr>
              <a:t>e3.attack.com  CNAME  e4.attack.com</a:t>
            </a:r>
          </a:p>
          <a:p>
            <a:r>
              <a:rPr lang="en-US" sz="1600" b="1" dirty="0">
                <a:solidFill>
                  <a:schemeClr val="tx1"/>
                </a:solidFill>
              </a:rPr>
              <a:t>e4.attack.com  CNAME  e5.attack.com</a:t>
            </a:r>
          </a:p>
          <a:p>
            <a:pPr algn="ctr"/>
            <a:r>
              <a:rPr lang="en-US" sz="1600" b="1" dirty="0">
                <a:solidFill>
                  <a:schemeClr val="tx1"/>
                </a:solidFill>
              </a:rPr>
              <a:t>...</a:t>
            </a:r>
          </a:p>
          <a:p>
            <a:r>
              <a:rPr lang="en-US" sz="1600" b="1" dirty="0">
                <a:solidFill>
                  <a:schemeClr val="tx1"/>
                </a:solidFill>
              </a:rPr>
              <a:t>e98.attack.com CNAME e99.attack.com</a:t>
            </a:r>
          </a:p>
          <a:p>
            <a:pPr algn="ctr"/>
            <a:r>
              <a:rPr lang="en-US" sz="1600" b="1" dirty="0">
                <a:solidFill>
                  <a:schemeClr val="tx1"/>
                </a:solidFill>
              </a:rPr>
              <a:t>...</a:t>
            </a:r>
          </a:p>
        </p:txBody>
      </p:sp>
      <p:sp>
        <p:nvSpPr>
          <p:cNvPr id="12" name="TextBox 11">
            <a:extLst>
              <a:ext uri="{FF2B5EF4-FFF2-40B4-BE49-F238E27FC236}">
                <a16:creationId xmlns:a16="http://schemas.microsoft.com/office/drawing/2014/main" id="{E4F871DC-C7B7-7AD4-5FCC-BCF3EE46F06A}"/>
              </a:ext>
            </a:extLst>
          </p:cNvPr>
          <p:cNvSpPr txBox="1"/>
          <p:nvPr/>
        </p:nvSpPr>
        <p:spPr>
          <a:xfrm>
            <a:off x="2106969" y="5926868"/>
            <a:ext cx="2789610" cy="461665"/>
          </a:xfrm>
          <a:prstGeom prst="rect">
            <a:avLst/>
          </a:prstGeom>
          <a:noFill/>
        </p:spPr>
        <p:txBody>
          <a:bodyPr wrap="none" rtlCol="0">
            <a:spAutoFit/>
          </a:bodyPr>
          <a:lstStyle/>
          <a:p>
            <a:pPr algn="l"/>
            <a:r>
              <a:rPr lang="en-US" sz="2400" dirty="0" err="1">
                <a:cs typeface="Times New Roman" panose="02020603050405020304" pitchFamily="18" charset="0"/>
              </a:rPr>
              <a:t>NSCacheFlush</a:t>
            </a:r>
            <a:r>
              <a:rPr lang="en-US" sz="2400" dirty="0">
                <a:cs typeface="Times New Roman" panose="02020603050405020304" pitchFamily="18" charset="0"/>
              </a:rPr>
              <a:t> Attack</a:t>
            </a:r>
          </a:p>
        </p:txBody>
      </p:sp>
      <p:sp>
        <p:nvSpPr>
          <p:cNvPr id="13" name="TextBox 12">
            <a:extLst>
              <a:ext uri="{FF2B5EF4-FFF2-40B4-BE49-F238E27FC236}">
                <a16:creationId xmlns:a16="http://schemas.microsoft.com/office/drawing/2014/main" id="{99B99E62-DD4F-7D27-3824-CC496551D104}"/>
              </a:ext>
            </a:extLst>
          </p:cNvPr>
          <p:cNvSpPr txBox="1"/>
          <p:nvPr/>
        </p:nvSpPr>
        <p:spPr>
          <a:xfrm>
            <a:off x="7336311" y="5926867"/>
            <a:ext cx="3399970" cy="461665"/>
          </a:xfrm>
          <a:prstGeom prst="rect">
            <a:avLst/>
          </a:prstGeom>
          <a:noFill/>
        </p:spPr>
        <p:txBody>
          <a:bodyPr wrap="none" rtlCol="0">
            <a:spAutoFit/>
          </a:bodyPr>
          <a:lstStyle/>
          <a:p>
            <a:pPr algn="l"/>
            <a:r>
              <a:rPr lang="en-US" sz="2400" dirty="0" err="1">
                <a:cs typeface="Times New Roman" panose="02020603050405020304" pitchFamily="18" charset="0"/>
              </a:rPr>
              <a:t>CNAMECacheFlush</a:t>
            </a:r>
            <a:r>
              <a:rPr lang="en-US" sz="2400" dirty="0">
                <a:cs typeface="Times New Roman" panose="02020603050405020304" pitchFamily="18" charset="0"/>
              </a:rPr>
              <a:t> Attack</a:t>
            </a:r>
          </a:p>
        </p:txBody>
      </p:sp>
      <p:sp>
        <p:nvSpPr>
          <p:cNvPr id="14" name="Rectangle 13">
            <a:extLst>
              <a:ext uri="{FF2B5EF4-FFF2-40B4-BE49-F238E27FC236}">
                <a16:creationId xmlns:a16="http://schemas.microsoft.com/office/drawing/2014/main" id="{6CA33FF1-CA9D-06BD-E024-9188A2636BF2}"/>
              </a:ext>
            </a:extLst>
          </p:cNvPr>
          <p:cNvSpPr/>
          <p:nvPr/>
        </p:nvSpPr>
        <p:spPr>
          <a:xfrm>
            <a:off x="1807248" y="4700016"/>
            <a:ext cx="3002496" cy="63069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a:extLst>
              <a:ext uri="{FF2B5EF4-FFF2-40B4-BE49-F238E27FC236}">
                <a16:creationId xmlns:a16="http://schemas.microsoft.com/office/drawing/2014/main" id="{1A055126-8636-2F17-E2F0-19B6DF68D7C7}"/>
              </a:ext>
            </a:extLst>
          </p:cNvPr>
          <p:cNvSpPr/>
          <p:nvPr/>
        </p:nvSpPr>
        <p:spPr>
          <a:xfrm>
            <a:off x="1788960" y="3443995"/>
            <a:ext cx="3422712" cy="7256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23873682-1887-0C40-02DF-33525DDFF4EE}"/>
              </a:ext>
            </a:extLst>
          </p:cNvPr>
          <p:cNvSpPr/>
          <p:nvPr/>
        </p:nvSpPr>
        <p:spPr>
          <a:xfrm>
            <a:off x="6847346" y="3389853"/>
            <a:ext cx="4302343" cy="7256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Graphic 17" descr="Close with solid fill">
            <a:extLst>
              <a:ext uri="{FF2B5EF4-FFF2-40B4-BE49-F238E27FC236}">
                <a16:creationId xmlns:a16="http://schemas.microsoft.com/office/drawing/2014/main" id="{A71A3526-3C87-791D-35BE-977FB9315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3116" y="4174922"/>
            <a:ext cx="914400" cy="442205"/>
          </a:xfrm>
          <a:prstGeom prst="rect">
            <a:avLst/>
          </a:prstGeom>
        </p:spPr>
      </p:pic>
      <p:pic>
        <p:nvPicPr>
          <p:cNvPr id="19" name="Graphic 18" descr="Close with solid fill">
            <a:extLst>
              <a:ext uri="{FF2B5EF4-FFF2-40B4-BE49-F238E27FC236}">
                <a16:creationId xmlns:a16="http://schemas.microsoft.com/office/drawing/2014/main" id="{581AD64B-0925-B757-1705-39EDAC86E2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7973" y="4115522"/>
            <a:ext cx="2021821" cy="977755"/>
          </a:xfrm>
          <a:prstGeom prst="rect">
            <a:avLst/>
          </a:prstGeom>
        </p:spPr>
      </p:pic>
    </p:spTree>
    <p:extLst>
      <p:ext uri="{BB962C8B-B14F-4D97-AF65-F5344CB8AC3E}">
        <p14:creationId xmlns:p14="http://schemas.microsoft.com/office/powerpoint/2010/main" val="753869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E224-D44B-449F-7E84-FE54BB68817C}"/>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DB18F01A-B9CA-AC57-7001-90723EDA48CD}"/>
              </a:ext>
            </a:extLst>
          </p:cNvPr>
          <p:cNvSpPr>
            <a:spLocks noGrp="1"/>
          </p:cNvSpPr>
          <p:nvPr>
            <p:ph idx="1"/>
          </p:nvPr>
        </p:nvSpPr>
        <p:spPr>
          <a:xfrm>
            <a:off x="607633" y="1132677"/>
            <a:ext cx="10978699" cy="2296324"/>
          </a:xfrm>
        </p:spPr>
        <p:txBody>
          <a:bodyPr/>
          <a:lstStyle/>
          <a:p>
            <a:r>
              <a:rPr lang="en-US" dirty="0"/>
              <a:t>Attack rate should </a:t>
            </a:r>
            <a:r>
              <a:rPr lang="en-US" altLang="ko-KR" dirty="0"/>
              <a:t>highly</a:t>
            </a:r>
            <a:r>
              <a:rPr lang="ko-KR" altLang="en-US" dirty="0"/>
              <a:t> </a:t>
            </a:r>
            <a:r>
              <a:rPr lang="en-US" altLang="ko-KR" dirty="0"/>
              <a:t>exceed original benign request</a:t>
            </a:r>
          </a:p>
          <a:p>
            <a:pPr lvl="1"/>
            <a:r>
              <a:rPr lang="en-US" altLang="ko-KR" dirty="0"/>
              <a:t>If cache size is 1GB, attacker’s request rate should be 10,000 times higher than benign request</a:t>
            </a:r>
          </a:p>
          <a:p>
            <a:pPr marL="0" indent="0">
              <a:buNone/>
            </a:pPr>
            <a:endParaRPr lang="en-US" altLang="ko-KR" dirty="0"/>
          </a:p>
          <a:p>
            <a:r>
              <a:rPr lang="en-US" altLang="ko-KR" dirty="0"/>
              <a:t>Public DNS is highly distributed, it’s hard to attack specific query</a:t>
            </a:r>
          </a:p>
          <a:p>
            <a:endParaRPr lang="en-US" altLang="ko-KR" dirty="0"/>
          </a:p>
          <a:p>
            <a:endParaRPr lang="en-US" dirty="0"/>
          </a:p>
        </p:txBody>
      </p:sp>
      <p:sp>
        <p:nvSpPr>
          <p:cNvPr id="4" name="Slide Number Placeholder 3">
            <a:extLst>
              <a:ext uri="{FF2B5EF4-FFF2-40B4-BE49-F238E27FC236}">
                <a16:creationId xmlns:a16="http://schemas.microsoft.com/office/drawing/2014/main" id="{DD158E32-F0EC-7E2B-4C5A-CABC05BD6DF7}"/>
              </a:ext>
            </a:extLst>
          </p:cNvPr>
          <p:cNvSpPr>
            <a:spLocks noGrp="1"/>
          </p:cNvSpPr>
          <p:nvPr>
            <p:ph type="sldNum" sz="quarter" idx="12"/>
          </p:nvPr>
        </p:nvSpPr>
        <p:spPr/>
        <p:txBody>
          <a:bodyPr/>
          <a:lstStyle/>
          <a:p>
            <a:fld id="{F9880FB5-BC68-415E-B104-1A5D9F53AE93}" type="slidenum">
              <a:rPr lang="en-US" smtClean="0"/>
              <a:pPr/>
              <a:t>21</a:t>
            </a:fld>
            <a:endParaRPr lang="en-US" dirty="0"/>
          </a:p>
        </p:txBody>
      </p:sp>
      <p:pic>
        <p:nvPicPr>
          <p:cNvPr id="6" name="Picture 5">
            <a:extLst>
              <a:ext uri="{FF2B5EF4-FFF2-40B4-BE49-F238E27FC236}">
                <a16:creationId xmlns:a16="http://schemas.microsoft.com/office/drawing/2014/main" id="{42658AE2-3C5B-FE27-4A1E-B4705CC38414}"/>
              </a:ext>
            </a:extLst>
          </p:cNvPr>
          <p:cNvPicPr>
            <a:picLocks noChangeAspect="1"/>
          </p:cNvPicPr>
          <p:nvPr/>
        </p:nvPicPr>
        <p:blipFill>
          <a:blip r:embed="rId3"/>
          <a:stretch>
            <a:fillRect/>
          </a:stretch>
        </p:blipFill>
        <p:spPr>
          <a:xfrm>
            <a:off x="971427" y="2985914"/>
            <a:ext cx="5802367" cy="3375736"/>
          </a:xfrm>
          <a:prstGeom prst="rect">
            <a:avLst/>
          </a:prstGeom>
        </p:spPr>
      </p:pic>
      <p:sp>
        <p:nvSpPr>
          <p:cNvPr id="7" name="Rectangle: Rounded Corners 6">
            <a:extLst>
              <a:ext uri="{FF2B5EF4-FFF2-40B4-BE49-F238E27FC236}">
                <a16:creationId xmlns:a16="http://schemas.microsoft.com/office/drawing/2014/main" id="{BDCC613D-70A3-B0FF-FBE9-3509C8C77727}"/>
              </a:ext>
            </a:extLst>
          </p:cNvPr>
          <p:cNvSpPr/>
          <p:nvPr/>
        </p:nvSpPr>
        <p:spPr>
          <a:xfrm>
            <a:off x="5559552" y="4061134"/>
            <a:ext cx="993648" cy="612648"/>
          </a:xfrm>
          <a:prstGeom prst="roundRect">
            <a:avLst>
              <a:gd name="adj" fmla="val 3159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Ad</a:t>
            </a:r>
            <a:endParaRPr lang="en-US" b="1" dirty="0">
              <a:solidFill>
                <a:schemeClr val="tx1"/>
              </a:solidFill>
            </a:endParaRPr>
          </a:p>
        </p:txBody>
      </p:sp>
      <p:sp>
        <p:nvSpPr>
          <p:cNvPr id="8" name="Rectangle: Rounded Corners 7">
            <a:extLst>
              <a:ext uri="{FF2B5EF4-FFF2-40B4-BE49-F238E27FC236}">
                <a16:creationId xmlns:a16="http://schemas.microsoft.com/office/drawing/2014/main" id="{398AF159-DBE9-B610-67A4-146D1CC15ED9}"/>
              </a:ext>
            </a:extLst>
          </p:cNvPr>
          <p:cNvSpPr/>
          <p:nvPr/>
        </p:nvSpPr>
        <p:spPr>
          <a:xfrm>
            <a:off x="5559552" y="5282238"/>
            <a:ext cx="993648" cy="612648"/>
          </a:xfrm>
          <a:prstGeom prst="roundRect">
            <a:avLst>
              <a:gd name="adj" fmla="val 31592"/>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Ad</a:t>
            </a:r>
            <a:endParaRPr lang="en-US" b="1" dirty="0">
              <a:solidFill>
                <a:schemeClr val="tx1"/>
              </a:solidFill>
            </a:endParaRPr>
          </a:p>
        </p:txBody>
      </p:sp>
      <p:sp>
        <p:nvSpPr>
          <p:cNvPr id="9" name="Right Brace 8">
            <a:extLst>
              <a:ext uri="{FF2B5EF4-FFF2-40B4-BE49-F238E27FC236}">
                <a16:creationId xmlns:a16="http://schemas.microsoft.com/office/drawing/2014/main" id="{D62EE552-F32B-4A27-181F-09A0AF080D8D}"/>
              </a:ext>
            </a:extLst>
          </p:cNvPr>
          <p:cNvSpPr/>
          <p:nvPr/>
        </p:nvSpPr>
        <p:spPr>
          <a:xfrm>
            <a:off x="7159752" y="3209544"/>
            <a:ext cx="603504" cy="3152106"/>
          </a:xfrm>
          <a:prstGeom prst="rightBrace">
            <a:avLst>
              <a:gd name="adj1" fmla="val 52272"/>
              <a:gd name="adj2" fmla="val 23022"/>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6B2963E-B1F9-6059-0866-14DFC9E7DA31}"/>
              </a:ext>
            </a:extLst>
          </p:cNvPr>
          <p:cNvSpPr txBox="1"/>
          <p:nvPr/>
        </p:nvSpPr>
        <p:spPr>
          <a:xfrm>
            <a:off x="7974006" y="3773573"/>
            <a:ext cx="3598663" cy="400110"/>
          </a:xfrm>
          <a:prstGeom prst="rect">
            <a:avLst/>
          </a:prstGeom>
          <a:noFill/>
        </p:spPr>
        <p:txBody>
          <a:bodyPr wrap="square" rtlCol="0">
            <a:spAutoFit/>
          </a:bodyPr>
          <a:lstStyle/>
          <a:p>
            <a:pPr algn="l"/>
            <a:r>
              <a:rPr lang="en-US" sz="2000" b="1" dirty="0">
                <a:cs typeface="Times New Roman" panose="02020603050405020304" pitchFamily="18" charset="0"/>
              </a:rPr>
              <a:t>10 </a:t>
            </a:r>
            <a:r>
              <a:rPr lang="en-US" sz="2000" dirty="0">
                <a:cs typeface="Times New Roman" panose="02020603050405020304" pitchFamily="18" charset="0"/>
              </a:rPr>
              <a:t>queries per second.</a:t>
            </a:r>
          </a:p>
        </p:txBody>
      </p:sp>
      <p:sp>
        <p:nvSpPr>
          <p:cNvPr id="11" name="Arrow: Down 10">
            <a:extLst>
              <a:ext uri="{FF2B5EF4-FFF2-40B4-BE49-F238E27FC236}">
                <a16:creationId xmlns:a16="http://schemas.microsoft.com/office/drawing/2014/main" id="{2E66AFA3-A8BA-F91F-0698-A228AAF73EB9}"/>
              </a:ext>
            </a:extLst>
          </p:cNvPr>
          <p:cNvSpPr/>
          <p:nvPr/>
        </p:nvSpPr>
        <p:spPr>
          <a:xfrm>
            <a:off x="8356148" y="4373195"/>
            <a:ext cx="329184" cy="905256"/>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User with solid fill">
            <a:extLst>
              <a:ext uri="{FF2B5EF4-FFF2-40B4-BE49-F238E27FC236}">
                <a16:creationId xmlns:a16="http://schemas.microsoft.com/office/drawing/2014/main" id="{2408D34C-F121-C33A-E4DC-EF26F0B149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1024" y="4261110"/>
            <a:ext cx="914400" cy="914400"/>
          </a:xfrm>
          <a:prstGeom prst="rect">
            <a:avLst/>
          </a:prstGeom>
        </p:spPr>
      </p:pic>
      <p:sp>
        <p:nvSpPr>
          <p:cNvPr id="14" name="TextBox 13">
            <a:extLst>
              <a:ext uri="{FF2B5EF4-FFF2-40B4-BE49-F238E27FC236}">
                <a16:creationId xmlns:a16="http://schemas.microsoft.com/office/drawing/2014/main" id="{5DD5960C-4188-ADC5-A2CD-AB1C6FEC1D47}"/>
              </a:ext>
            </a:extLst>
          </p:cNvPr>
          <p:cNvSpPr txBox="1"/>
          <p:nvPr/>
        </p:nvSpPr>
        <p:spPr>
          <a:xfrm>
            <a:off x="9666090" y="4518255"/>
            <a:ext cx="1127102" cy="400110"/>
          </a:xfrm>
          <a:prstGeom prst="rect">
            <a:avLst/>
          </a:prstGeom>
          <a:noFill/>
        </p:spPr>
        <p:txBody>
          <a:bodyPr wrap="square" rtlCol="0">
            <a:spAutoFit/>
          </a:bodyPr>
          <a:lstStyle/>
          <a:p>
            <a:pPr algn="l"/>
            <a:r>
              <a:rPr lang="en-US" sz="2000" dirty="0">
                <a:cs typeface="Times New Roman" panose="02020603050405020304" pitchFamily="18" charset="0"/>
              </a:rPr>
              <a:t>X 10,000</a:t>
            </a:r>
          </a:p>
        </p:txBody>
      </p:sp>
      <p:sp>
        <p:nvSpPr>
          <p:cNvPr id="15" name="TextBox 14">
            <a:extLst>
              <a:ext uri="{FF2B5EF4-FFF2-40B4-BE49-F238E27FC236}">
                <a16:creationId xmlns:a16="http://schemas.microsoft.com/office/drawing/2014/main" id="{70E7698F-4416-9D28-039B-6A2907A4102C}"/>
              </a:ext>
            </a:extLst>
          </p:cNvPr>
          <p:cNvSpPr txBox="1"/>
          <p:nvPr/>
        </p:nvSpPr>
        <p:spPr>
          <a:xfrm>
            <a:off x="7987669" y="5390536"/>
            <a:ext cx="3954395" cy="707886"/>
          </a:xfrm>
          <a:prstGeom prst="rect">
            <a:avLst/>
          </a:prstGeom>
          <a:noFill/>
        </p:spPr>
        <p:txBody>
          <a:bodyPr wrap="square" rtlCol="0">
            <a:spAutoFit/>
          </a:bodyPr>
          <a:lstStyle/>
          <a:p>
            <a:pPr algn="l"/>
            <a:r>
              <a:rPr lang="en-US" sz="2000" dirty="0">
                <a:cs typeface="Times New Roman" panose="02020603050405020304" pitchFamily="18" charset="0"/>
              </a:rPr>
              <a:t>100,000 queries per second</a:t>
            </a:r>
          </a:p>
          <a:p>
            <a:pPr algn="l"/>
            <a:r>
              <a:rPr lang="en-US" sz="2000" b="1" dirty="0">
                <a:cs typeface="Times New Roman" panose="02020603050405020304" pitchFamily="18" charset="0"/>
              </a:rPr>
              <a:t>100,000,000 queries/s for attack</a:t>
            </a:r>
          </a:p>
        </p:txBody>
      </p:sp>
    </p:spTree>
    <p:extLst>
      <p:ext uri="{BB962C8B-B14F-4D97-AF65-F5344CB8AC3E}">
        <p14:creationId xmlns:p14="http://schemas.microsoft.com/office/powerpoint/2010/main" val="257486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64E8-7055-9BAE-F3C3-3AFCF96D432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C0D07A8-EEFB-2813-4917-FA805C46262F}"/>
              </a:ext>
            </a:extLst>
          </p:cNvPr>
          <p:cNvSpPr>
            <a:spLocks noGrp="1"/>
          </p:cNvSpPr>
          <p:nvPr>
            <p:ph idx="1"/>
          </p:nvPr>
        </p:nvSpPr>
        <p:spPr/>
        <p:txBody>
          <a:bodyPr/>
          <a:lstStyle/>
          <a:p>
            <a:r>
              <a:rPr lang="en-US" dirty="0"/>
              <a:t>BIND and UNBOUND were vulnerable to cache flushing attack</a:t>
            </a:r>
          </a:p>
          <a:p>
            <a:endParaRPr lang="en-US" dirty="0"/>
          </a:p>
          <a:p>
            <a:r>
              <a:rPr lang="en-US" dirty="0"/>
              <a:t>Since DNS has had no restrictions on CNAMEs and NSs, there is no obvious choice but to impose hard limits</a:t>
            </a:r>
          </a:p>
          <a:p>
            <a:pPr lvl="1"/>
            <a:r>
              <a:rPr lang="en-US" dirty="0"/>
              <a:t>The pattern of using CNAME and NS is highly scattered</a:t>
            </a:r>
          </a:p>
          <a:p>
            <a:endParaRPr lang="en-US" dirty="0"/>
          </a:p>
          <a:p>
            <a:r>
              <a:rPr lang="en-US" dirty="0"/>
              <a:t>For small name servers, a small amount of computing power can cause most queries to cache miss</a:t>
            </a:r>
          </a:p>
          <a:p>
            <a:pPr lvl="1"/>
            <a:r>
              <a:rPr lang="en-US" dirty="0"/>
              <a:t>University, company’s centralized resolver</a:t>
            </a:r>
          </a:p>
          <a:p>
            <a:endParaRPr lang="en-US" dirty="0"/>
          </a:p>
          <a:p>
            <a:r>
              <a:rPr lang="en-US" dirty="0"/>
              <a:t>For large name servers, such as public resolver, it’s hard to succeed the attack</a:t>
            </a:r>
          </a:p>
          <a:p>
            <a:endParaRPr lang="en-US" dirty="0"/>
          </a:p>
        </p:txBody>
      </p:sp>
      <p:sp>
        <p:nvSpPr>
          <p:cNvPr id="4" name="Slide Number Placeholder 3">
            <a:extLst>
              <a:ext uri="{FF2B5EF4-FFF2-40B4-BE49-F238E27FC236}">
                <a16:creationId xmlns:a16="http://schemas.microsoft.com/office/drawing/2014/main" id="{9F3892C5-C37D-B200-8EE4-09A7F46FD606}"/>
              </a:ext>
            </a:extLst>
          </p:cNvPr>
          <p:cNvSpPr>
            <a:spLocks noGrp="1"/>
          </p:cNvSpPr>
          <p:nvPr>
            <p:ph type="sldNum" sz="quarter" idx="12"/>
          </p:nvPr>
        </p:nvSpPr>
        <p:spPr/>
        <p:txBody>
          <a:bodyPr/>
          <a:lstStyle/>
          <a:p>
            <a:fld id="{F9880FB5-BC68-415E-B104-1A5D9F53AE93}" type="slidenum">
              <a:rPr lang="en-US" smtClean="0"/>
              <a:pPr/>
              <a:t>22</a:t>
            </a:fld>
            <a:endParaRPr lang="en-US" dirty="0"/>
          </a:p>
        </p:txBody>
      </p:sp>
    </p:spTree>
    <p:extLst>
      <p:ext uri="{BB962C8B-B14F-4D97-AF65-F5344CB8AC3E}">
        <p14:creationId xmlns:p14="http://schemas.microsoft.com/office/powerpoint/2010/main" val="70686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158F-271C-01E8-423C-6F2268384EE5}"/>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B92792C7-E535-12B1-4707-3E110A7424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121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3CCE-706F-A382-B7F2-67433A8D4181}"/>
              </a:ext>
            </a:extLst>
          </p:cNvPr>
          <p:cNvSpPr>
            <a:spLocks noGrp="1"/>
          </p:cNvSpPr>
          <p:nvPr>
            <p:ph type="title"/>
          </p:nvPr>
        </p:nvSpPr>
        <p:spPr/>
        <p:txBody>
          <a:bodyPr/>
          <a:lstStyle/>
          <a:p>
            <a:r>
              <a:rPr lang="en-US" dirty="0"/>
              <a:t>CNAME</a:t>
            </a:r>
          </a:p>
        </p:txBody>
      </p:sp>
      <p:sp>
        <p:nvSpPr>
          <p:cNvPr id="3" name="Content Placeholder 2">
            <a:extLst>
              <a:ext uri="{FF2B5EF4-FFF2-40B4-BE49-F238E27FC236}">
                <a16:creationId xmlns:a16="http://schemas.microsoft.com/office/drawing/2014/main" id="{A232CC10-08D1-58D7-A09A-BC33223058A0}"/>
              </a:ext>
            </a:extLst>
          </p:cNvPr>
          <p:cNvSpPr>
            <a:spLocks noGrp="1"/>
          </p:cNvSpPr>
          <p:nvPr>
            <p:ph idx="1"/>
          </p:nvPr>
        </p:nvSpPr>
        <p:spPr>
          <a:xfrm>
            <a:off x="607633" y="1132676"/>
            <a:ext cx="10978699" cy="2488347"/>
          </a:xfrm>
        </p:spPr>
        <p:txBody>
          <a:bodyPr/>
          <a:lstStyle/>
          <a:p>
            <a:r>
              <a:rPr lang="en-US" dirty="0"/>
              <a:t>DNS uses CNAME record to </a:t>
            </a:r>
            <a:r>
              <a:rPr lang="en-US" b="1" dirty="0"/>
              <a:t>offer canonical name</a:t>
            </a:r>
            <a:r>
              <a:rPr lang="en-US" dirty="0"/>
              <a:t> associated with an alias name</a:t>
            </a:r>
          </a:p>
          <a:p>
            <a:endParaRPr lang="en-US" dirty="0"/>
          </a:p>
          <a:p>
            <a:r>
              <a:rPr lang="en-US" dirty="0"/>
              <a:t>CNAME </a:t>
            </a:r>
            <a:r>
              <a:rPr lang="en-US" b="1" dirty="0"/>
              <a:t>CAN</a:t>
            </a:r>
            <a:r>
              <a:rPr lang="en-US" dirty="0"/>
              <a:t> point to another CNAME record</a:t>
            </a:r>
          </a:p>
          <a:p>
            <a:r>
              <a:rPr lang="en-US" dirty="0"/>
              <a:t>CNAME </a:t>
            </a:r>
            <a:r>
              <a:rPr lang="en-US" b="1" dirty="0"/>
              <a:t>CAN</a:t>
            </a:r>
            <a:r>
              <a:rPr lang="en-US" dirty="0"/>
              <a:t> make unresolvable loops, while it is not recommended</a:t>
            </a:r>
          </a:p>
          <a:p>
            <a:r>
              <a:rPr lang="en-US" dirty="0"/>
              <a:t>MX and NS records must </a:t>
            </a:r>
            <a:r>
              <a:rPr lang="en-US" b="1" dirty="0"/>
              <a:t>NEVER </a:t>
            </a:r>
            <a:r>
              <a:rPr lang="en-US" dirty="0"/>
              <a:t>point to CNAME RR</a:t>
            </a:r>
            <a:endParaRPr lang="en-US" b="1" dirty="0"/>
          </a:p>
        </p:txBody>
      </p:sp>
      <p:sp>
        <p:nvSpPr>
          <p:cNvPr id="4" name="Slide Number Placeholder 3">
            <a:extLst>
              <a:ext uri="{FF2B5EF4-FFF2-40B4-BE49-F238E27FC236}">
                <a16:creationId xmlns:a16="http://schemas.microsoft.com/office/drawing/2014/main" id="{F8891EC7-F71B-58BF-F18D-F466671ECCC4}"/>
              </a:ext>
            </a:extLst>
          </p:cNvPr>
          <p:cNvSpPr>
            <a:spLocks noGrp="1"/>
          </p:cNvSpPr>
          <p:nvPr>
            <p:ph type="sldNum" sz="quarter" idx="12"/>
          </p:nvPr>
        </p:nvSpPr>
        <p:spPr/>
        <p:txBody>
          <a:bodyPr/>
          <a:lstStyle/>
          <a:p>
            <a:fld id="{F9880FB5-BC68-415E-B104-1A5D9F53AE93}" type="slidenum">
              <a:rPr lang="en-US" smtClean="0"/>
              <a:pPr/>
              <a:t>24</a:t>
            </a:fld>
            <a:endParaRPr lang="en-US" dirty="0"/>
          </a:p>
        </p:txBody>
      </p:sp>
      <p:pic>
        <p:nvPicPr>
          <p:cNvPr id="6" name="Picture 5">
            <a:extLst>
              <a:ext uri="{FF2B5EF4-FFF2-40B4-BE49-F238E27FC236}">
                <a16:creationId xmlns:a16="http://schemas.microsoft.com/office/drawing/2014/main" id="{2EEE6795-4A15-020A-73D0-24A79921061C}"/>
              </a:ext>
            </a:extLst>
          </p:cNvPr>
          <p:cNvPicPr>
            <a:picLocks noChangeAspect="1"/>
          </p:cNvPicPr>
          <p:nvPr/>
        </p:nvPicPr>
        <p:blipFill>
          <a:blip r:embed="rId3"/>
          <a:srcRect b="54709"/>
          <a:stretch/>
        </p:blipFill>
        <p:spPr>
          <a:xfrm>
            <a:off x="238725" y="4114379"/>
            <a:ext cx="6152934" cy="575162"/>
          </a:xfrm>
          <a:prstGeom prst="rect">
            <a:avLst/>
          </a:prstGeom>
        </p:spPr>
      </p:pic>
      <p:sp>
        <p:nvSpPr>
          <p:cNvPr id="7" name="TextBox 6">
            <a:extLst>
              <a:ext uri="{FF2B5EF4-FFF2-40B4-BE49-F238E27FC236}">
                <a16:creationId xmlns:a16="http://schemas.microsoft.com/office/drawing/2014/main" id="{4036B16A-947E-FF68-67A6-D5B68B4BDC5C}"/>
              </a:ext>
            </a:extLst>
          </p:cNvPr>
          <p:cNvSpPr txBox="1"/>
          <p:nvPr/>
        </p:nvSpPr>
        <p:spPr>
          <a:xfrm>
            <a:off x="238723" y="4657649"/>
            <a:ext cx="6152934" cy="338554"/>
          </a:xfrm>
          <a:prstGeom prst="rect">
            <a:avLst/>
          </a:prstGeom>
          <a:solidFill>
            <a:srgbClr val="F8F9FA"/>
          </a:solidFill>
        </p:spPr>
        <p:txBody>
          <a:bodyPr wrap="square" rtlCol="0">
            <a:spAutoFit/>
          </a:bodyPr>
          <a:lstStyle/>
          <a:p>
            <a:pPr algn="l"/>
            <a:r>
              <a:rPr lang="en-US" sz="1600" dirty="0">
                <a:latin typeface="Cascadia Mono" panose="020B0609020000020004" pitchFamily="49" charset="0"/>
                <a:ea typeface="Cascadia Mono" panose="020B0609020000020004" pitchFamily="49" charset="0"/>
                <a:cs typeface="Cascadia Mono" panose="020B0609020000020004" pitchFamily="49" charset="0"/>
              </a:rPr>
              <a:t>hello.example.com.      </a:t>
            </a:r>
            <a:r>
              <a:rPr lang="en-US" sz="200" dirty="0">
                <a:latin typeface="Cascadia Mono" panose="020B0609020000020004" pitchFamily="49" charset="0"/>
                <a:ea typeface="Cascadia Mono" panose="020B0609020000020004" pitchFamily="49" charset="0"/>
                <a:cs typeface="Cascadia Mono" panose="020B0609020000020004" pitchFamily="49" charset="0"/>
              </a:rPr>
              <a:t>     </a:t>
            </a:r>
            <a:r>
              <a:rPr lang="en-US" sz="1600" dirty="0">
                <a:latin typeface="Cascadia Mono" panose="020B0609020000020004" pitchFamily="49" charset="0"/>
                <a:ea typeface="Cascadia Mono" panose="020B0609020000020004" pitchFamily="49" charset="0"/>
                <a:cs typeface="Cascadia Mono" panose="020B0609020000020004" pitchFamily="49" charset="0"/>
              </a:rPr>
              <a:t> </a:t>
            </a:r>
            <a:r>
              <a:rPr lang="en-US" sz="1600" dirty="0">
                <a:solidFill>
                  <a:srgbClr val="AF003E"/>
                </a:solidFill>
                <a:latin typeface="Cascadia Mono" panose="020B0609020000020004" pitchFamily="49" charset="0"/>
                <a:ea typeface="Cascadia Mono" panose="020B0609020000020004" pitchFamily="49" charset="0"/>
                <a:cs typeface="Cascadia Mono" panose="020B0609020000020004" pitchFamily="49" charset="0"/>
              </a:rPr>
              <a:t>CNAME</a:t>
            </a:r>
            <a:r>
              <a:rPr lang="en-US" sz="1600" dirty="0">
                <a:latin typeface="Cascadia Mono" panose="020B0609020000020004" pitchFamily="49" charset="0"/>
                <a:ea typeface="Cascadia Mono" panose="020B0609020000020004" pitchFamily="49" charset="0"/>
                <a:cs typeface="Cascadia Mono" panose="020B0609020000020004" pitchFamily="49" charset="0"/>
              </a:rPr>
              <a:t> </a:t>
            </a:r>
            <a:r>
              <a:rPr lang="en-US" sz="200" dirty="0">
                <a:latin typeface="Cascadia Mono" panose="020B0609020000020004" pitchFamily="49" charset="0"/>
                <a:ea typeface="Cascadia Mono" panose="020B0609020000020004" pitchFamily="49" charset="0"/>
                <a:cs typeface="Cascadia Mono" panose="020B0609020000020004" pitchFamily="49" charset="0"/>
              </a:rPr>
              <a:t>    </a:t>
            </a:r>
            <a:r>
              <a:rPr lang="en-US" sz="1600" dirty="0">
                <a:latin typeface="Cascadia Mono" panose="020B0609020000020004" pitchFamily="49" charset="0"/>
                <a:ea typeface="Cascadia Mono" panose="020B0609020000020004" pitchFamily="49" charset="0"/>
                <a:cs typeface="Cascadia Mono" panose="020B0609020000020004" pitchFamily="49" charset="0"/>
              </a:rPr>
              <a:t> bar.example.com</a:t>
            </a:r>
          </a:p>
        </p:txBody>
      </p:sp>
      <p:pic>
        <p:nvPicPr>
          <p:cNvPr id="8" name="Picture 7">
            <a:extLst>
              <a:ext uri="{FF2B5EF4-FFF2-40B4-BE49-F238E27FC236}">
                <a16:creationId xmlns:a16="http://schemas.microsoft.com/office/drawing/2014/main" id="{A1C88A13-5DBD-691C-A285-247557BC9796}"/>
              </a:ext>
            </a:extLst>
          </p:cNvPr>
          <p:cNvPicPr>
            <a:picLocks noChangeAspect="1"/>
          </p:cNvPicPr>
          <p:nvPr/>
        </p:nvPicPr>
        <p:blipFill>
          <a:blip r:embed="rId3"/>
          <a:srcRect t="50000"/>
          <a:stretch/>
        </p:blipFill>
        <p:spPr>
          <a:xfrm>
            <a:off x="238723" y="4996204"/>
            <a:ext cx="6152934" cy="634968"/>
          </a:xfrm>
          <a:prstGeom prst="rect">
            <a:avLst/>
          </a:prstGeom>
        </p:spPr>
      </p:pic>
      <p:sp>
        <p:nvSpPr>
          <p:cNvPr id="9" name="Rectangle 8">
            <a:extLst>
              <a:ext uri="{FF2B5EF4-FFF2-40B4-BE49-F238E27FC236}">
                <a16:creationId xmlns:a16="http://schemas.microsoft.com/office/drawing/2014/main" id="{9E64E43C-ECC9-71EB-8B82-4BB8D8D5F645}"/>
              </a:ext>
            </a:extLst>
          </p:cNvPr>
          <p:cNvSpPr/>
          <p:nvPr/>
        </p:nvSpPr>
        <p:spPr>
          <a:xfrm>
            <a:off x="238723" y="4690465"/>
            <a:ext cx="6152934" cy="229949"/>
          </a:xfrm>
          <a:prstGeom prst="rect">
            <a:avLst/>
          </a:prstGeom>
          <a:solidFill>
            <a:srgbClr val="F8F9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D7F0F98D-36CE-B7D6-E995-04B725B07A33}"/>
              </a:ext>
            </a:extLst>
          </p:cNvPr>
          <p:cNvSpPr/>
          <p:nvPr/>
        </p:nvSpPr>
        <p:spPr>
          <a:xfrm>
            <a:off x="5916168" y="4114379"/>
            <a:ext cx="475489" cy="1516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D8ED8997-2812-1DDA-F8AC-806CD847D211}"/>
              </a:ext>
            </a:extLst>
          </p:cNvPr>
          <p:cNvPicPr>
            <a:picLocks noChangeAspect="1"/>
          </p:cNvPicPr>
          <p:nvPr/>
        </p:nvPicPr>
        <p:blipFill>
          <a:blip r:embed="rId4"/>
          <a:stretch>
            <a:fillRect/>
          </a:stretch>
        </p:blipFill>
        <p:spPr>
          <a:xfrm>
            <a:off x="6096000" y="4547602"/>
            <a:ext cx="5811061" cy="1114581"/>
          </a:xfrm>
          <a:prstGeom prst="rect">
            <a:avLst/>
          </a:prstGeom>
        </p:spPr>
      </p:pic>
      <p:pic>
        <p:nvPicPr>
          <p:cNvPr id="14" name="Graphic 13" descr="Close with solid fill">
            <a:extLst>
              <a:ext uri="{FF2B5EF4-FFF2-40B4-BE49-F238E27FC236}">
                <a16:creationId xmlns:a16="http://schemas.microsoft.com/office/drawing/2014/main" id="{F2640421-6412-52E8-B056-A65C269F93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2368" y="3952331"/>
            <a:ext cx="914400" cy="914400"/>
          </a:xfrm>
          <a:prstGeom prst="rect">
            <a:avLst/>
          </a:prstGeom>
        </p:spPr>
      </p:pic>
    </p:spTree>
    <p:extLst>
      <p:ext uri="{BB962C8B-B14F-4D97-AF65-F5344CB8AC3E}">
        <p14:creationId xmlns:p14="http://schemas.microsoft.com/office/powerpoint/2010/main" val="2383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9F81-67FA-971B-DD79-886671F3E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58569-9737-CEC2-93D4-C17AC2FFB9A3}"/>
              </a:ext>
            </a:extLst>
          </p:cNvPr>
          <p:cNvSpPr>
            <a:spLocks noGrp="1"/>
          </p:cNvSpPr>
          <p:nvPr>
            <p:ph type="title"/>
          </p:nvPr>
        </p:nvSpPr>
        <p:spPr/>
        <p:txBody>
          <a:bodyPr/>
          <a:lstStyle/>
          <a:p>
            <a:r>
              <a:rPr lang="en-US" dirty="0" err="1"/>
              <a:t>NSCacheFlush</a:t>
            </a:r>
            <a:r>
              <a:rPr lang="en-US" dirty="0"/>
              <a:t> Attack</a:t>
            </a:r>
          </a:p>
        </p:txBody>
      </p:sp>
      <p:sp>
        <p:nvSpPr>
          <p:cNvPr id="4" name="Slide Number Placeholder 3">
            <a:extLst>
              <a:ext uri="{FF2B5EF4-FFF2-40B4-BE49-F238E27FC236}">
                <a16:creationId xmlns:a16="http://schemas.microsoft.com/office/drawing/2014/main" id="{4CECD6E0-D6A9-8559-D378-61E7BB5A87B8}"/>
              </a:ext>
            </a:extLst>
          </p:cNvPr>
          <p:cNvSpPr>
            <a:spLocks noGrp="1"/>
          </p:cNvSpPr>
          <p:nvPr>
            <p:ph type="sldNum" sz="quarter" idx="12"/>
          </p:nvPr>
        </p:nvSpPr>
        <p:spPr/>
        <p:txBody>
          <a:bodyPr/>
          <a:lstStyle/>
          <a:p>
            <a:fld id="{F9880FB5-BC68-415E-B104-1A5D9F53AE93}" type="slidenum">
              <a:rPr lang="en-US" smtClean="0"/>
              <a:pPr/>
              <a:t>25</a:t>
            </a:fld>
            <a:endParaRPr lang="en-US" dirty="0"/>
          </a:p>
        </p:txBody>
      </p:sp>
      <p:cxnSp>
        <p:nvCxnSpPr>
          <p:cNvPr id="5" name="Straight Arrow Connector 4">
            <a:extLst>
              <a:ext uri="{FF2B5EF4-FFF2-40B4-BE49-F238E27FC236}">
                <a16:creationId xmlns:a16="http://schemas.microsoft.com/office/drawing/2014/main" id="{C2BAAE5A-0FA8-25C2-0541-BE44DDD22BE8}"/>
              </a:ext>
            </a:extLst>
          </p:cNvPr>
          <p:cNvCxnSpPr/>
          <p:nvPr/>
        </p:nvCxnSpPr>
        <p:spPr>
          <a:xfrm>
            <a:off x="6620614" y="2089866"/>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4A7D4D-FAA4-1C0A-7E73-454AD20A79E2}"/>
              </a:ext>
            </a:extLst>
          </p:cNvPr>
          <p:cNvSpPr txBox="1"/>
          <p:nvPr/>
        </p:nvSpPr>
        <p:spPr>
          <a:xfrm>
            <a:off x="6742370" y="1649658"/>
            <a:ext cx="1777859"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sp>
        <p:nvSpPr>
          <p:cNvPr id="7" name="TextBox 6">
            <a:extLst>
              <a:ext uri="{FF2B5EF4-FFF2-40B4-BE49-F238E27FC236}">
                <a16:creationId xmlns:a16="http://schemas.microsoft.com/office/drawing/2014/main" id="{EE749CAE-719E-3D71-5BCF-60BA7076B3B1}"/>
              </a:ext>
            </a:extLst>
          </p:cNvPr>
          <p:cNvSpPr txBox="1"/>
          <p:nvPr/>
        </p:nvSpPr>
        <p:spPr>
          <a:xfrm>
            <a:off x="8684154" y="1020772"/>
            <a:ext cx="1953548" cy="400110"/>
          </a:xfrm>
          <a:prstGeom prst="rect">
            <a:avLst/>
          </a:prstGeom>
          <a:noFill/>
        </p:spPr>
        <p:txBody>
          <a:bodyPr wrap="none" rtlCol="0">
            <a:spAutoFit/>
          </a:bodyPr>
          <a:lstStyle/>
          <a:p>
            <a:pPr algn="l"/>
            <a:r>
              <a:rPr lang="en-US" sz="2000" b="1" dirty="0">
                <a:cs typeface="Times New Roman" panose="02020603050405020304" pitchFamily="18" charset="0"/>
              </a:rPr>
              <a:t>Authoritative NS</a:t>
            </a:r>
          </a:p>
        </p:txBody>
      </p:sp>
      <p:cxnSp>
        <p:nvCxnSpPr>
          <p:cNvPr id="8" name="Straight Arrow Connector 7">
            <a:extLst>
              <a:ext uri="{FF2B5EF4-FFF2-40B4-BE49-F238E27FC236}">
                <a16:creationId xmlns:a16="http://schemas.microsoft.com/office/drawing/2014/main" id="{010E7C77-FED1-934D-AD77-B220CD6861C1}"/>
              </a:ext>
            </a:extLst>
          </p:cNvPr>
          <p:cNvCxnSpPr/>
          <p:nvPr/>
        </p:nvCxnSpPr>
        <p:spPr>
          <a:xfrm>
            <a:off x="6620614" y="2494228"/>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4507E6-35DD-BD3A-2ECF-589A60CE2E82}"/>
              </a:ext>
            </a:extLst>
          </p:cNvPr>
          <p:cNvSpPr txBox="1"/>
          <p:nvPr/>
        </p:nvSpPr>
        <p:spPr>
          <a:xfrm>
            <a:off x="7263070" y="2546409"/>
            <a:ext cx="948786" cy="369332"/>
          </a:xfrm>
          <a:prstGeom prst="rect">
            <a:avLst/>
          </a:prstGeom>
          <a:noFill/>
        </p:spPr>
        <p:txBody>
          <a:bodyPr wrap="none" rtlCol="0">
            <a:spAutoFit/>
          </a:bodyPr>
          <a:lstStyle/>
          <a:p>
            <a:pPr algn="l"/>
            <a:r>
              <a:rPr lang="en-US" b="1" i="1" dirty="0" err="1">
                <a:cs typeface="Times New Roman" panose="02020603050405020304" pitchFamily="18" charset="0"/>
              </a:rPr>
              <a:t>Zonefile</a:t>
            </a:r>
            <a:endParaRPr lang="en-US" b="1" i="1" dirty="0">
              <a:cs typeface="Times New Roman" panose="02020603050405020304" pitchFamily="18" charset="0"/>
            </a:endParaRPr>
          </a:p>
        </p:txBody>
      </p:sp>
      <p:pic>
        <p:nvPicPr>
          <p:cNvPr id="10" name="Picture 9">
            <a:extLst>
              <a:ext uri="{FF2B5EF4-FFF2-40B4-BE49-F238E27FC236}">
                <a16:creationId xmlns:a16="http://schemas.microsoft.com/office/drawing/2014/main" id="{2D7229AB-6EFB-EF58-F87D-E8C2ED9891F8}"/>
              </a:ext>
            </a:extLst>
          </p:cNvPr>
          <p:cNvPicPr>
            <a:picLocks noChangeAspect="1"/>
          </p:cNvPicPr>
          <p:nvPr/>
        </p:nvPicPr>
        <p:blipFill>
          <a:blip r:embed="rId3"/>
          <a:stretch>
            <a:fillRect/>
          </a:stretch>
        </p:blipFill>
        <p:spPr>
          <a:xfrm>
            <a:off x="5349633" y="1613314"/>
            <a:ext cx="1067966" cy="1067966"/>
          </a:xfrm>
          <a:prstGeom prst="rect">
            <a:avLst/>
          </a:prstGeom>
        </p:spPr>
      </p:pic>
      <p:pic>
        <p:nvPicPr>
          <p:cNvPr id="11" name="Picture 10">
            <a:extLst>
              <a:ext uri="{FF2B5EF4-FFF2-40B4-BE49-F238E27FC236}">
                <a16:creationId xmlns:a16="http://schemas.microsoft.com/office/drawing/2014/main" id="{BF4DB40C-03E0-FE86-3D3B-4BD5A94E5F5A}"/>
              </a:ext>
            </a:extLst>
          </p:cNvPr>
          <p:cNvPicPr>
            <a:picLocks noChangeAspect="1"/>
          </p:cNvPicPr>
          <p:nvPr/>
        </p:nvPicPr>
        <p:blipFill>
          <a:blip r:embed="rId4"/>
          <a:stretch>
            <a:fillRect/>
          </a:stretch>
        </p:blipFill>
        <p:spPr>
          <a:xfrm>
            <a:off x="5713615" y="2035327"/>
            <a:ext cx="880414" cy="880414"/>
          </a:xfrm>
          <a:prstGeom prst="rect">
            <a:avLst/>
          </a:prstGeom>
        </p:spPr>
      </p:pic>
      <p:sp>
        <p:nvSpPr>
          <p:cNvPr id="12" name="TextBox 11">
            <a:extLst>
              <a:ext uri="{FF2B5EF4-FFF2-40B4-BE49-F238E27FC236}">
                <a16:creationId xmlns:a16="http://schemas.microsoft.com/office/drawing/2014/main" id="{2CF99D09-088A-FAF6-DC40-AD61F33D9F1F}"/>
              </a:ext>
            </a:extLst>
          </p:cNvPr>
          <p:cNvSpPr txBox="1"/>
          <p:nvPr/>
        </p:nvSpPr>
        <p:spPr>
          <a:xfrm>
            <a:off x="5318965" y="1204096"/>
            <a:ext cx="1098634" cy="400110"/>
          </a:xfrm>
          <a:prstGeom prst="rect">
            <a:avLst/>
          </a:prstGeom>
          <a:noFill/>
        </p:spPr>
        <p:txBody>
          <a:bodyPr wrap="none" rtlCol="0">
            <a:spAutoFit/>
          </a:bodyPr>
          <a:lstStyle/>
          <a:p>
            <a:pPr algn="l"/>
            <a:r>
              <a:rPr lang="en-US" sz="2000" b="1" dirty="0">
                <a:cs typeface="Times New Roman" panose="02020603050405020304" pitchFamily="18" charset="0"/>
              </a:rPr>
              <a:t>Resolver</a:t>
            </a:r>
          </a:p>
        </p:txBody>
      </p:sp>
      <p:grpSp>
        <p:nvGrpSpPr>
          <p:cNvPr id="13" name="Group 12">
            <a:extLst>
              <a:ext uri="{FF2B5EF4-FFF2-40B4-BE49-F238E27FC236}">
                <a16:creationId xmlns:a16="http://schemas.microsoft.com/office/drawing/2014/main" id="{0ED31602-DB2D-2E73-828E-D51718A3C374}"/>
              </a:ext>
            </a:extLst>
          </p:cNvPr>
          <p:cNvGrpSpPr/>
          <p:nvPr/>
        </p:nvGrpSpPr>
        <p:grpSpPr>
          <a:xfrm>
            <a:off x="8994538" y="1649658"/>
            <a:ext cx="1331736" cy="1296742"/>
            <a:chOff x="4460638" y="3771833"/>
            <a:chExt cx="1331736" cy="1296742"/>
          </a:xfrm>
        </p:grpSpPr>
        <p:pic>
          <p:nvPicPr>
            <p:cNvPr id="14" name="Picture 13">
              <a:extLst>
                <a:ext uri="{FF2B5EF4-FFF2-40B4-BE49-F238E27FC236}">
                  <a16:creationId xmlns:a16="http://schemas.microsoft.com/office/drawing/2014/main" id="{3B323081-8CE9-72D0-F051-8ADE4A2CB04D}"/>
                </a:ext>
              </a:extLst>
            </p:cNvPr>
            <p:cNvPicPr>
              <a:picLocks noChangeAspect="1"/>
            </p:cNvPicPr>
            <p:nvPr/>
          </p:nvPicPr>
          <p:blipFill>
            <a:blip r:embed="rId3"/>
            <a:stretch>
              <a:fillRect/>
            </a:stretch>
          </p:blipFill>
          <p:spPr>
            <a:xfrm>
              <a:off x="4460638" y="3771833"/>
              <a:ext cx="1067966" cy="1067966"/>
            </a:xfrm>
            <a:prstGeom prst="rect">
              <a:avLst/>
            </a:prstGeom>
          </p:spPr>
        </p:pic>
        <p:pic>
          <p:nvPicPr>
            <p:cNvPr id="15" name="Picture 14">
              <a:extLst>
                <a:ext uri="{FF2B5EF4-FFF2-40B4-BE49-F238E27FC236}">
                  <a16:creationId xmlns:a16="http://schemas.microsoft.com/office/drawing/2014/main" id="{D3560EE6-2F4D-704E-A531-3461B28B8A48}"/>
                </a:ext>
              </a:extLst>
            </p:cNvPr>
            <p:cNvPicPr>
              <a:picLocks noChangeAspect="1"/>
            </p:cNvPicPr>
            <p:nvPr/>
          </p:nvPicPr>
          <p:blipFill>
            <a:blip r:embed="rId5"/>
            <a:stretch>
              <a:fillRect/>
            </a:stretch>
          </p:blipFill>
          <p:spPr>
            <a:xfrm>
              <a:off x="4889240" y="4165441"/>
              <a:ext cx="903134" cy="903134"/>
            </a:xfrm>
            <a:prstGeom prst="rect">
              <a:avLst/>
            </a:prstGeom>
          </p:spPr>
        </p:pic>
      </p:grpSp>
      <p:pic>
        <p:nvPicPr>
          <p:cNvPr id="16" name="Picture 15">
            <a:extLst>
              <a:ext uri="{FF2B5EF4-FFF2-40B4-BE49-F238E27FC236}">
                <a16:creationId xmlns:a16="http://schemas.microsoft.com/office/drawing/2014/main" id="{4139CBD0-3D0C-6050-5D66-F39FE9273E7C}"/>
              </a:ext>
            </a:extLst>
          </p:cNvPr>
          <p:cNvPicPr>
            <a:picLocks noChangeAspect="1"/>
          </p:cNvPicPr>
          <p:nvPr/>
        </p:nvPicPr>
        <p:blipFill>
          <a:blip r:embed="rId6"/>
          <a:stretch>
            <a:fillRect/>
          </a:stretch>
        </p:blipFill>
        <p:spPr>
          <a:xfrm>
            <a:off x="1641590" y="1601389"/>
            <a:ext cx="1082589" cy="1082589"/>
          </a:xfrm>
          <a:prstGeom prst="rect">
            <a:avLst/>
          </a:prstGeom>
        </p:spPr>
      </p:pic>
      <p:cxnSp>
        <p:nvCxnSpPr>
          <p:cNvPr id="17" name="Straight Arrow Connector 16">
            <a:extLst>
              <a:ext uri="{FF2B5EF4-FFF2-40B4-BE49-F238E27FC236}">
                <a16:creationId xmlns:a16="http://schemas.microsoft.com/office/drawing/2014/main" id="{DB76E457-C9B0-5CBF-DFEA-39CACA6D71D1}"/>
              </a:ext>
            </a:extLst>
          </p:cNvPr>
          <p:cNvCxnSpPr/>
          <p:nvPr/>
        </p:nvCxnSpPr>
        <p:spPr>
          <a:xfrm>
            <a:off x="2945041" y="2037685"/>
            <a:ext cx="21101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37F02E-A51D-E98C-47E2-CC3F445E43B1}"/>
              </a:ext>
            </a:extLst>
          </p:cNvPr>
          <p:cNvSpPr txBox="1"/>
          <p:nvPr/>
        </p:nvSpPr>
        <p:spPr>
          <a:xfrm>
            <a:off x="3066797" y="1597477"/>
            <a:ext cx="1830758" cy="369332"/>
          </a:xfrm>
          <a:prstGeom prst="rect">
            <a:avLst/>
          </a:prstGeom>
          <a:noFill/>
        </p:spPr>
        <p:txBody>
          <a:bodyPr wrap="none" rtlCol="0">
            <a:spAutoFit/>
          </a:bodyPr>
          <a:lstStyle/>
          <a:p>
            <a:pPr algn="l"/>
            <a:r>
              <a:rPr lang="en-US" b="1" dirty="0">
                <a:cs typeface="Times New Roman" panose="02020603050405020304" pitchFamily="18" charset="0"/>
              </a:rPr>
              <a:t>e1.attack.com   A</a:t>
            </a:r>
          </a:p>
        </p:txBody>
      </p:sp>
      <p:cxnSp>
        <p:nvCxnSpPr>
          <p:cNvPr id="19" name="Straight Arrow Connector 18">
            <a:extLst>
              <a:ext uri="{FF2B5EF4-FFF2-40B4-BE49-F238E27FC236}">
                <a16:creationId xmlns:a16="http://schemas.microsoft.com/office/drawing/2014/main" id="{88C77EDD-3B5E-9754-6E7C-B2CF2A97150E}"/>
              </a:ext>
            </a:extLst>
          </p:cNvPr>
          <p:cNvCxnSpPr/>
          <p:nvPr/>
        </p:nvCxnSpPr>
        <p:spPr>
          <a:xfrm>
            <a:off x="2945041" y="2442047"/>
            <a:ext cx="211015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77FDC25-FA57-81A6-EFF9-CCECA3605007}"/>
              </a:ext>
            </a:extLst>
          </p:cNvPr>
          <p:cNvSpPr txBox="1"/>
          <p:nvPr/>
        </p:nvSpPr>
        <p:spPr>
          <a:xfrm>
            <a:off x="3447328" y="2494228"/>
            <a:ext cx="1060034" cy="369332"/>
          </a:xfrm>
          <a:prstGeom prst="rect">
            <a:avLst/>
          </a:prstGeom>
          <a:noFill/>
        </p:spPr>
        <p:txBody>
          <a:bodyPr wrap="none" rtlCol="0">
            <a:spAutoFit/>
          </a:bodyPr>
          <a:lstStyle/>
          <a:p>
            <a:pPr algn="l"/>
            <a:r>
              <a:rPr lang="en-US" b="1" dirty="0">
                <a:cs typeface="Times New Roman" panose="02020603050405020304" pitchFamily="18" charset="0"/>
              </a:rPr>
              <a:t>SERVFAIL</a:t>
            </a:r>
            <a:endParaRPr lang="en-US" b="1" i="1" dirty="0">
              <a:cs typeface="Times New Roman" panose="02020603050405020304" pitchFamily="18" charset="0"/>
            </a:endParaRPr>
          </a:p>
        </p:txBody>
      </p:sp>
      <p:pic>
        <p:nvPicPr>
          <p:cNvPr id="21" name="Picture 20">
            <a:extLst>
              <a:ext uri="{FF2B5EF4-FFF2-40B4-BE49-F238E27FC236}">
                <a16:creationId xmlns:a16="http://schemas.microsoft.com/office/drawing/2014/main" id="{ABF5FE6F-EF2C-CF68-0622-DD9B9718736E}"/>
              </a:ext>
            </a:extLst>
          </p:cNvPr>
          <p:cNvPicPr>
            <a:picLocks noChangeAspect="1"/>
          </p:cNvPicPr>
          <p:nvPr/>
        </p:nvPicPr>
        <p:blipFill>
          <a:blip r:embed="rId5"/>
          <a:stretch>
            <a:fillRect/>
          </a:stretch>
        </p:blipFill>
        <p:spPr>
          <a:xfrm>
            <a:off x="2068567" y="2043266"/>
            <a:ext cx="903134" cy="903134"/>
          </a:xfrm>
          <a:prstGeom prst="rect">
            <a:avLst/>
          </a:prstGeom>
        </p:spPr>
      </p:pic>
      <p:sp>
        <p:nvSpPr>
          <p:cNvPr id="29" name="Rectangle: Single Corner Snipped 28">
            <a:extLst>
              <a:ext uri="{FF2B5EF4-FFF2-40B4-BE49-F238E27FC236}">
                <a16:creationId xmlns:a16="http://schemas.microsoft.com/office/drawing/2014/main" id="{20978624-1C2B-C7AC-3AE5-BAE26C35F6DE}"/>
              </a:ext>
            </a:extLst>
          </p:cNvPr>
          <p:cNvSpPr/>
          <p:nvPr/>
        </p:nvSpPr>
        <p:spPr>
          <a:xfrm flipH="1">
            <a:off x="4239552" y="3247216"/>
            <a:ext cx="3480494" cy="3041836"/>
          </a:xfrm>
          <a:prstGeom prst="snip1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6B252F89-A13B-6247-2F6F-C3B67EFBBBB1}"/>
              </a:ext>
            </a:extLst>
          </p:cNvPr>
          <p:cNvSpPr/>
          <p:nvPr/>
        </p:nvSpPr>
        <p:spPr>
          <a:xfrm>
            <a:off x="5174536" y="3255506"/>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Benign Cache</a:t>
            </a:r>
          </a:p>
        </p:txBody>
      </p:sp>
      <p:sp>
        <p:nvSpPr>
          <p:cNvPr id="37" name="Rectangle 36">
            <a:extLst>
              <a:ext uri="{FF2B5EF4-FFF2-40B4-BE49-F238E27FC236}">
                <a16:creationId xmlns:a16="http://schemas.microsoft.com/office/drawing/2014/main" id="{0945552C-B31E-BE86-77E7-8B2D82F95D9F}"/>
              </a:ext>
            </a:extLst>
          </p:cNvPr>
          <p:cNvSpPr/>
          <p:nvPr/>
        </p:nvSpPr>
        <p:spPr>
          <a:xfrm>
            <a:off x="8213675" y="3247215"/>
            <a:ext cx="3697658" cy="30418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37">
            <a:extLst>
              <a:ext uri="{FF2B5EF4-FFF2-40B4-BE49-F238E27FC236}">
                <a16:creationId xmlns:a16="http://schemas.microsoft.com/office/drawing/2014/main" id="{FDF7BC6A-37ED-2CD6-2AB4-43138D1FD513}"/>
              </a:ext>
            </a:extLst>
          </p:cNvPr>
          <p:cNvSpPr/>
          <p:nvPr/>
        </p:nvSpPr>
        <p:spPr>
          <a:xfrm>
            <a:off x="9366406" y="3252474"/>
            <a:ext cx="2542592" cy="4321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Zonefile</a:t>
            </a:r>
            <a:endParaRPr lang="en-US" sz="2800" b="1" dirty="0">
              <a:solidFill>
                <a:schemeClr val="tx1"/>
              </a:solidFill>
            </a:endParaRPr>
          </a:p>
        </p:txBody>
      </p:sp>
      <p:sp>
        <p:nvSpPr>
          <p:cNvPr id="39" name="TextBox 38">
            <a:extLst>
              <a:ext uri="{FF2B5EF4-FFF2-40B4-BE49-F238E27FC236}">
                <a16:creationId xmlns:a16="http://schemas.microsoft.com/office/drawing/2014/main" id="{55B13819-4A67-383C-A480-23E1A7DE1875}"/>
              </a:ext>
            </a:extLst>
          </p:cNvPr>
          <p:cNvSpPr txBox="1"/>
          <p:nvPr/>
        </p:nvSpPr>
        <p:spPr>
          <a:xfrm>
            <a:off x="8326159" y="3815562"/>
            <a:ext cx="3519339" cy="2554545"/>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NS c0001.del.c</a:t>
            </a:r>
          </a:p>
          <a:p>
            <a:r>
              <a:rPr lang="en-US" sz="1600" b="1" dirty="0">
                <a:solidFill>
                  <a:schemeClr val="tx1"/>
                </a:solidFill>
              </a:rPr>
              <a:t>e1.attack.com NS c0002.del.c</a:t>
            </a:r>
          </a:p>
          <a:p>
            <a:r>
              <a:rPr lang="en-US" sz="1600" b="1" dirty="0">
                <a:solidFill>
                  <a:schemeClr val="tx1"/>
                </a:solidFill>
              </a:rPr>
              <a:t>e1.attack.com NS c0003.del.c</a:t>
            </a:r>
          </a:p>
          <a:p>
            <a:pPr algn="ctr"/>
            <a:r>
              <a:rPr lang="en-US" sz="1600" b="1" dirty="0">
                <a:solidFill>
                  <a:schemeClr val="tx1"/>
                </a:solidFill>
              </a:rPr>
              <a:t>...</a:t>
            </a:r>
          </a:p>
          <a:p>
            <a:r>
              <a:rPr lang="en-US" sz="1600" b="1" dirty="0">
                <a:solidFill>
                  <a:schemeClr val="tx1"/>
                </a:solidFill>
              </a:rPr>
              <a:t>e1.attack.com NS c1500.del.c</a:t>
            </a:r>
          </a:p>
          <a:p>
            <a:r>
              <a:rPr lang="en-US" sz="1600" b="1" dirty="0">
                <a:solidFill>
                  <a:schemeClr val="tx1"/>
                </a:solidFill>
              </a:rPr>
              <a:t>e2.attack.com NS c1501.del.c</a:t>
            </a:r>
          </a:p>
          <a:p>
            <a:r>
              <a:rPr lang="en-US" sz="1600" b="1" dirty="0">
                <a:solidFill>
                  <a:schemeClr val="tx1"/>
                </a:solidFill>
              </a:rPr>
              <a:t>e2.attack.com NS c1502.del.c</a:t>
            </a:r>
          </a:p>
          <a:p>
            <a:pPr algn="ctr"/>
            <a:r>
              <a:rPr lang="en-US" sz="1600" b="1" dirty="0">
                <a:solidFill>
                  <a:schemeClr val="tx1"/>
                </a:solidFill>
              </a:rPr>
              <a:t>...</a:t>
            </a:r>
          </a:p>
          <a:p>
            <a:r>
              <a:rPr lang="en-US" sz="1600" b="1" dirty="0">
                <a:solidFill>
                  <a:schemeClr val="tx1"/>
                </a:solidFill>
              </a:rPr>
              <a:t>c0001.del.c   A  1.2.3.4</a:t>
            </a:r>
          </a:p>
          <a:p>
            <a:pPr algn="ctr"/>
            <a:endParaRPr lang="en-US" sz="1600" b="1" dirty="0">
              <a:solidFill>
                <a:schemeClr val="tx1"/>
              </a:solidFill>
            </a:endParaRPr>
          </a:p>
        </p:txBody>
      </p:sp>
      <p:sp>
        <p:nvSpPr>
          <p:cNvPr id="42" name="TextBox 41">
            <a:extLst>
              <a:ext uri="{FF2B5EF4-FFF2-40B4-BE49-F238E27FC236}">
                <a16:creationId xmlns:a16="http://schemas.microsoft.com/office/drawing/2014/main" id="{B49E616E-8DDE-F276-EA5B-54B68AF7243C}"/>
              </a:ext>
            </a:extLst>
          </p:cNvPr>
          <p:cNvSpPr txBox="1"/>
          <p:nvPr/>
        </p:nvSpPr>
        <p:spPr>
          <a:xfrm>
            <a:off x="4220129" y="3853394"/>
            <a:ext cx="3519339" cy="2308324"/>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1600" b="1" dirty="0">
                <a:solidFill>
                  <a:schemeClr val="tx1"/>
                </a:solidFill>
              </a:rPr>
              <a:t>e1.attack.com NS c0001.del.c</a:t>
            </a:r>
          </a:p>
          <a:p>
            <a:r>
              <a:rPr lang="en-US" sz="1600" b="1" dirty="0">
                <a:solidFill>
                  <a:schemeClr val="tx1"/>
                </a:solidFill>
              </a:rPr>
              <a:t>e1.attack.com NS c0002.del.c</a:t>
            </a:r>
          </a:p>
          <a:p>
            <a:r>
              <a:rPr lang="en-US" sz="1600" b="1" dirty="0">
                <a:solidFill>
                  <a:schemeClr val="tx1"/>
                </a:solidFill>
              </a:rPr>
              <a:t>e1.attack.com NS c0003.del.c</a:t>
            </a:r>
          </a:p>
          <a:p>
            <a:pPr algn="ctr"/>
            <a:r>
              <a:rPr lang="en-US" sz="1600" b="1" dirty="0">
                <a:solidFill>
                  <a:schemeClr val="tx1"/>
                </a:solidFill>
              </a:rPr>
              <a:t>...</a:t>
            </a:r>
          </a:p>
          <a:p>
            <a:r>
              <a:rPr lang="en-US" sz="1600" b="1" dirty="0">
                <a:solidFill>
                  <a:schemeClr val="tx1"/>
                </a:solidFill>
              </a:rPr>
              <a:t>e1.attack.com NS c1500.del.c</a:t>
            </a:r>
          </a:p>
          <a:p>
            <a:r>
              <a:rPr lang="en-US" sz="1600" b="1" dirty="0">
                <a:solidFill>
                  <a:schemeClr val="tx1"/>
                </a:solidFill>
              </a:rPr>
              <a:t>c0001.del.c   A  1.2.3.4</a:t>
            </a:r>
          </a:p>
          <a:p>
            <a:pPr algn="ctr"/>
            <a:r>
              <a:rPr lang="en-US" sz="1600" b="1" dirty="0">
                <a:solidFill>
                  <a:schemeClr val="tx1"/>
                </a:solidFill>
              </a:rPr>
              <a:t>...</a:t>
            </a:r>
          </a:p>
          <a:p>
            <a:r>
              <a:rPr lang="en-US" sz="1600" b="1" dirty="0">
                <a:solidFill>
                  <a:schemeClr val="tx1"/>
                </a:solidFill>
              </a:rPr>
              <a:t>c0020.del.c   A  1.2.3.4</a:t>
            </a:r>
          </a:p>
          <a:p>
            <a:r>
              <a:rPr lang="en-US" sz="1600" b="1" dirty="0">
                <a:solidFill>
                  <a:schemeClr val="tx1"/>
                </a:solidFill>
              </a:rPr>
              <a:t>usenix.org    A  23.185.0.4 </a:t>
            </a:r>
          </a:p>
        </p:txBody>
      </p:sp>
      <p:sp>
        <p:nvSpPr>
          <p:cNvPr id="3" name="TextBox 2">
            <a:extLst>
              <a:ext uri="{FF2B5EF4-FFF2-40B4-BE49-F238E27FC236}">
                <a16:creationId xmlns:a16="http://schemas.microsoft.com/office/drawing/2014/main" id="{E1CC92C5-9CAD-C8DC-9989-FDEEF4B04D4F}"/>
              </a:ext>
            </a:extLst>
          </p:cNvPr>
          <p:cNvSpPr txBox="1"/>
          <p:nvPr/>
        </p:nvSpPr>
        <p:spPr>
          <a:xfrm>
            <a:off x="9175001" y="1281032"/>
            <a:ext cx="910827" cy="400110"/>
          </a:xfrm>
          <a:prstGeom prst="rect">
            <a:avLst/>
          </a:prstGeom>
          <a:noFill/>
        </p:spPr>
        <p:txBody>
          <a:bodyPr wrap="none" rtlCol="0">
            <a:spAutoFit/>
          </a:bodyPr>
          <a:lstStyle/>
          <a:p>
            <a:pPr algn="l"/>
            <a:r>
              <a:rPr lang="en-US" sz="2000" b="1" dirty="0">
                <a:cs typeface="Times New Roman" panose="02020603050405020304" pitchFamily="18" charset="0"/>
              </a:rPr>
              <a:t>1.2.3.4</a:t>
            </a:r>
          </a:p>
        </p:txBody>
      </p:sp>
      <p:sp>
        <p:nvSpPr>
          <p:cNvPr id="22" name="Left Brace 21">
            <a:extLst>
              <a:ext uri="{FF2B5EF4-FFF2-40B4-BE49-F238E27FC236}">
                <a16:creationId xmlns:a16="http://schemas.microsoft.com/office/drawing/2014/main" id="{9CF03BDB-919B-3D2B-5D18-58ABE557C52F}"/>
              </a:ext>
            </a:extLst>
          </p:cNvPr>
          <p:cNvSpPr/>
          <p:nvPr/>
        </p:nvSpPr>
        <p:spPr>
          <a:xfrm>
            <a:off x="3276600" y="3963122"/>
            <a:ext cx="700745" cy="1825029"/>
          </a:xfrm>
          <a:prstGeom prst="leftBrace">
            <a:avLst>
              <a:gd name="adj1" fmla="val 40955"/>
              <a:gd name="adj2" fmla="val 37975"/>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700A666-818C-BCAE-A60A-400F64B36EB4}"/>
                  </a:ext>
                </a:extLst>
              </p:cNvPr>
              <p:cNvSpPr txBox="1"/>
              <p:nvPr/>
            </p:nvSpPr>
            <p:spPr>
              <a:xfrm>
                <a:off x="114201" y="4320581"/>
                <a:ext cx="3191750" cy="923330"/>
              </a:xfrm>
              <a:prstGeom prst="rect">
                <a:avLst/>
              </a:prstGeom>
              <a:noFill/>
            </p:spPr>
            <p:txBody>
              <a:bodyPr wrap="square" rtlCol="0">
                <a:spAutoFit/>
              </a:bodyPr>
              <a:lstStyle/>
              <a:p>
                <a:pPr algn="ctr"/>
                <a:r>
                  <a:rPr lang="en-US" b="1" dirty="0">
                    <a:cs typeface="Times New Roman" panose="02020603050405020304" pitchFamily="18" charset="0"/>
                  </a:rPr>
                  <a:t>40 bytes each</a:t>
                </a:r>
              </a:p>
              <a:p>
                <a:pPr algn="ctr"/>
                <a:r>
                  <a:rPr lang="en-US" b="1" dirty="0">
                    <a:cs typeface="Times New Roman" panose="02020603050405020304" pitchFamily="18" charset="0"/>
                  </a:rPr>
                  <a:t>40 bytes * (1500 + 20) </a:t>
                </a:r>
                <a14:m>
                  <m:oMath xmlns:m="http://schemas.openxmlformats.org/officeDocument/2006/math">
                    <m:r>
                      <a:rPr lang="en-US" b="1" i="1" smtClean="0">
                        <a:latin typeface="Cambria Math" panose="02040503050406030204" pitchFamily="18" charset="0"/>
                        <a:cs typeface="Times New Roman" panose="02020603050405020304" pitchFamily="18" charset="0"/>
                      </a:rPr>
                      <m:t>≈</m:t>
                    </m:r>
                  </m:oMath>
                </a14:m>
                <a:r>
                  <a:rPr lang="en-US" b="1" dirty="0">
                    <a:cs typeface="Times New Roman" panose="02020603050405020304" pitchFamily="18" charset="0"/>
                  </a:rPr>
                  <a:t> 60KB</a:t>
                </a:r>
              </a:p>
              <a:p>
                <a:pPr algn="ctr"/>
                <a:endParaRPr lang="en-US" b="1" dirty="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A54827D6-FA4D-9557-B56E-C8FE117A9839}"/>
                  </a:ext>
                </a:extLst>
              </p:cNvPr>
              <p:cNvSpPr txBox="1">
                <a:spLocks noRot="1" noChangeAspect="1" noMove="1" noResize="1" noEditPoints="1" noAdjustHandles="1" noChangeArrowheads="1" noChangeShapeType="1" noTextEdit="1"/>
              </p:cNvSpPr>
              <p:nvPr/>
            </p:nvSpPr>
            <p:spPr>
              <a:xfrm>
                <a:off x="114201" y="4320581"/>
                <a:ext cx="3191750" cy="923330"/>
              </a:xfrm>
              <a:prstGeom prst="rect">
                <a:avLst/>
              </a:prstGeom>
              <a:blipFill>
                <a:blip r:embed="rId7"/>
                <a:stretch>
                  <a:fillRect t="-3974"/>
                </a:stretch>
              </a:blipFill>
            </p:spPr>
            <p:txBody>
              <a:bodyPr/>
              <a:lstStyle/>
              <a:p>
                <a:r>
                  <a:rPr lang="en-US">
                    <a:noFill/>
                  </a:rPr>
                  <a:t> </a:t>
                </a:r>
              </a:p>
            </p:txBody>
          </p:sp>
        </mc:Fallback>
      </mc:AlternateContent>
      <p:sp>
        <p:nvSpPr>
          <p:cNvPr id="24" name="Speech Bubble: Rectangle with Corners Rounded 23">
            <a:extLst>
              <a:ext uri="{FF2B5EF4-FFF2-40B4-BE49-F238E27FC236}">
                <a16:creationId xmlns:a16="http://schemas.microsoft.com/office/drawing/2014/main" id="{5AA09189-4B56-C41B-38FD-748D943E0E61}"/>
              </a:ext>
            </a:extLst>
          </p:cNvPr>
          <p:cNvSpPr/>
          <p:nvPr/>
        </p:nvSpPr>
        <p:spPr>
          <a:xfrm>
            <a:off x="391301" y="2770604"/>
            <a:ext cx="1650681" cy="476611"/>
          </a:xfrm>
          <a:prstGeom prst="wedgeRoundRectCallout">
            <a:avLst>
              <a:gd name="adj1" fmla="val 36367"/>
              <a:gd name="adj2" fmla="val -68517"/>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e2.attack.com</a:t>
            </a:r>
          </a:p>
        </p:txBody>
      </p:sp>
      <p:sp>
        <p:nvSpPr>
          <p:cNvPr id="25" name="Speech Bubble: Rectangle with Corners Rounded 24">
            <a:extLst>
              <a:ext uri="{FF2B5EF4-FFF2-40B4-BE49-F238E27FC236}">
                <a16:creationId xmlns:a16="http://schemas.microsoft.com/office/drawing/2014/main" id="{574A3F24-C829-DAF4-13CE-485760F4F9AA}"/>
              </a:ext>
            </a:extLst>
          </p:cNvPr>
          <p:cNvSpPr/>
          <p:nvPr/>
        </p:nvSpPr>
        <p:spPr>
          <a:xfrm>
            <a:off x="813534" y="3033026"/>
            <a:ext cx="1650681" cy="476611"/>
          </a:xfrm>
          <a:prstGeom prst="wedgeRoundRectCallout">
            <a:avLst>
              <a:gd name="adj1" fmla="val 36367"/>
              <a:gd name="adj2" fmla="val -68517"/>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e3.attack.com</a:t>
            </a:r>
          </a:p>
        </p:txBody>
      </p:sp>
      <p:sp>
        <p:nvSpPr>
          <p:cNvPr id="26" name="Speech Bubble: Rectangle with Corners Rounded 25">
            <a:extLst>
              <a:ext uri="{FF2B5EF4-FFF2-40B4-BE49-F238E27FC236}">
                <a16:creationId xmlns:a16="http://schemas.microsoft.com/office/drawing/2014/main" id="{22AC4F90-91C2-5C74-719E-91FCD2B5906F}"/>
              </a:ext>
            </a:extLst>
          </p:cNvPr>
          <p:cNvSpPr/>
          <p:nvPr/>
        </p:nvSpPr>
        <p:spPr>
          <a:xfrm>
            <a:off x="1129787" y="3256616"/>
            <a:ext cx="1650681" cy="476611"/>
          </a:xfrm>
          <a:prstGeom prst="wedgeRoundRectCallout">
            <a:avLst>
              <a:gd name="adj1" fmla="val 36367"/>
              <a:gd name="adj2" fmla="val -68517"/>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e4.attack.com</a:t>
            </a:r>
          </a:p>
        </p:txBody>
      </p:sp>
      <p:sp>
        <p:nvSpPr>
          <p:cNvPr id="27" name="TextBox 26">
            <a:extLst>
              <a:ext uri="{FF2B5EF4-FFF2-40B4-BE49-F238E27FC236}">
                <a16:creationId xmlns:a16="http://schemas.microsoft.com/office/drawing/2014/main" id="{7EAFC826-3955-BA47-C97B-3E85F6BD3791}"/>
              </a:ext>
            </a:extLst>
          </p:cNvPr>
          <p:cNvSpPr txBox="1"/>
          <p:nvPr/>
        </p:nvSpPr>
        <p:spPr>
          <a:xfrm>
            <a:off x="251479" y="2402179"/>
            <a:ext cx="990977" cy="461665"/>
          </a:xfrm>
          <a:prstGeom prst="rect">
            <a:avLst/>
          </a:prstGeom>
          <a:noFill/>
        </p:spPr>
        <p:txBody>
          <a:bodyPr wrap="none" rtlCol="0">
            <a:spAutoFit/>
          </a:bodyPr>
          <a:lstStyle/>
          <a:p>
            <a:pPr algn="l"/>
            <a:r>
              <a:rPr lang="en-US" sz="2400" b="1" dirty="0">
                <a:solidFill>
                  <a:srgbClr val="FF0000"/>
                </a:solidFill>
                <a:cs typeface="Times New Roman" panose="02020603050405020304" pitchFamily="18" charset="0"/>
              </a:rPr>
              <a:t>+60KB</a:t>
            </a:r>
          </a:p>
        </p:txBody>
      </p:sp>
      <p:sp>
        <p:nvSpPr>
          <p:cNvPr id="28" name="TextBox 27">
            <a:extLst>
              <a:ext uri="{FF2B5EF4-FFF2-40B4-BE49-F238E27FC236}">
                <a16:creationId xmlns:a16="http://schemas.microsoft.com/office/drawing/2014/main" id="{E4DDF120-43E8-0064-6B65-EB511EDC457F}"/>
              </a:ext>
            </a:extLst>
          </p:cNvPr>
          <p:cNvSpPr txBox="1"/>
          <p:nvPr/>
        </p:nvSpPr>
        <p:spPr>
          <a:xfrm>
            <a:off x="697798" y="2654124"/>
            <a:ext cx="990977" cy="461665"/>
          </a:xfrm>
          <a:prstGeom prst="rect">
            <a:avLst/>
          </a:prstGeom>
          <a:noFill/>
        </p:spPr>
        <p:txBody>
          <a:bodyPr wrap="none" rtlCol="0">
            <a:spAutoFit/>
          </a:bodyPr>
          <a:lstStyle/>
          <a:p>
            <a:pPr algn="l"/>
            <a:r>
              <a:rPr lang="en-US" sz="2400" b="1" dirty="0">
                <a:solidFill>
                  <a:srgbClr val="FF0000"/>
                </a:solidFill>
                <a:cs typeface="Times New Roman" panose="02020603050405020304" pitchFamily="18" charset="0"/>
              </a:rPr>
              <a:t>+60KB</a:t>
            </a:r>
          </a:p>
        </p:txBody>
      </p:sp>
      <p:sp>
        <p:nvSpPr>
          <p:cNvPr id="30" name="TextBox 29">
            <a:extLst>
              <a:ext uri="{FF2B5EF4-FFF2-40B4-BE49-F238E27FC236}">
                <a16:creationId xmlns:a16="http://schemas.microsoft.com/office/drawing/2014/main" id="{DB8D6A12-F9DC-F967-9BF7-0CD1E79169B4}"/>
              </a:ext>
            </a:extLst>
          </p:cNvPr>
          <p:cNvSpPr txBox="1"/>
          <p:nvPr/>
        </p:nvSpPr>
        <p:spPr>
          <a:xfrm>
            <a:off x="1052172" y="2907757"/>
            <a:ext cx="990977" cy="461665"/>
          </a:xfrm>
          <a:prstGeom prst="rect">
            <a:avLst/>
          </a:prstGeom>
          <a:noFill/>
        </p:spPr>
        <p:txBody>
          <a:bodyPr wrap="none" rtlCol="0">
            <a:spAutoFit/>
          </a:bodyPr>
          <a:lstStyle/>
          <a:p>
            <a:pPr algn="l"/>
            <a:r>
              <a:rPr lang="en-US" sz="2400" b="1" dirty="0">
                <a:solidFill>
                  <a:srgbClr val="FF0000"/>
                </a:solidFill>
                <a:cs typeface="Times New Roman" panose="02020603050405020304" pitchFamily="18" charset="0"/>
              </a:rPr>
              <a:t>+60KB</a:t>
            </a:r>
          </a:p>
        </p:txBody>
      </p:sp>
      <p:sp>
        <p:nvSpPr>
          <p:cNvPr id="36" name="Rectangle 35">
            <a:extLst>
              <a:ext uri="{FF2B5EF4-FFF2-40B4-BE49-F238E27FC236}">
                <a16:creationId xmlns:a16="http://schemas.microsoft.com/office/drawing/2014/main" id="{27E39CB4-E25D-47D1-89B2-35EF4C9B227A}"/>
              </a:ext>
            </a:extLst>
          </p:cNvPr>
          <p:cNvSpPr/>
          <p:nvPr/>
        </p:nvSpPr>
        <p:spPr>
          <a:xfrm>
            <a:off x="2023694" y="4672585"/>
            <a:ext cx="308026" cy="26635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a:extLst>
              <a:ext uri="{FF2B5EF4-FFF2-40B4-BE49-F238E27FC236}">
                <a16:creationId xmlns:a16="http://schemas.microsoft.com/office/drawing/2014/main" id="{30812822-2326-6BEF-DBF9-8EBCF3BDC8F5}"/>
              </a:ext>
            </a:extLst>
          </p:cNvPr>
          <p:cNvSpPr/>
          <p:nvPr/>
        </p:nvSpPr>
        <p:spPr>
          <a:xfrm>
            <a:off x="4275432" y="5092834"/>
            <a:ext cx="2987638" cy="78675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Speech Bubble: Rectangle with Corners Rounded 40">
            <a:extLst>
              <a:ext uri="{FF2B5EF4-FFF2-40B4-BE49-F238E27FC236}">
                <a16:creationId xmlns:a16="http://schemas.microsoft.com/office/drawing/2014/main" id="{D77D9A6A-AD1F-F3F5-262C-66F7BFB8936D}"/>
              </a:ext>
            </a:extLst>
          </p:cNvPr>
          <p:cNvSpPr/>
          <p:nvPr/>
        </p:nvSpPr>
        <p:spPr>
          <a:xfrm>
            <a:off x="607632" y="5364392"/>
            <a:ext cx="2839695" cy="1030399"/>
          </a:xfrm>
          <a:prstGeom prst="wedgeRoundRectCallout">
            <a:avLst>
              <a:gd name="adj1" fmla="val -2085"/>
              <a:gd name="adj2" fmla="val -70613"/>
              <a:gd name="adj3" fmla="val 16667"/>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TextBox 42">
            <a:extLst>
              <a:ext uri="{FF2B5EF4-FFF2-40B4-BE49-F238E27FC236}">
                <a16:creationId xmlns:a16="http://schemas.microsoft.com/office/drawing/2014/main" id="{8F124B28-C8F1-DA18-84CE-CBC32B2D155C}"/>
              </a:ext>
            </a:extLst>
          </p:cNvPr>
          <p:cNvSpPr txBox="1"/>
          <p:nvPr/>
        </p:nvSpPr>
        <p:spPr>
          <a:xfrm>
            <a:off x="651483" y="5446967"/>
            <a:ext cx="2744421" cy="923330"/>
          </a:xfrm>
          <a:prstGeom prst="rect">
            <a:avLst/>
          </a:prstGeom>
          <a:noFill/>
        </p:spPr>
        <p:txBody>
          <a:bodyPr wrap="square" rtlCol="0">
            <a:spAutoFit/>
          </a:bodyPr>
          <a:lstStyle/>
          <a:p>
            <a:pPr algn="ctr"/>
            <a:r>
              <a:rPr lang="en-US" b="1" dirty="0">
                <a:cs typeface="Times New Roman" panose="02020603050405020304" pitchFamily="18" charset="0"/>
              </a:rPr>
              <a:t>Hard limit </a:t>
            </a:r>
          </a:p>
          <a:p>
            <a:pPr algn="ctr"/>
            <a:r>
              <a:rPr lang="en-US" b="1" dirty="0" err="1">
                <a:cs typeface="Times New Roman" panose="02020603050405020304" pitchFamily="18" charset="0"/>
              </a:rPr>
              <a:t>NRDelegation</a:t>
            </a:r>
            <a:r>
              <a:rPr lang="en-US" b="1" dirty="0">
                <a:cs typeface="Times New Roman" panose="02020603050405020304" pitchFamily="18" charset="0"/>
              </a:rPr>
              <a:t> attack (23’)</a:t>
            </a:r>
          </a:p>
          <a:p>
            <a:pPr algn="ctr"/>
            <a:r>
              <a:rPr lang="en-US" b="1" dirty="0">
                <a:cs typeface="Times New Roman" panose="02020603050405020304" pitchFamily="18" charset="0"/>
              </a:rPr>
              <a:t>NXNS Attack (20’)</a:t>
            </a:r>
          </a:p>
        </p:txBody>
      </p:sp>
    </p:spTree>
    <p:extLst>
      <p:ext uri="{BB962C8B-B14F-4D97-AF65-F5344CB8AC3E}">
        <p14:creationId xmlns:p14="http://schemas.microsoft.com/office/powerpoint/2010/main" val="14021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7E15ECA-F9FF-527A-A674-D37F52B6116C}"/>
              </a:ext>
            </a:extLst>
          </p:cNvPr>
          <p:cNvSpPr/>
          <p:nvPr/>
        </p:nvSpPr>
        <p:spPr>
          <a:xfrm>
            <a:off x="1314028" y="3949846"/>
            <a:ext cx="2286000" cy="808892"/>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A0DD8C9-2598-F7B7-C65E-98D5A6175D40}"/>
              </a:ext>
            </a:extLst>
          </p:cNvPr>
          <p:cNvSpPr>
            <a:spLocks noGrp="1"/>
          </p:cNvSpPr>
          <p:nvPr>
            <p:ph type="title"/>
          </p:nvPr>
        </p:nvSpPr>
        <p:spPr/>
        <p:txBody>
          <a:bodyPr/>
          <a:lstStyle/>
          <a:p>
            <a:r>
              <a:rPr lang="en-US" dirty="0"/>
              <a:t>Current Trends in DNS Amplification Attacks</a:t>
            </a:r>
          </a:p>
        </p:txBody>
      </p:sp>
      <p:sp>
        <p:nvSpPr>
          <p:cNvPr id="4" name="Slide Number Placeholder 3">
            <a:extLst>
              <a:ext uri="{FF2B5EF4-FFF2-40B4-BE49-F238E27FC236}">
                <a16:creationId xmlns:a16="http://schemas.microsoft.com/office/drawing/2014/main" id="{30332EC6-FAB2-EB2E-884B-41E73483545C}"/>
              </a:ext>
            </a:extLst>
          </p:cNvPr>
          <p:cNvSpPr>
            <a:spLocks noGrp="1"/>
          </p:cNvSpPr>
          <p:nvPr>
            <p:ph type="sldNum" sz="quarter" idx="12"/>
          </p:nvPr>
        </p:nvSpPr>
        <p:spPr/>
        <p:txBody>
          <a:bodyPr/>
          <a:lstStyle/>
          <a:p>
            <a:fld id="{F9880FB5-BC68-415E-B104-1A5D9F53AE93}" type="slidenum">
              <a:rPr lang="en-US" smtClean="0"/>
              <a:pPr/>
              <a:t>3</a:t>
            </a:fld>
            <a:endParaRPr lang="en-US" dirty="0"/>
          </a:p>
        </p:txBody>
      </p:sp>
      <p:sp>
        <p:nvSpPr>
          <p:cNvPr id="5" name="Oval 4">
            <a:extLst>
              <a:ext uri="{FF2B5EF4-FFF2-40B4-BE49-F238E27FC236}">
                <a16:creationId xmlns:a16="http://schemas.microsoft.com/office/drawing/2014/main" id="{9F0CB0D2-FD13-DA21-38DD-C7E3BEC24B2F}"/>
              </a:ext>
            </a:extLst>
          </p:cNvPr>
          <p:cNvSpPr/>
          <p:nvPr/>
        </p:nvSpPr>
        <p:spPr>
          <a:xfrm>
            <a:off x="2303584" y="1147425"/>
            <a:ext cx="2567354" cy="2567354"/>
          </a:xfrm>
          <a:prstGeom prst="ellipse">
            <a:avLst/>
          </a:prstGeom>
          <a:solidFill>
            <a:schemeClr val="accent6">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6" name="Oval 5">
            <a:extLst>
              <a:ext uri="{FF2B5EF4-FFF2-40B4-BE49-F238E27FC236}">
                <a16:creationId xmlns:a16="http://schemas.microsoft.com/office/drawing/2014/main" id="{302FE253-414C-0E4A-5258-98F55B1C0512}"/>
              </a:ext>
            </a:extLst>
          </p:cNvPr>
          <p:cNvSpPr/>
          <p:nvPr/>
        </p:nvSpPr>
        <p:spPr>
          <a:xfrm>
            <a:off x="7496908" y="1147425"/>
            <a:ext cx="2567354" cy="2567354"/>
          </a:xfrm>
          <a:prstGeom prst="ellipse">
            <a:avLst/>
          </a:prstGeom>
          <a:solidFill>
            <a:schemeClr val="accent1">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8DEA52A9-1836-0196-5CAE-54A405784511}"/>
              </a:ext>
            </a:extLst>
          </p:cNvPr>
          <p:cNvSpPr txBox="1"/>
          <p:nvPr/>
        </p:nvSpPr>
        <p:spPr>
          <a:xfrm>
            <a:off x="1890345" y="1954048"/>
            <a:ext cx="3393831" cy="954107"/>
          </a:xfrm>
          <a:prstGeom prst="rect">
            <a:avLst/>
          </a:prstGeom>
          <a:noFill/>
        </p:spPr>
        <p:txBody>
          <a:bodyPr wrap="square" rtlCol="0">
            <a:spAutoFit/>
          </a:bodyPr>
          <a:lstStyle/>
          <a:p>
            <a:pPr algn="ctr"/>
            <a:r>
              <a:rPr lang="en-US" sz="2800" dirty="0">
                <a:cs typeface="Times New Roman" panose="02020603050405020304" pitchFamily="18" charset="0"/>
              </a:rPr>
              <a:t>Problem within</a:t>
            </a:r>
          </a:p>
          <a:p>
            <a:pPr algn="ctr"/>
            <a:r>
              <a:rPr lang="en-US" sz="2800" dirty="0">
                <a:cs typeface="Times New Roman" panose="02020603050405020304" pitchFamily="18" charset="0"/>
              </a:rPr>
              <a:t>standard</a:t>
            </a:r>
          </a:p>
        </p:txBody>
      </p:sp>
      <p:sp>
        <p:nvSpPr>
          <p:cNvPr id="8" name="TextBox 7">
            <a:extLst>
              <a:ext uri="{FF2B5EF4-FFF2-40B4-BE49-F238E27FC236}">
                <a16:creationId xmlns:a16="http://schemas.microsoft.com/office/drawing/2014/main" id="{54D5282A-9F17-4510-3378-B0F36C06DB03}"/>
              </a:ext>
            </a:extLst>
          </p:cNvPr>
          <p:cNvSpPr txBox="1"/>
          <p:nvPr/>
        </p:nvSpPr>
        <p:spPr>
          <a:xfrm>
            <a:off x="7083669" y="1954048"/>
            <a:ext cx="3393831" cy="954107"/>
          </a:xfrm>
          <a:prstGeom prst="rect">
            <a:avLst/>
          </a:prstGeom>
          <a:noFill/>
        </p:spPr>
        <p:txBody>
          <a:bodyPr wrap="square" rtlCol="0">
            <a:spAutoFit/>
          </a:bodyPr>
          <a:lstStyle/>
          <a:p>
            <a:pPr algn="ctr"/>
            <a:r>
              <a:rPr lang="en-US" sz="2800" dirty="0">
                <a:cs typeface="Times New Roman" panose="02020603050405020304" pitchFamily="18" charset="0"/>
              </a:rPr>
              <a:t>Problem within</a:t>
            </a:r>
          </a:p>
          <a:p>
            <a:pPr algn="ctr"/>
            <a:r>
              <a:rPr lang="en-US" sz="2800" dirty="0">
                <a:cs typeface="Times New Roman" panose="02020603050405020304" pitchFamily="18" charset="0"/>
              </a:rPr>
              <a:t>implementation</a:t>
            </a:r>
          </a:p>
        </p:txBody>
      </p:sp>
      <p:sp>
        <p:nvSpPr>
          <p:cNvPr id="9" name="Arrow: Right 8">
            <a:extLst>
              <a:ext uri="{FF2B5EF4-FFF2-40B4-BE49-F238E27FC236}">
                <a16:creationId xmlns:a16="http://schemas.microsoft.com/office/drawing/2014/main" id="{A4553E53-EDB5-2BDF-1083-E0F52E045EB4}"/>
              </a:ext>
            </a:extLst>
          </p:cNvPr>
          <p:cNvSpPr/>
          <p:nvPr/>
        </p:nvSpPr>
        <p:spPr>
          <a:xfrm>
            <a:off x="5394081" y="1551870"/>
            <a:ext cx="1579684" cy="1758462"/>
          </a:xfrm>
          <a:prstGeom prst="rightArrow">
            <a:avLst/>
          </a:prstGeom>
          <a:solidFill>
            <a:schemeClr val="bg1">
              <a:lumMod val="8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26B471D8-B007-0275-3A4C-8857B66B99F7}"/>
              </a:ext>
            </a:extLst>
          </p:cNvPr>
          <p:cNvPicPr>
            <a:picLocks noChangeAspect="1"/>
          </p:cNvPicPr>
          <p:nvPr/>
        </p:nvPicPr>
        <p:blipFill>
          <a:blip r:embed="rId3"/>
          <a:stretch>
            <a:fillRect/>
          </a:stretch>
        </p:blipFill>
        <p:spPr>
          <a:xfrm>
            <a:off x="1324938" y="4453126"/>
            <a:ext cx="9824752" cy="1454539"/>
          </a:xfrm>
          <a:prstGeom prst="rect">
            <a:avLst/>
          </a:prstGeom>
          <a:ln>
            <a:solidFill>
              <a:schemeClr val="accent6">
                <a:lumMod val="60000"/>
                <a:lumOff val="40000"/>
              </a:schemeClr>
            </a:solidFill>
          </a:ln>
        </p:spPr>
      </p:pic>
      <p:sp>
        <p:nvSpPr>
          <p:cNvPr id="15" name="TextBox 14">
            <a:extLst>
              <a:ext uri="{FF2B5EF4-FFF2-40B4-BE49-F238E27FC236}">
                <a16:creationId xmlns:a16="http://schemas.microsoft.com/office/drawing/2014/main" id="{81FB92AE-99B4-3E66-B33D-57EFB3456BA9}"/>
              </a:ext>
            </a:extLst>
          </p:cNvPr>
          <p:cNvSpPr txBox="1"/>
          <p:nvPr/>
        </p:nvSpPr>
        <p:spPr>
          <a:xfrm>
            <a:off x="1790421" y="3991461"/>
            <a:ext cx="1344151" cy="461665"/>
          </a:xfrm>
          <a:prstGeom prst="rect">
            <a:avLst/>
          </a:prstGeom>
          <a:noFill/>
        </p:spPr>
        <p:txBody>
          <a:bodyPr wrap="none" rtlCol="0">
            <a:spAutoFit/>
          </a:bodyPr>
          <a:lstStyle/>
          <a:p>
            <a:pPr algn="l"/>
            <a:r>
              <a:rPr lang="en-US" sz="2400" b="1" dirty="0">
                <a:cs typeface="Times New Roman" panose="02020603050405020304" pitchFamily="18" charset="0"/>
              </a:rPr>
              <a:t>RFC 9471</a:t>
            </a:r>
          </a:p>
        </p:txBody>
      </p:sp>
      <p:sp>
        <p:nvSpPr>
          <p:cNvPr id="3" name="Rectangle: Rounded Corners 2">
            <a:extLst>
              <a:ext uri="{FF2B5EF4-FFF2-40B4-BE49-F238E27FC236}">
                <a16:creationId xmlns:a16="http://schemas.microsoft.com/office/drawing/2014/main" id="{B0DAEC09-C6E1-5E83-1E82-59B3FA93D7A2}"/>
              </a:ext>
            </a:extLst>
          </p:cNvPr>
          <p:cNvSpPr/>
          <p:nvPr/>
        </p:nvSpPr>
        <p:spPr>
          <a:xfrm>
            <a:off x="6536840" y="3111541"/>
            <a:ext cx="2025648" cy="726630"/>
          </a:xfrm>
          <a:prstGeom prst="roundRect">
            <a:avLst/>
          </a:prstGeom>
          <a:solidFill>
            <a:schemeClr val="accent1">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Deplete </a:t>
            </a:r>
          </a:p>
          <a:p>
            <a:pPr algn="ctr"/>
            <a:r>
              <a:rPr lang="en-US" sz="2000" dirty="0">
                <a:solidFill>
                  <a:schemeClr val="tx1"/>
                </a:solidFill>
              </a:rPr>
              <a:t>machine power </a:t>
            </a:r>
          </a:p>
        </p:txBody>
      </p:sp>
      <p:sp>
        <p:nvSpPr>
          <p:cNvPr id="10" name="Rectangle: Rounded Corners 9">
            <a:extLst>
              <a:ext uri="{FF2B5EF4-FFF2-40B4-BE49-F238E27FC236}">
                <a16:creationId xmlns:a16="http://schemas.microsoft.com/office/drawing/2014/main" id="{F7ADED36-0E2D-79E2-C287-660DE9819170}"/>
              </a:ext>
            </a:extLst>
          </p:cNvPr>
          <p:cNvSpPr/>
          <p:nvPr/>
        </p:nvSpPr>
        <p:spPr>
          <a:xfrm>
            <a:off x="9372357" y="3111541"/>
            <a:ext cx="1329348" cy="726630"/>
          </a:xfrm>
          <a:prstGeom prst="roundRect">
            <a:avLst/>
          </a:prstGeom>
          <a:solidFill>
            <a:schemeClr val="accent1">
              <a:lumMod val="20000"/>
              <a:lumOff val="8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Deplete </a:t>
            </a:r>
          </a:p>
          <a:p>
            <a:pPr algn="ctr"/>
            <a:r>
              <a:rPr lang="en-US" sz="2000" dirty="0">
                <a:solidFill>
                  <a:schemeClr val="tx1"/>
                </a:solidFill>
              </a:rPr>
              <a:t>cache</a:t>
            </a:r>
          </a:p>
        </p:txBody>
      </p:sp>
      <p:sp>
        <p:nvSpPr>
          <p:cNvPr id="11" name="Arrow: Right 10">
            <a:extLst>
              <a:ext uri="{FF2B5EF4-FFF2-40B4-BE49-F238E27FC236}">
                <a16:creationId xmlns:a16="http://schemas.microsoft.com/office/drawing/2014/main" id="{E0731921-7B4E-3D7C-25C9-80F4F4523E10}"/>
              </a:ext>
            </a:extLst>
          </p:cNvPr>
          <p:cNvSpPr/>
          <p:nvPr/>
        </p:nvSpPr>
        <p:spPr>
          <a:xfrm>
            <a:off x="8518651" y="3203132"/>
            <a:ext cx="899745" cy="554577"/>
          </a:xfrm>
          <a:prstGeom prst="rightArrow">
            <a:avLst/>
          </a:prstGeom>
          <a:solidFill>
            <a:schemeClr val="bg1">
              <a:lumMod val="8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5603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F4A9-3302-895A-F262-431E7C3C0A9E}"/>
              </a:ext>
            </a:extLst>
          </p:cNvPr>
          <p:cNvSpPr>
            <a:spLocks noGrp="1"/>
          </p:cNvSpPr>
          <p:nvPr>
            <p:ph type="title"/>
          </p:nvPr>
        </p:nvSpPr>
        <p:spPr/>
        <p:txBody>
          <a:bodyPr/>
          <a:lstStyle/>
          <a:p>
            <a:r>
              <a:rPr lang="en-US" dirty="0"/>
              <a:t>Current Trends in DNS Amplification Attacks (cont.)</a:t>
            </a:r>
          </a:p>
        </p:txBody>
      </p:sp>
      <p:sp>
        <p:nvSpPr>
          <p:cNvPr id="4" name="Slide Number Placeholder 3">
            <a:extLst>
              <a:ext uri="{FF2B5EF4-FFF2-40B4-BE49-F238E27FC236}">
                <a16:creationId xmlns:a16="http://schemas.microsoft.com/office/drawing/2014/main" id="{32D6E414-61B3-835F-9185-E95820BC0095}"/>
              </a:ext>
            </a:extLst>
          </p:cNvPr>
          <p:cNvSpPr>
            <a:spLocks noGrp="1"/>
          </p:cNvSpPr>
          <p:nvPr>
            <p:ph type="sldNum" sz="quarter" idx="12"/>
          </p:nvPr>
        </p:nvSpPr>
        <p:spPr/>
        <p:txBody>
          <a:bodyPr/>
          <a:lstStyle/>
          <a:p>
            <a:fld id="{F9880FB5-BC68-415E-B104-1A5D9F53AE93}" type="slidenum">
              <a:rPr lang="en-US" smtClean="0"/>
              <a:pPr/>
              <a:t>4</a:t>
            </a:fld>
            <a:endParaRPr lang="en-US" dirty="0"/>
          </a:p>
        </p:txBody>
      </p:sp>
      <p:cxnSp>
        <p:nvCxnSpPr>
          <p:cNvPr id="8" name="Straight Arrow Connector 7">
            <a:extLst>
              <a:ext uri="{FF2B5EF4-FFF2-40B4-BE49-F238E27FC236}">
                <a16:creationId xmlns:a16="http://schemas.microsoft.com/office/drawing/2014/main" id="{B9636358-BB9C-B7F9-FFCF-F36FEBD61A2D}"/>
              </a:ext>
            </a:extLst>
          </p:cNvPr>
          <p:cNvCxnSpPr>
            <a:cxnSpLocks/>
          </p:cNvCxnSpPr>
          <p:nvPr/>
        </p:nvCxnSpPr>
        <p:spPr>
          <a:xfrm>
            <a:off x="1811215" y="3429000"/>
            <a:ext cx="100232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7568443-F553-D4B4-3368-3E3ED218DE1B}"/>
              </a:ext>
            </a:extLst>
          </p:cNvPr>
          <p:cNvGrpSpPr/>
          <p:nvPr/>
        </p:nvGrpSpPr>
        <p:grpSpPr>
          <a:xfrm>
            <a:off x="719183" y="3873802"/>
            <a:ext cx="1496479" cy="2769969"/>
            <a:chOff x="719183" y="3873802"/>
            <a:chExt cx="1496479" cy="2769969"/>
          </a:xfrm>
        </p:grpSpPr>
        <p:pic>
          <p:nvPicPr>
            <p:cNvPr id="2050" name="Picture 2">
              <a:extLst>
                <a:ext uri="{FF2B5EF4-FFF2-40B4-BE49-F238E27FC236}">
                  <a16:creationId xmlns:a16="http://schemas.microsoft.com/office/drawing/2014/main" id="{1BB7A5F2-4FE0-677C-B44A-A2D27959B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83" y="3873802"/>
              <a:ext cx="1496479" cy="22098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4D2755-E2BC-C6AC-F7CE-9243ACB4E711}"/>
                </a:ext>
              </a:extLst>
            </p:cNvPr>
            <p:cNvSpPr txBox="1"/>
            <p:nvPr/>
          </p:nvSpPr>
          <p:spPr>
            <a:xfrm>
              <a:off x="877004" y="6120551"/>
              <a:ext cx="1180836" cy="523220"/>
            </a:xfrm>
            <a:prstGeom prst="rect">
              <a:avLst/>
            </a:prstGeom>
            <a:noFill/>
          </p:spPr>
          <p:txBody>
            <a:bodyPr wrap="none" rtlCol="0">
              <a:spAutoFit/>
            </a:bodyPr>
            <a:lstStyle/>
            <a:p>
              <a:pPr algn="l"/>
              <a:r>
                <a:rPr lang="en-US" sz="2800" dirty="0">
                  <a:cs typeface="Times New Roman" panose="02020603050405020304" pitchFamily="18" charset="0"/>
                </a:rPr>
                <a:t>Afek, Y</a:t>
              </a:r>
            </a:p>
          </p:txBody>
        </p:sp>
      </p:grpSp>
      <p:sp>
        <p:nvSpPr>
          <p:cNvPr id="11" name="TextBox 10">
            <a:extLst>
              <a:ext uri="{FF2B5EF4-FFF2-40B4-BE49-F238E27FC236}">
                <a16:creationId xmlns:a16="http://schemas.microsoft.com/office/drawing/2014/main" id="{86399ABC-AEC8-741E-4215-D905BF775E1D}"/>
              </a:ext>
            </a:extLst>
          </p:cNvPr>
          <p:cNvSpPr txBox="1"/>
          <p:nvPr/>
        </p:nvSpPr>
        <p:spPr>
          <a:xfrm>
            <a:off x="2822331" y="2160811"/>
            <a:ext cx="1008609" cy="830997"/>
          </a:xfrm>
          <a:prstGeom prst="rect">
            <a:avLst/>
          </a:prstGeom>
          <a:noFill/>
        </p:spPr>
        <p:txBody>
          <a:bodyPr wrap="none" rtlCol="0">
            <a:spAutoFit/>
          </a:bodyPr>
          <a:lstStyle/>
          <a:p>
            <a:pPr algn="ctr"/>
            <a:r>
              <a:rPr lang="en-US" sz="3200" b="1" dirty="0" err="1">
                <a:cs typeface="Times New Roman" panose="02020603050405020304" pitchFamily="18" charset="0"/>
              </a:rPr>
              <a:t>iDNS</a:t>
            </a:r>
            <a:endParaRPr lang="en-US" sz="1600" b="1" dirty="0">
              <a:cs typeface="Times New Roman" panose="02020603050405020304" pitchFamily="18" charset="0"/>
            </a:endParaRPr>
          </a:p>
          <a:p>
            <a:pPr algn="ctr"/>
            <a:r>
              <a:rPr lang="en-US" sz="1600" dirty="0">
                <a:cs typeface="Times New Roman" panose="02020603050405020304" pitchFamily="18" charset="0"/>
              </a:rPr>
              <a:t>OARC 15’</a:t>
            </a:r>
          </a:p>
        </p:txBody>
      </p:sp>
      <p:sp>
        <p:nvSpPr>
          <p:cNvPr id="12" name="TextBox 11">
            <a:extLst>
              <a:ext uri="{FF2B5EF4-FFF2-40B4-BE49-F238E27FC236}">
                <a16:creationId xmlns:a16="http://schemas.microsoft.com/office/drawing/2014/main" id="{2EABB92E-DECA-F328-6A8B-82D344F46142}"/>
              </a:ext>
            </a:extLst>
          </p:cNvPr>
          <p:cNvSpPr txBox="1"/>
          <p:nvPr/>
        </p:nvSpPr>
        <p:spPr>
          <a:xfrm>
            <a:off x="2985035" y="1686546"/>
            <a:ext cx="691215" cy="400110"/>
          </a:xfrm>
          <a:prstGeom prst="rect">
            <a:avLst/>
          </a:prstGeom>
          <a:noFill/>
        </p:spPr>
        <p:txBody>
          <a:bodyPr wrap="none" rtlCol="0">
            <a:spAutoFit/>
          </a:bodyPr>
          <a:lstStyle/>
          <a:p>
            <a:pPr algn="l"/>
            <a:r>
              <a:rPr lang="en-US" sz="2000" b="1" dirty="0">
                <a:cs typeface="Times New Roman" panose="02020603050405020304" pitchFamily="18" charset="0"/>
              </a:rPr>
              <a:t>x10+</a:t>
            </a:r>
          </a:p>
        </p:txBody>
      </p:sp>
      <p:sp>
        <p:nvSpPr>
          <p:cNvPr id="17" name="TextBox 16">
            <a:extLst>
              <a:ext uri="{FF2B5EF4-FFF2-40B4-BE49-F238E27FC236}">
                <a16:creationId xmlns:a16="http://schemas.microsoft.com/office/drawing/2014/main" id="{C09B31DB-983A-6606-DFC0-8553C94DAB4C}"/>
              </a:ext>
            </a:extLst>
          </p:cNvPr>
          <p:cNvSpPr txBox="1"/>
          <p:nvPr/>
        </p:nvSpPr>
        <p:spPr>
          <a:xfrm>
            <a:off x="4571635" y="4156611"/>
            <a:ext cx="1162498" cy="830997"/>
          </a:xfrm>
          <a:prstGeom prst="rect">
            <a:avLst/>
          </a:prstGeom>
          <a:noFill/>
        </p:spPr>
        <p:txBody>
          <a:bodyPr wrap="none" rtlCol="0">
            <a:spAutoFit/>
          </a:bodyPr>
          <a:lstStyle/>
          <a:p>
            <a:pPr algn="ctr"/>
            <a:r>
              <a:rPr lang="en-US" sz="3200" b="1" dirty="0">
                <a:cs typeface="Times New Roman" panose="02020603050405020304" pitchFamily="18" charset="0"/>
              </a:rPr>
              <a:t>NXNS</a:t>
            </a:r>
            <a:endParaRPr lang="en-US" sz="1600" b="1" dirty="0">
              <a:cs typeface="Times New Roman" panose="02020603050405020304" pitchFamily="18" charset="0"/>
            </a:endParaRPr>
          </a:p>
          <a:p>
            <a:pPr algn="ctr"/>
            <a:r>
              <a:rPr lang="en-US" sz="1600" dirty="0">
                <a:cs typeface="Times New Roman" panose="02020603050405020304" pitchFamily="18" charset="0"/>
              </a:rPr>
              <a:t>Security 20’</a:t>
            </a:r>
          </a:p>
        </p:txBody>
      </p:sp>
      <p:sp>
        <p:nvSpPr>
          <p:cNvPr id="18" name="TextBox 17">
            <a:extLst>
              <a:ext uri="{FF2B5EF4-FFF2-40B4-BE49-F238E27FC236}">
                <a16:creationId xmlns:a16="http://schemas.microsoft.com/office/drawing/2014/main" id="{7BCD4878-8992-C9B1-B0C5-02DC95AD0914}"/>
              </a:ext>
            </a:extLst>
          </p:cNvPr>
          <p:cNvSpPr txBox="1"/>
          <p:nvPr/>
        </p:nvSpPr>
        <p:spPr>
          <a:xfrm>
            <a:off x="4741553" y="3680280"/>
            <a:ext cx="822661" cy="400110"/>
          </a:xfrm>
          <a:prstGeom prst="rect">
            <a:avLst/>
          </a:prstGeom>
          <a:noFill/>
        </p:spPr>
        <p:txBody>
          <a:bodyPr wrap="none" rtlCol="0">
            <a:spAutoFit/>
          </a:bodyPr>
          <a:lstStyle/>
          <a:p>
            <a:pPr algn="l"/>
            <a:r>
              <a:rPr lang="en-US" sz="2000" b="1" dirty="0">
                <a:cs typeface="Times New Roman" panose="02020603050405020304" pitchFamily="18" charset="0"/>
              </a:rPr>
              <a:t>x1600</a:t>
            </a:r>
          </a:p>
        </p:txBody>
      </p:sp>
      <p:sp>
        <p:nvSpPr>
          <p:cNvPr id="19" name="TextBox 18">
            <a:extLst>
              <a:ext uri="{FF2B5EF4-FFF2-40B4-BE49-F238E27FC236}">
                <a16:creationId xmlns:a16="http://schemas.microsoft.com/office/drawing/2014/main" id="{89B44818-4C59-3837-68EE-84DF9DEBC7F1}"/>
              </a:ext>
            </a:extLst>
          </p:cNvPr>
          <p:cNvSpPr txBox="1"/>
          <p:nvPr/>
        </p:nvSpPr>
        <p:spPr>
          <a:xfrm>
            <a:off x="5980511" y="4156611"/>
            <a:ext cx="2528706" cy="830997"/>
          </a:xfrm>
          <a:prstGeom prst="rect">
            <a:avLst/>
          </a:prstGeom>
          <a:noFill/>
        </p:spPr>
        <p:txBody>
          <a:bodyPr wrap="none" rtlCol="0">
            <a:spAutoFit/>
          </a:bodyPr>
          <a:lstStyle/>
          <a:p>
            <a:pPr algn="ctr"/>
            <a:r>
              <a:rPr lang="en-US" sz="3200" b="1" dirty="0" err="1">
                <a:cs typeface="Times New Roman" panose="02020603050405020304" pitchFamily="18" charset="0"/>
              </a:rPr>
              <a:t>NRDelegation</a:t>
            </a:r>
            <a:endParaRPr lang="en-US" sz="1600" b="1" dirty="0">
              <a:cs typeface="Times New Roman" panose="02020603050405020304" pitchFamily="18" charset="0"/>
            </a:endParaRPr>
          </a:p>
          <a:p>
            <a:pPr algn="ctr"/>
            <a:r>
              <a:rPr lang="en-US" sz="1600" dirty="0">
                <a:cs typeface="Times New Roman" panose="02020603050405020304" pitchFamily="18" charset="0"/>
              </a:rPr>
              <a:t>Security 23’</a:t>
            </a:r>
          </a:p>
        </p:txBody>
      </p:sp>
      <p:sp>
        <p:nvSpPr>
          <p:cNvPr id="20" name="TextBox 19">
            <a:extLst>
              <a:ext uri="{FF2B5EF4-FFF2-40B4-BE49-F238E27FC236}">
                <a16:creationId xmlns:a16="http://schemas.microsoft.com/office/drawing/2014/main" id="{D9933C3A-D554-7E9F-A857-D4757A82D74D}"/>
              </a:ext>
            </a:extLst>
          </p:cNvPr>
          <p:cNvSpPr txBox="1"/>
          <p:nvPr/>
        </p:nvSpPr>
        <p:spPr>
          <a:xfrm>
            <a:off x="6769413" y="3699931"/>
            <a:ext cx="950901" cy="400110"/>
          </a:xfrm>
          <a:prstGeom prst="rect">
            <a:avLst/>
          </a:prstGeom>
          <a:noFill/>
        </p:spPr>
        <p:txBody>
          <a:bodyPr wrap="none" rtlCol="0">
            <a:spAutoFit/>
          </a:bodyPr>
          <a:lstStyle/>
          <a:p>
            <a:pPr algn="l"/>
            <a:r>
              <a:rPr lang="en-US" sz="2000" b="1" dirty="0">
                <a:cs typeface="Times New Roman" panose="02020603050405020304" pitchFamily="18" charset="0"/>
              </a:rPr>
              <a:t>x5600*</a:t>
            </a:r>
          </a:p>
        </p:txBody>
      </p:sp>
      <p:sp>
        <p:nvSpPr>
          <p:cNvPr id="21" name="TextBox 20">
            <a:extLst>
              <a:ext uri="{FF2B5EF4-FFF2-40B4-BE49-F238E27FC236}">
                <a16:creationId xmlns:a16="http://schemas.microsoft.com/office/drawing/2014/main" id="{DE98E016-1408-4F12-3238-23A74B143F12}"/>
              </a:ext>
            </a:extLst>
          </p:cNvPr>
          <p:cNvSpPr txBox="1"/>
          <p:nvPr/>
        </p:nvSpPr>
        <p:spPr>
          <a:xfrm>
            <a:off x="4210625" y="2166477"/>
            <a:ext cx="1789271" cy="830997"/>
          </a:xfrm>
          <a:prstGeom prst="rect">
            <a:avLst/>
          </a:prstGeom>
          <a:noFill/>
        </p:spPr>
        <p:txBody>
          <a:bodyPr wrap="none" rtlCol="0">
            <a:spAutoFit/>
          </a:bodyPr>
          <a:lstStyle/>
          <a:p>
            <a:pPr algn="ctr"/>
            <a:r>
              <a:rPr lang="en-US" sz="3200" b="1" dirty="0">
                <a:cs typeface="Times New Roman" panose="02020603050405020304" pitchFamily="18" charset="0"/>
              </a:rPr>
              <a:t>tsuNAME</a:t>
            </a:r>
            <a:endParaRPr lang="en-US" sz="1600" b="1" dirty="0">
              <a:cs typeface="Times New Roman" panose="02020603050405020304" pitchFamily="18" charset="0"/>
            </a:endParaRPr>
          </a:p>
          <a:p>
            <a:pPr algn="ctr"/>
            <a:r>
              <a:rPr lang="en-US" sz="1600" dirty="0">
                <a:cs typeface="Times New Roman" panose="02020603050405020304" pitchFamily="18" charset="0"/>
              </a:rPr>
              <a:t>IMC 20’</a:t>
            </a:r>
          </a:p>
        </p:txBody>
      </p:sp>
      <p:sp>
        <p:nvSpPr>
          <p:cNvPr id="22" name="TextBox 21">
            <a:extLst>
              <a:ext uri="{FF2B5EF4-FFF2-40B4-BE49-F238E27FC236}">
                <a16:creationId xmlns:a16="http://schemas.microsoft.com/office/drawing/2014/main" id="{2424B0AB-9227-A29A-4E9B-7879511D2BEA}"/>
              </a:ext>
            </a:extLst>
          </p:cNvPr>
          <p:cNvSpPr txBox="1"/>
          <p:nvPr/>
        </p:nvSpPr>
        <p:spPr>
          <a:xfrm>
            <a:off x="4694730" y="1692212"/>
            <a:ext cx="821059" cy="400110"/>
          </a:xfrm>
          <a:prstGeom prst="rect">
            <a:avLst/>
          </a:prstGeom>
          <a:noFill/>
        </p:spPr>
        <p:txBody>
          <a:bodyPr wrap="none" rtlCol="0">
            <a:spAutoFit/>
          </a:bodyPr>
          <a:lstStyle/>
          <a:p>
            <a:pPr algn="l"/>
            <a:r>
              <a:rPr lang="en-US" sz="2000" b="1" dirty="0">
                <a:cs typeface="Times New Roman" panose="02020603050405020304" pitchFamily="18" charset="0"/>
              </a:rPr>
              <a:t>x500+</a:t>
            </a:r>
          </a:p>
        </p:txBody>
      </p:sp>
      <p:sp>
        <p:nvSpPr>
          <p:cNvPr id="29" name="TextBox 28">
            <a:extLst>
              <a:ext uri="{FF2B5EF4-FFF2-40B4-BE49-F238E27FC236}">
                <a16:creationId xmlns:a16="http://schemas.microsoft.com/office/drawing/2014/main" id="{C4CFA997-38E2-671F-C8D8-07B0453B14B6}"/>
              </a:ext>
            </a:extLst>
          </p:cNvPr>
          <p:cNvSpPr txBox="1"/>
          <p:nvPr/>
        </p:nvSpPr>
        <p:spPr>
          <a:xfrm>
            <a:off x="8755596" y="4156611"/>
            <a:ext cx="2675092" cy="830997"/>
          </a:xfrm>
          <a:prstGeom prst="rect">
            <a:avLst/>
          </a:prstGeom>
          <a:noFill/>
        </p:spPr>
        <p:txBody>
          <a:bodyPr wrap="none" rtlCol="0">
            <a:spAutoFit/>
          </a:bodyPr>
          <a:lstStyle/>
          <a:p>
            <a:pPr algn="ctr"/>
            <a:r>
              <a:rPr lang="en-US" sz="3200" b="1" dirty="0" err="1">
                <a:cs typeface="Times New Roman" panose="02020603050405020304" pitchFamily="18" charset="0"/>
              </a:rPr>
              <a:t>FlushingAttack</a:t>
            </a:r>
            <a:endParaRPr lang="en-US" sz="1600" b="1" dirty="0">
              <a:cs typeface="Times New Roman" panose="02020603050405020304" pitchFamily="18" charset="0"/>
            </a:endParaRPr>
          </a:p>
          <a:p>
            <a:pPr algn="ctr"/>
            <a:r>
              <a:rPr lang="en-US" sz="1600" dirty="0">
                <a:cs typeface="Times New Roman" panose="02020603050405020304" pitchFamily="18" charset="0"/>
              </a:rPr>
              <a:t>Security 24’</a:t>
            </a:r>
          </a:p>
        </p:txBody>
      </p:sp>
      <p:sp>
        <p:nvSpPr>
          <p:cNvPr id="30" name="TextBox 29">
            <a:extLst>
              <a:ext uri="{FF2B5EF4-FFF2-40B4-BE49-F238E27FC236}">
                <a16:creationId xmlns:a16="http://schemas.microsoft.com/office/drawing/2014/main" id="{FB75575E-9DCE-F1EB-1B41-958D2F830165}"/>
              </a:ext>
            </a:extLst>
          </p:cNvPr>
          <p:cNvSpPr txBox="1"/>
          <p:nvPr/>
        </p:nvSpPr>
        <p:spPr>
          <a:xfrm>
            <a:off x="9555783" y="3677133"/>
            <a:ext cx="1147622" cy="400110"/>
          </a:xfrm>
          <a:prstGeom prst="rect">
            <a:avLst/>
          </a:prstGeom>
          <a:noFill/>
        </p:spPr>
        <p:txBody>
          <a:bodyPr wrap="none" rtlCol="0">
            <a:spAutoFit/>
          </a:bodyPr>
          <a:lstStyle/>
          <a:p>
            <a:pPr algn="l"/>
            <a:r>
              <a:rPr lang="en-US" sz="2000" b="1" dirty="0">
                <a:cs typeface="Times New Roman" panose="02020603050405020304" pitchFamily="18" charset="0"/>
              </a:rPr>
              <a:t>12MB/s*</a:t>
            </a:r>
          </a:p>
        </p:txBody>
      </p:sp>
      <p:sp>
        <p:nvSpPr>
          <p:cNvPr id="31" name="Speech Bubble: Rectangle with Corners Rounded 30">
            <a:extLst>
              <a:ext uri="{FF2B5EF4-FFF2-40B4-BE49-F238E27FC236}">
                <a16:creationId xmlns:a16="http://schemas.microsoft.com/office/drawing/2014/main" id="{649DD2EE-6BD6-07B5-37D8-B00FAB16B432}"/>
              </a:ext>
            </a:extLst>
          </p:cNvPr>
          <p:cNvSpPr/>
          <p:nvPr/>
        </p:nvSpPr>
        <p:spPr>
          <a:xfrm>
            <a:off x="9268069" y="1999200"/>
            <a:ext cx="2658210" cy="992605"/>
          </a:xfrm>
          <a:prstGeom prst="wedgeRoundRectCallout">
            <a:avLst>
              <a:gd name="adj1" fmla="val 41462"/>
              <a:gd name="adj2" fmla="val 68587"/>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B20F68EF-13CA-177D-8065-146816E6DFFA}"/>
              </a:ext>
            </a:extLst>
          </p:cNvPr>
          <p:cNvSpPr txBox="1"/>
          <p:nvPr/>
        </p:nvSpPr>
        <p:spPr>
          <a:xfrm>
            <a:off x="9437143" y="2113128"/>
            <a:ext cx="2320059" cy="830997"/>
          </a:xfrm>
          <a:prstGeom prst="rect">
            <a:avLst/>
          </a:prstGeom>
          <a:noFill/>
        </p:spPr>
        <p:txBody>
          <a:bodyPr wrap="none" rtlCol="0">
            <a:spAutoFit/>
          </a:bodyPr>
          <a:lstStyle/>
          <a:p>
            <a:pPr algn="ctr"/>
            <a:r>
              <a:rPr lang="en-US" sz="3200" b="1" dirty="0">
                <a:cs typeface="Times New Roman" panose="02020603050405020304" pitchFamily="18" charset="0"/>
              </a:rPr>
              <a:t>DNS and TTL</a:t>
            </a:r>
            <a:endParaRPr lang="en-US" sz="1600" b="1" dirty="0">
              <a:cs typeface="Times New Roman" panose="02020603050405020304" pitchFamily="18" charset="0"/>
            </a:endParaRPr>
          </a:p>
          <a:p>
            <a:pPr algn="ctr"/>
            <a:r>
              <a:rPr lang="en-US" sz="1600" dirty="0" err="1">
                <a:cs typeface="Times New Roman" panose="02020603050405020304" pitchFamily="18" charset="0"/>
              </a:rPr>
              <a:t>ArXiv</a:t>
            </a:r>
            <a:endParaRPr lang="en-US" sz="1600" dirty="0">
              <a:cs typeface="Times New Roman" panose="02020603050405020304" pitchFamily="18" charset="0"/>
            </a:endParaRPr>
          </a:p>
        </p:txBody>
      </p:sp>
      <p:pic>
        <p:nvPicPr>
          <p:cNvPr id="36" name="Picture 35" descr="A red and white x&#10;&#10;Description automatically generated">
            <a:extLst>
              <a:ext uri="{FF2B5EF4-FFF2-40B4-BE49-F238E27FC236}">
                <a16:creationId xmlns:a16="http://schemas.microsoft.com/office/drawing/2014/main" id="{1D3B62BE-B05D-C4A0-3497-EFB331C20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197" y="1583431"/>
            <a:ext cx="659888" cy="900658"/>
          </a:xfrm>
          <a:prstGeom prst="rect">
            <a:avLst/>
          </a:prstGeom>
        </p:spPr>
      </p:pic>
      <p:grpSp>
        <p:nvGrpSpPr>
          <p:cNvPr id="9" name="Group 8">
            <a:extLst>
              <a:ext uri="{FF2B5EF4-FFF2-40B4-BE49-F238E27FC236}">
                <a16:creationId xmlns:a16="http://schemas.microsoft.com/office/drawing/2014/main" id="{DC698E35-F50E-7EE0-9918-6A81D6E22F18}"/>
              </a:ext>
            </a:extLst>
          </p:cNvPr>
          <p:cNvGrpSpPr/>
          <p:nvPr/>
        </p:nvGrpSpPr>
        <p:grpSpPr>
          <a:xfrm>
            <a:off x="4571634" y="5042995"/>
            <a:ext cx="7412452" cy="1408916"/>
            <a:chOff x="4571634" y="5042995"/>
            <a:chExt cx="7412452" cy="1408916"/>
          </a:xfrm>
        </p:grpSpPr>
        <p:sp>
          <p:nvSpPr>
            <p:cNvPr id="3" name="Right Brace 2">
              <a:extLst>
                <a:ext uri="{FF2B5EF4-FFF2-40B4-BE49-F238E27FC236}">
                  <a16:creationId xmlns:a16="http://schemas.microsoft.com/office/drawing/2014/main" id="{160F1086-B465-FBAC-6EC3-3B57271D0A8D}"/>
                </a:ext>
              </a:extLst>
            </p:cNvPr>
            <p:cNvSpPr/>
            <p:nvPr/>
          </p:nvSpPr>
          <p:spPr>
            <a:xfrm rot="5400000">
              <a:off x="7862361" y="1752268"/>
              <a:ext cx="830997" cy="7412452"/>
            </a:xfrm>
            <a:prstGeom prst="rightBrace">
              <a:avLst>
                <a:gd name="adj1" fmla="val 42881"/>
                <a:gd name="adj2" fmla="val 50000"/>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52BD0A5-DD62-DF24-4A5D-D3C792AEA552}"/>
                </a:ext>
              </a:extLst>
            </p:cNvPr>
            <p:cNvSpPr/>
            <p:nvPr/>
          </p:nvSpPr>
          <p:spPr>
            <a:xfrm>
              <a:off x="5520506" y="5916865"/>
              <a:ext cx="5836398" cy="535046"/>
            </a:xfrm>
            <a:prstGeom prst="roundRect">
              <a:avLst/>
            </a:prstGeom>
            <a:solidFill>
              <a:schemeClr val="accent5">
                <a:lumMod val="20000"/>
                <a:lumOff val="8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Problem with BIND, UNBOUND, etc.</a:t>
              </a:r>
            </a:p>
          </p:txBody>
        </p:sp>
      </p:grpSp>
      <p:sp>
        <p:nvSpPr>
          <p:cNvPr id="6" name="Rectangle 5">
            <a:extLst>
              <a:ext uri="{FF2B5EF4-FFF2-40B4-BE49-F238E27FC236}">
                <a16:creationId xmlns:a16="http://schemas.microsoft.com/office/drawing/2014/main" id="{EC8103C9-8479-F328-6E14-E2DDE46A5B2F}"/>
              </a:ext>
            </a:extLst>
          </p:cNvPr>
          <p:cNvSpPr/>
          <p:nvPr/>
        </p:nvSpPr>
        <p:spPr>
          <a:xfrm>
            <a:off x="4571633" y="3626333"/>
            <a:ext cx="3937584" cy="1340447"/>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9429CCEC-446C-8259-CD6D-644DFAF451BF}"/>
              </a:ext>
            </a:extLst>
          </p:cNvPr>
          <p:cNvSpPr/>
          <p:nvPr/>
        </p:nvSpPr>
        <p:spPr>
          <a:xfrm>
            <a:off x="8737600" y="1402697"/>
            <a:ext cx="3246486" cy="3546824"/>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187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F9CF-6CA0-2ED3-B0D9-09FD56C2E552}"/>
              </a:ext>
            </a:extLst>
          </p:cNvPr>
          <p:cNvSpPr>
            <a:spLocks noGrp="1"/>
          </p:cNvSpPr>
          <p:nvPr>
            <p:ph type="title"/>
          </p:nvPr>
        </p:nvSpPr>
        <p:spPr/>
        <p:txBody>
          <a:bodyPr/>
          <a:lstStyle/>
          <a:p>
            <a:r>
              <a:rPr lang="en-US" dirty="0"/>
              <a:t>DNS Basic</a:t>
            </a:r>
          </a:p>
        </p:txBody>
      </p:sp>
      <p:sp>
        <p:nvSpPr>
          <p:cNvPr id="3" name="Content Placeholder 2">
            <a:extLst>
              <a:ext uri="{FF2B5EF4-FFF2-40B4-BE49-F238E27FC236}">
                <a16:creationId xmlns:a16="http://schemas.microsoft.com/office/drawing/2014/main" id="{89E3755D-29A5-3E42-C155-680F391F7232}"/>
              </a:ext>
            </a:extLst>
          </p:cNvPr>
          <p:cNvSpPr>
            <a:spLocks noGrp="1"/>
          </p:cNvSpPr>
          <p:nvPr>
            <p:ph idx="1"/>
          </p:nvPr>
        </p:nvSpPr>
        <p:spPr>
          <a:xfrm>
            <a:off x="607633" y="1132676"/>
            <a:ext cx="10978699" cy="956401"/>
          </a:xfrm>
        </p:spPr>
        <p:txBody>
          <a:bodyPr/>
          <a:lstStyle/>
          <a:p>
            <a:r>
              <a:rPr lang="en-US" dirty="0"/>
              <a:t>DNS is a distributed database that stores some values (such as IP address) that map domain names to the values</a:t>
            </a:r>
          </a:p>
        </p:txBody>
      </p:sp>
      <p:sp>
        <p:nvSpPr>
          <p:cNvPr id="4" name="Slide Number Placeholder 3">
            <a:extLst>
              <a:ext uri="{FF2B5EF4-FFF2-40B4-BE49-F238E27FC236}">
                <a16:creationId xmlns:a16="http://schemas.microsoft.com/office/drawing/2014/main" id="{F9B7066D-968D-5301-6224-EC9D2450B524}"/>
              </a:ext>
            </a:extLst>
          </p:cNvPr>
          <p:cNvSpPr>
            <a:spLocks noGrp="1"/>
          </p:cNvSpPr>
          <p:nvPr>
            <p:ph type="sldNum" sz="quarter" idx="12"/>
          </p:nvPr>
        </p:nvSpPr>
        <p:spPr/>
        <p:txBody>
          <a:bodyPr/>
          <a:lstStyle/>
          <a:p>
            <a:fld id="{F9880FB5-BC68-415E-B104-1A5D9F53AE93}" type="slidenum">
              <a:rPr lang="en-US" smtClean="0"/>
              <a:pPr/>
              <a:t>5</a:t>
            </a:fld>
            <a:endParaRPr lang="en-US" dirty="0"/>
          </a:p>
        </p:txBody>
      </p:sp>
      <p:pic>
        <p:nvPicPr>
          <p:cNvPr id="6" name="Picture 5">
            <a:extLst>
              <a:ext uri="{FF2B5EF4-FFF2-40B4-BE49-F238E27FC236}">
                <a16:creationId xmlns:a16="http://schemas.microsoft.com/office/drawing/2014/main" id="{F98441FE-AC4C-0696-58D5-621B5408C373}"/>
              </a:ext>
            </a:extLst>
          </p:cNvPr>
          <p:cNvPicPr>
            <a:picLocks noChangeAspect="1"/>
          </p:cNvPicPr>
          <p:nvPr/>
        </p:nvPicPr>
        <p:blipFill>
          <a:blip r:embed="rId3"/>
          <a:stretch>
            <a:fillRect/>
          </a:stretch>
        </p:blipFill>
        <p:spPr>
          <a:xfrm>
            <a:off x="1041425" y="3381465"/>
            <a:ext cx="1002324" cy="1002324"/>
          </a:xfrm>
          <a:prstGeom prst="rect">
            <a:avLst/>
          </a:prstGeom>
        </p:spPr>
      </p:pic>
      <p:pic>
        <p:nvPicPr>
          <p:cNvPr id="10" name="Picture 9">
            <a:extLst>
              <a:ext uri="{FF2B5EF4-FFF2-40B4-BE49-F238E27FC236}">
                <a16:creationId xmlns:a16="http://schemas.microsoft.com/office/drawing/2014/main" id="{C39914D2-3A15-5FA9-94BC-33DE36C6621D}"/>
              </a:ext>
            </a:extLst>
          </p:cNvPr>
          <p:cNvPicPr>
            <a:picLocks noChangeAspect="1"/>
          </p:cNvPicPr>
          <p:nvPr/>
        </p:nvPicPr>
        <p:blipFill>
          <a:blip r:embed="rId4"/>
          <a:stretch>
            <a:fillRect/>
          </a:stretch>
        </p:blipFill>
        <p:spPr>
          <a:xfrm>
            <a:off x="4096633" y="3348644"/>
            <a:ext cx="1067966" cy="1067966"/>
          </a:xfrm>
          <a:prstGeom prst="rect">
            <a:avLst/>
          </a:prstGeom>
        </p:spPr>
      </p:pic>
      <p:pic>
        <p:nvPicPr>
          <p:cNvPr id="11" name="Picture 10">
            <a:extLst>
              <a:ext uri="{FF2B5EF4-FFF2-40B4-BE49-F238E27FC236}">
                <a16:creationId xmlns:a16="http://schemas.microsoft.com/office/drawing/2014/main" id="{1D8C9560-E6A6-8162-B4D6-CBA2CFF4BCE7}"/>
              </a:ext>
            </a:extLst>
          </p:cNvPr>
          <p:cNvPicPr>
            <a:picLocks noChangeAspect="1"/>
          </p:cNvPicPr>
          <p:nvPr/>
        </p:nvPicPr>
        <p:blipFill>
          <a:blip r:embed="rId4"/>
          <a:stretch>
            <a:fillRect/>
          </a:stretch>
        </p:blipFill>
        <p:spPr>
          <a:xfrm>
            <a:off x="8106509" y="2018192"/>
            <a:ext cx="1067966" cy="1067966"/>
          </a:xfrm>
          <a:prstGeom prst="rect">
            <a:avLst/>
          </a:prstGeom>
        </p:spPr>
      </p:pic>
      <p:pic>
        <p:nvPicPr>
          <p:cNvPr id="12" name="Picture 11">
            <a:extLst>
              <a:ext uri="{FF2B5EF4-FFF2-40B4-BE49-F238E27FC236}">
                <a16:creationId xmlns:a16="http://schemas.microsoft.com/office/drawing/2014/main" id="{40CF15E7-CACE-9C94-D9FB-32520CB8739A}"/>
              </a:ext>
            </a:extLst>
          </p:cNvPr>
          <p:cNvPicPr>
            <a:picLocks noChangeAspect="1"/>
          </p:cNvPicPr>
          <p:nvPr/>
        </p:nvPicPr>
        <p:blipFill>
          <a:blip r:embed="rId4"/>
          <a:stretch>
            <a:fillRect/>
          </a:stretch>
        </p:blipFill>
        <p:spPr>
          <a:xfrm>
            <a:off x="8106509" y="3348644"/>
            <a:ext cx="1067966" cy="1067966"/>
          </a:xfrm>
          <a:prstGeom prst="rect">
            <a:avLst/>
          </a:prstGeom>
        </p:spPr>
      </p:pic>
      <p:pic>
        <p:nvPicPr>
          <p:cNvPr id="13" name="Picture 12">
            <a:extLst>
              <a:ext uri="{FF2B5EF4-FFF2-40B4-BE49-F238E27FC236}">
                <a16:creationId xmlns:a16="http://schemas.microsoft.com/office/drawing/2014/main" id="{25713D4F-7C61-7CB8-4011-4E253070C812}"/>
              </a:ext>
            </a:extLst>
          </p:cNvPr>
          <p:cNvPicPr>
            <a:picLocks noChangeAspect="1"/>
          </p:cNvPicPr>
          <p:nvPr/>
        </p:nvPicPr>
        <p:blipFill>
          <a:blip r:embed="rId4"/>
          <a:stretch>
            <a:fillRect/>
          </a:stretch>
        </p:blipFill>
        <p:spPr>
          <a:xfrm>
            <a:off x="8106509" y="4679096"/>
            <a:ext cx="1067966" cy="1067966"/>
          </a:xfrm>
          <a:prstGeom prst="rect">
            <a:avLst/>
          </a:prstGeom>
        </p:spPr>
      </p:pic>
      <p:cxnSp>
        <p:nvCxnSpPr>
          <p:cNvPr id="15" name="Straight Arrow Connector 14">
            <a:extLst>
              <a:ext uri="{FF2B5EF4-FFF2-40B4-BE49-F238E27FC236}">
                <a16:creationId xmlns:a16="http://schemas.microsoft.com/office/drawing/2014/main" id="{E32C7E40-A74F-7011-E22E-9EB0DF36C339}"/>
              </a:ext>
            </a:extLst>
          </p:cNvPr>
          <p:cNvCxnSpPr>
            <a:cxnSpLocks/>
          </p:cNvCxnSpPr>
          <p:nvPr/>
        </p:nvCxnSpPr>
        <p:spPr>
          <a:xfrm>
            <a:off x="2105003" y="3654628"/>
            <a:ext cx="18691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D37224-A529-1977-0AE3-D276E1AB07A6}"/>
              </a:ext>
            </a:extLst>
          </p:cNvPr>
          <p:cNvCxnSpPr>
            <a:cxnSpLocks/>
          </p:cNvCxnSpPr>
          <p:nvPr/>
        </p:nvCxnSpPr>
        <p:spPr>
          <a:xfrm flipH="1" flipV="1">
            <a:off x="2105003" y="4072759"/>
            <a:ext cx="1869121" cy="38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D3D3FB5-FE81-1832-44DD-AD22F4190D33}"/>
              </a:ext>
            </a:extLst>
          </p:cNvPr>
          <p:cNvCxnSpPr/>
          <p:nvPr/>
        </p:nvCxnSpPr>
        <p:spPr>
          <a:xfrm flipV="1">
            <a:off x="5275385" y="2365090"/>
            <a:ext cx="2543908" cy="12016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E96E355-66FB-3AEA-04E3-7F4F8628A88D}"/>
              </a:ext>
            </a:extLst>
          </p:cNvPr>
          <p:cNvCxnSpPr/>
          <p:nvPr/>
        </p:nvCxnSpPr>
        <p:spPr>
          <a:xfrm flipV="1">
            <a:off x="5275385" y="2593305"/>
            <a:ext cx="2543908" cy="120161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B568D70-9EC3-A35C-25B6-A9463D4F7310}"/>
              </a:ext>
            </a:extLst>
          </p:cNvPr>
          <p:cNvCxnSpPr/>
          <p:nvPr/>
        </p:nvCxnSpPr>
        <p:spPr>
          <a:xfrm>
            <a:off x="5275385" y="3882627"/>
            <a:ext cx="26546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BA3A547-4609-71FD-11EF-9F198069EDA0}"/>
              </a:ext>
            </a:extLst>
          </p:cNvPr>
          <p:cNvCxnSpPr/>
          <p:nvPr/>
        </p:nvCxnSpPr>
        <p:spPr>
          <a:xfrm>
            <a:off x="5275385" y="4076658"/>
            <a:ext cx="2654694"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2D7690-AAE8-0B74-CA20-A8BD2DC4A021}"/>
              </a:ext>
            </a:extLst>
          </p:cNvPr>
          <p:cNvCxnSpPr/>
          <p:nvPr/>
        </p:nvCxnSpPr>
        <p:spPr>
          <a:xfrm>
            <a:off x="5275385" y="4229059"/>
            <a:ext cx="2743200" cy="785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7E0D90-719F-381D-BD19-E4644DE6C0C8}"/>
              </a:ext>
            </a:extLst>
          </p:cNvPr>
          <p:cNvCxnSpPr/>
          <p:nvPr/>
        </p:nvCxnSpPr>
        <p:spPr>
          <a:xfrm>
            <a:off x="5275385" y="4463520"/>
            <a:ext cx="2743200" cy="78544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D100C58-6536-6DCD-2616-EA2B07412607}"/>
              </a:ext>
            </a:extLst>
          </p:cNvPr>
          <p:cNvSpPr txBox="1"/>
          <p:nvPr/>
        </p:nvSpPr>
        <p:spPr>
          <a:xfrm>
            <a:off x="2105003" y="3285296"/>
            <a:ext cx="1808059" cy="369332"/>
          </a:xfrm>
          <a:prstGeom prst="rect">
            <a:avLst/>
          </a:prstGeom>
          <a:noFill/>
        </p:spPr>
        <p:txBody>
          <a:bodyPr wrap="none" rtlCol="0">
            <a:spAutoFit/>
          </a:bodyPr>
          <a:lstStyle/>
          <a:p>
            <a:pPr algn="l"/>
            <a:r>
              <a:rPr lang="en-US" b="1" dirty="0" err="1">
                <a:cs typeface="Times New Roman" panose="02020603050405020304" pitchFamily="18" charset="0"/>
              </a:rPr>
              <a:t>example.test</a:t>
            </a:r>
            <a:r>
              <a:rPr lang="en-US" b="1" dirty="0">
                <a:cs typeface="Times New Roman" panose="02020603050405020304" pitchFamily="18" charset="0"/>
              </a:rPr>
              <a:t>   A?</a:t>
            </a:r>
          </a:p>
        </p:txBody>
      </p:sp>
      <p:pic>
        <p:nvPicPr>
          <p:cNvPr id="39" name="Picture 38">
            <a:extLst>
              <a:ext uri="{FF2B5EF4-FFF2-40B4-BE49-F238E27FC236}">
                <a16:creationId xmlns:a16="http://schemas.microsoft.com/office/drawing/2014/main" id="{AC29EB7F-B1FA-9663-7660-6BEBFCAE2AAD}"/>
              </a:ext>
            </a:extLst>
          </p:cNvPr>
          <p:cNvPicPr>
            <a:picLocks noChangeAspect="1"/>
          </p:cNvPicPr>
          <p:nvPr/>
        </p:nvPicPr>
        <p:blipFill>
          <a:blip r:embed="rId5"/>
          <a:stretch>
            <a:fillRect/>
          </a:stretch>
        </p:blipFill>
        <p:spPr>
          <a:xfrm>
            <a:off x="4460615" y="3770657"/>
            <a:ext cx="880414" cy="880414"/>
          </a:xfrm>
          <a:prstGeom prst="rect">
            <a:avLst/>
          </a:prstGeom>
        </p:spPr>
      </p:pic>
      <p:sp>
        <p:nvSpPr>
          <p:cNvPr id="43" name="TextBox 42">
            <a:extLst>
              <a:ext uri="{FF2B5EF4-FFF2-40B4-BE49-F238E27FC236}">
                <a16:creationId xmlns:a16="http://schemas.microsoft.com/office/drawing/2014/main" id="{F02A6338-A7F0-C543-D70C-38FBEF5264FA}"/>
              </a:ext>
            </a:extLst>
          </p:cNvPr>
          <p:cNvSpPr txBox="1"/>
          <p:nvPr/>
        </p:nvSpPr>
        <p:spPr>
          <a:xfrm>
            <a:off x="4252952" y="4562986"/>
            <a:ext cx="1295739" cy="400110"/>
          </a:xfrm>
          <a:prstGeom prst="rect">
            <a:avLst/>
          </a:prstGeom>
          <a:noFill/>
        </p:spPr>
        <p:txBody>
          <a:bodyPr wrap="none" rtlCol="0">
            <a:spAutoFit/>
          </a:bodyPr>
          <a:lstStyle/>
          <a:p>
            <a:pPr algn="l"/>
            <a:r>
              <a:rPr lang="en-US" sz="2000" b="1" dirty="0">
                <a:cs typeface="Times New Roman" panose="02020603050405020304" pitchFamily="18" charset="0"/>
              </a:rPr>
              <a:t>NO CACHE</a:t>
            </a:r>
          </a:p>
        </p:txBody>
      </p:sp>
      <p:sp>
        <p:nvSpPr>
          <p:cNvPr id="7" name="TextBox 6">
            <a:extLst>
              <a:ext uri="{FF2B5EF4-FFF2-40B4-BE49-F238E27FC236}">
                <a16:creationId xmlns:a16="http://schemas.microsoft.com/office/drawing/2014/main" id="{9095C1E0-2E52-0F3C-89C9-712DA9FCA087}"/>
              </a:ext>
            </a:extLst>
          </p:cNvPr>
          <p:cNvSpPr txBox="1"/>
          <p:nvPr/>
        </p:nvSpPr>
        <p:spPr>
          <a:xfrm>
            <a:off x="9637954" y="2346456"/>
            <a:ext cx="1498552" cy="369332"/>
          </a:xfrm>
          <a:prstGeom prst="rect">
            <a:avLst/>
          </a:prstGeom>
          <a:noFill/>
        </p:spPr>
        <p:txBody>
          <a:bodyPr wrap="none" rtlCol="0">
            <a:spAutoFit/>
          </a:bodyPr>
          <a:lstStyle/>
          <a:p>
            <a:pPr algn="l"/>
            <a:r>
              <a:rPr lang="en-US" b="1" dirty="0">
                <a:cs typeface="Times New Roman" panose="02020603050405020304" pitchFamily="18" charset="0"/>
              </a:rPr>
              <a:t>Ask .test zone</a:t>
            </a:r>
          </a:p>
        </p:txBody>
      </p:sp>
      <p:sp>
        <p:nvSpPr>
          <p:cNvPr id="8" name="TextBox 7">
            <a:extLst>
              <a:ext uri="{FF2B5EF4-FFF2-40B4-BE49-F238E27FC236}">
                <a16:creationId xmlns:a16="http://schemas.microsoft.com/office/drawing/2014/main" id="{F4C5141B-B80A-C61C-645C-4F7061D25D1B}"/>
              </a:ext>
            </a:extLst>
          </p:cNvPr>
          <p:cNvSpPr txBox="1"/>
          <p:nvPr/>
        </p:nvSpPr>
        <p:spPr>
          <a:xfrm>
            <a:off x="9595882" y="3585813"/>
            <a:ext cx="2308902" cy="369332"/>
          </a:xfrm>
          <a:prstGeom prst="rect">
            <a:avLst/>
          </a:prstGeom>
          <a:noFill/>
        </p:spPr>
        <p:txBody>
          <a:bodyPr wrap="none" rtlCol="0">
            <a:spAutoFit/>
          </a:bodyPr>
          <a:lstStyle/>
          <a:p>
            <a:pPr algn="l"/>
            <a:r>
              <a:rPr lang="en-US" b="1" dirty="0">
                <a:cs typeface="Times New Roman" panose="02020603050405020304" pitchFamily="18" charset="0"/>
              </a:rPr>
              <a:t>Ask </a:t>
            </a:r>
            <a:r>
              <a:rPr lang="en-US" b="1" dirty="0" err="1">
                <a:cs typeface="Times New Roman" panose="02020603050405020304" pitchFamily="18" charset="0"/>
              </a:rPr>
              <a:t>example.test</a:t>
            </a:r>
            <a:r>
              <a:rPr lang="en-US" b="1" dirty="0">
                <a:cs typeface="Times New Roman" panose="02020603050405020304" pitchFamily="18" charset="0"/>
              </a:rPr>
              <a:t> zone</a:t>
            </a:r>
          </a:p>
        </p:txBody>
      </p:sp>
      <p:sp>
        <p:nvSpPr>
          <p:cNvPr id="9" name="TextBox 8">
            <a:extLst>
              <a:ext uri="{FF2B5EF4-FFF2-40B4-BE49-F238E27FC236}">
                <a16:creationId xmlns:a16="http://schemas.microsoft.com/office/drawing/2014/main" id="{66D8D226-E24E-769B-6C46-C07C2EECAB4F}"/>
              </a:ext>
            </a:extLst>
          </p:cNvPr>
          <p:cNvSpPr txBox="1"/>
          <p:nvPr/>
        </p:nvSpPr>
        <p:spPr>
          <a:xfrm>
            <a:off x="9680809" y="4903872"/>
            <a:ext cx="1069524" cy="369332"/>
          </a:xfrm>
          <a:prstGeom prst="rect">
            <a:avLst/>
          </a:prstGeom>
          <a:noFill/>
        </p:spPr>
        <p:txBody>
          <a:bodyPr wrap="none" rtlCol="0">
            <a:spAutoFit/>
          </a:bodyPr>
          <a:lstStyle/>
          <a:p>
            <a:pPr algn="l"/>
            <a:r>
              <a:rPr lang="en-US" b="1" dirty="0">
                <a:cs typeface="Times New Roman" panose="02020603050405020304" pitchFamily="18" charset="0"/>
              </a:rPr>
              <a:t>10.98.9.9</a:t>
            </a:r>
          </a:p>
        </p:txBody>
      </p:sp>
      <p:sp>
        <p:nvSpPr>
          <p:cNvPr id="5" name="TextBox 4">
            <a:extLst>
              <a:ext uri="{FF2B5EF4-FFF2-40B4-BE49-F238E27FC236}">
                <a16:creationId xmlns:a16="http://schemas.microsoft.com/office/drawing/2014/main" id="{BE0BE538-5225-713E-E47F-D81C80438D0A}"/>
              </a:ext>
            </a:extLst>
          </p:cNvPr>
          <p:cNvSpPr txBox="1"/>
          <p:nvPr/>
        </p:nvSpPr>
        <p:spPr>
          <a:xfrm>
            <a:off x="3867262" y="2600789"/>
            <a:ext cx="1808059" cy="369332"/>
          </a:xfrm>
          <a:prstGeom prst="rect">
            <a:avLst/>
          </a:prstGeom>
          <a:noFill/>
        </p:spPr>
        <p:txBody>
          <a:bodyPr wrap="none" rtlCol="0">
            <a:spAutoFit/>
          </a:bodyPr>
          <a:lstStyle/>
          <a:p>
            <a:pPr algn="l"/>
            <a:r>
              <a:rPr lang="en-US" b="1" dirty="0" err="1">
                <a:cs typeface="Times New Roman" panose="02020603050405020304" pitchFamily="18" charset="0"/>
              </a:rPr>
              <a:t>example.test</a:t>
            </a:r>
            <a:r>
              <a:rPr lang="en-US" b="1" dirty="0">
                <a:cs typeface="Times New Roman" panose="02020603050405020304" pitchFamily="18" charset="0"/>
              </a:rPr>
              <a:t>   A?</a:t>
            </a:r>
          </a:p>
        </p:txBody>
      </p:sp>
      <p:sp>
        <p:nvSpPr>
          <p:cNvPr id="18" name="Speech Bubble: Rectangle with Corners Rounded 17">
            <a:extLst>
              <a:ext uri="{FF2B5EF4-FFF2-40B4-BE49-F238E27FC236}">
                <a16:creationId xmlns:a16="http://schemas.microsoft.com/office/drawing/2014/main" id="{BEDB0A9C-ECDB-DAA0-B9BF-F3486231FC97}"/>
              </a:ext>
            </a:extLst>
          </p:cNvPr>
          <p:cNvSpPr/>
          <p:nvPr/>
        </p:nvSpPr>
        <p:spPr>
          <a:xfrm>
            <a:off x="3592540" y="2487061"/>
            <a:ext cx="2292444" cy="604205"/>
          </a:xfrm>
          <a:prstGeom prst="wedgeRoundRectCallout">
            <a:avLst>
              <a:gd name="adj1" fmla="val -889"/>
              <a:gd name="adj2" fmla="val 64606"/>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Speech Bubble: Rectangle with Corners Rounded 18">
            <a:extLst>
              <a:ext uri="{FF2B5EF4-FFF2-40B4-BE49-F238E27FC236}">
                <a16:creationId xmlns:a16="http://schemas.microsoft.com/office/drawing/2014/main" id="{25A00C0A-3626-8253-E268-E3A1E19298F2}"/>
              </a:ext>
            </a:extLst>
          </p:cNvPr>
          <p:cNvSpPr/>
          <p:nvPr/>
        </p:nvSpPr>
        <p:spPr>
          <a:xfrm>
            <a:off x="9461691" y="2224337"/>
            <a:ext cx="1851078" cy="604205"/>
          </a:xfrm>
          <a:prstGeom prst="wedgeRoundRectCallout">
            <a:avLst>
              <a:gd name="adj1" fmla="val -39439"/>
              <a:gd name="adj2" fmla="val 66547"/>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Speech Bubble: Rectangle with Corners Rounded 19">
            <a:extLst>
              <a:ext uri="{FF2B5EF4-FFF2-40B4-BE49-F238E27FC236}">
                <a16:creationId xmlns:a16="http://schemas.microsoft.com/office/drawing/2014/main" id="{F0ACB083-3C65-D96E-56AA-14CF8BDE3268}"/>
              </a:ext>
            </a:extLst>
          </p:cNvPr>
          <p:cNvSpPr/>
          <p:nvPr/>
        </p:nvSpPr>
        <p:spPr>
          <a:xfrm>
            <a:off x="9520267" y="3468554"/>
            <a:ext cx="2419688" cy="604205"/>
          </a:xfrm>
          <a:prstGeom prst="wedgeRoundRectCallout">
            <a:avLst>
              <a:gd name="adj1" fmla="val -39439"/>
              <a:gd name="adj2" fmla="val 66547"/>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Speech Bubble: Rectangle with Corners Rounded 21">
            <a:extLst>
              <a:ext uri="{FF2B5EF4-FFF2-40B4-BE49-F238E27FC236}">
                <a16:creationId xmlns:a16="http://schemas.microsoft.com/office/drawing/2014/main" id="{6DC4A6F9-B3F7-1F3E-199D-1B3927DB877C}"/>
              </a:ext>
            </a:extLst>
          </p:cNvPr>
          <p:cNvSpPr/>
          <p:nvPr/>
        </p:nvSpPr>
        <p:spPr>
          <a:xfrm>
            <a:off x="9461691" y="4775491"/>
            <a:ext cx="1460301" cy="604205"/>
          </a:xfrm>
          <a:prstGeom prst="wedgeRoundRectCallout">
            <a:avLst>
              <a:gd name="adj1" fmla="val -39439"/>
              <a:gd name="adj2" fmla="val 66547"/>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2452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6355-800B-A7D7-6BFC-AE6A6523905F}"/>
              </a:ext>
            </a:extLst>
          </p:cNvPr>
          <p:cNvSpPr>
            <a:spLocks noGrp="1"/>
          </p:cNvSpPr>
          <p:nvPr>
            <p:ph type="title"/>
          </p:nvPr>
        </p:nvSpPr>
        <p:spPr/>
        <p:txBody>
          <a:bodyPr/>
          <a:lstStyle/>
          <a:p>
            <a:r>
              <a:rPr lang="en-US" dirty="0"/>
              <a:t>Delegation and Referral in DNS</a:t>
            </a:r>
          </a:p>
        </p:txBody>
      </p:sp>
      <p:sp>
        <p:nvSpPr>
          <p:cNvPr id="3" name="Content Placeholder 2">
            <a:extLst>
              <a:ext uri="{FF2B5EF4-FFF2-40B4-BE49-F238E27FC236}">
                <a16:creationId xmlns:a16="http://schemas.microsoft.com/office/drawing/2014/main" id="{F5954FE1-3FF8-D85B-B4BA-1E873594132A}"/>
              </a:ext>
            </a:extLst>
          </p:cNvPr>
          <p:cNvSpPr>
            <a:spLocks noGrp="1"/>
          </p:cNvSpPr>
          <p:nvPr>
            <p:ph idx="1"/>
          </p:nvPr>
        </p:nvSpPr>
        <p:spPr/>
        <p:txBody>
          <a:bodyPr/>
          <a:lstStyle/>
          <a:p>
            <a:r>
              <a:rPr lang="en-US" dirty="0"/>
              <a:t>To answer the resolver’s query, an </a:t>
            </a:r>
            <a:r>
              <a:rPr lang="en-US" b="1" dirty="0"/>
              <a:t>authoritative nameserver</a:t>
            </a:r>
            <a:r>
              <a:rPr lang="en-US" dirty="0"/>
              <a:t> can choose whether to answer the question directly </a:t>
            </a:r>
            <a:r>
              <a:rPr lang="en-US" b="1" dirty="0"/>
              <a:t>or delegate the answer to another nameserver</a:t>
            </a:r>
          </a:p>
          <a:p>
            <a:r>
              <a:rPr lang="en-US" dirty="0"/>
              <a:t>The delegation is mostly driven by performance gains and enables integration with third-party services</a:t>
            </a:r>
          </a:p>
          <a:p>
            <a:endParaRPr lang="en-US" dirty="0"/>
          </a:p>
          <a:p>
            <a:r>
              <a:rPr lang="en-US" b="1" dirty="0"/>
              <a:t>Referral response</a:t>
            </a:r>
            <a:r>
              <a:rPr lang="en-US" dirty="0"/>
              <a:t> is a multiple delegation response</a:t>
            </a:r>
          </a:p>
          <a:p>
            <a:r>
              <a:rPr lang="en-US" dirty="0"/>
              <a:t>Motivated by fault-tolerance and managing latency</a:t>
            </a:r>
          </a:p>
          <a:p>
            <a:endParaRPr lang="en-US" dirty="0"/>
          </a:p>
          <a:p>
            <a:endParaRPr lang="en-US" dirty="0"/>
          </a:p>
          <a:p>
            <a:r>
              <a:rPr lang="en-US" sz="2800" b="1" u="sng" dirty="0"/>
              <a:t>Delegation has been a vulnerable attack vector in DNS</a:t>
            </a:r>
          </a:p>
        </p:txBody>
      </p:sp>
      <p:sp>
        <p:nvSpPr>
          <p:cNvPr id="4" name="Slide Number Placeholder 3">
            <a:extLst>
              <a:ext uri="{FF2B5EF4-FFF2-40B4-BE49-F238E27FC236}">
                <a16:creationId xmlns:a16="http://schemas.microsoft.com/office/drawing/2014/main" id="{7E6EF5E3-2716-5A18-B08D-C88470DAF659}"/>
              </a:ext>
            </a:extLst>
          </p:cNvPr>
          <p:cNvSpPr>
            <a:spLocks noGrp="1"/>
          </p:cNvSpPr>
          <p:nvPr>
            <p:ph type="sldNum" sz="quarter" idx="12"/>
          </p:nvPr>
        </p:nvSpPr>
        <p:spPr/>
        <p:txBody>
          <a:bodyPr/>
          <a:lstStyle/>
          <a:p>
            <a:fld id="{F9880FB5-BC68-415E-B104-1A5D9F53AE93}" type="slidenum">
              <a:rPr lang="en-US" smtClean="0"/>
              <a:pPr/>
              <a:t>6</a:t>
            </a:fld>
            <a:endParaRPr lang="en-US" dirty="0"/>
          </a:p>
        </p:txBody>
      </p:sp>
    </p:spTree>
    <p:extLst>
      <p:ext uri="{BB962C8B-B14F-4D97-AF65-F5344CB8AC3E}">
        <p14:creationId xmlns:p14="http://schemas.microsoft.com/office/powerpoint/2010/main" val="97735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9F56-BC3F-C442-5CA6-D9F629FD2378}"/>
              </a:ext>
            </a:extLst>
          </p:cNvPr>
          <p:cNvSpPr>
            <a:spLocks noGrp="1"/>
          </p:cNvSpPr>
          <p:nvPr>
            <p:ph type="title"/>
          </p:nvPr>
        </p:nvSpPr>
        <p:spPr/>
        <p:txBody>
          <a:bodyPr/>
          <a:lstStyle/>
          <a:p>
            <a:r>
              <a:rPr lang="en-US" dirty="0"/>
              <a:t>Glue records (after RFC 9471)</a:t>
            </a:r>
          </a:p>
        </p:txBody>
      </p:sp>
      <p:pic>
        <p:nvPicPr>
          <p:cNvPr id="7" name="Picture 6">
            <a:extLst>
              <a:ext uri="{FF2B5EF4-FFF2-40B4-BE49-F238E27FC236}">
                <a16:creationId xmlns:a16="http://schemas.microsoft.com/office/drawing/2014/main" id="{408ED9BA-3EB7-1356-0A8C-C3406C8A3BE8}"/>
              </a:ext>
            </a:extLst>
          </p:cNvPr>
          <p:cNvPicPr>
            <a:picLocks noChangeAspect="1"/>
          </p:cNvPicPr>
          <p:nvPr/>
        </p:nvPicPr>
        <p:blipFill>
          <a:blip r:embed="rId3"/>
          <a:stretch>
            <a:fillRect/>
          </a:stretch>
        </p:blipFill>
        <p:spPr>
          <a:xfrm>
            <a:off x="2418997" y="4145280"/>
            <a:ext cx="7553474" cy="2214191"/>
          </a:xfrm>
          <a:prstGeom prst="rect">
            <a:avLst/>
          </a:prstGeom>
          <a:ln w="28575">
            <a:solidFill>
              <a:schemeClr val="tx1"/>
            </a:solidFill>
          </a:ln>
        </p:spPr>
      </p:pic>
      <p:sp>
        <p:nvSpPr>
          <p:cNvPr id="3" name="Content Placeholder 2">
            <a:extLst>
              <a:ext uri="{FF2B5EF4-FFF2-40B4-BE49-F238E27FC236}">
                <a16:creationId xmlns:a16="http://schemas.microsoft.com/office/drawing/2014/main" id="{87483F0F-D6F7-7B4C-4D4E-C2F8E73D3D9D}"/>
              </a:ext>
            </a:extLst>
          </p:cNvPr>
          <p:cNvSpPr>
            <a:spLocks noGrp="1"/>
          </p:cNvSpPr>
          <p:nvPr>
            <p:ph idx="1"/>
          </p:nvPr>
        </p:nvSpPr>
        <p:spPr>
          <a:xfrm>
            <a:off x="607633" y="1132676"/>
            <a:ext cx="10978699" cy="3514275"/>
          </a:xfrm>
        </p:spPr>
        <p:txBody>
          <a:bodyPr/>
          <a:lstStyle/>
          <a:p>
            <a:r>
              <a:rPr lang="en-US" dirty="0"/>
              <a:t>DNS uses </a:t>
            </a:r>
            <a:r>
              <a:rPr lang="en-US" b="1" dirty="0"/>
              <a:t>glue records </a:t>
            </a:r>
            <a:r>
              <a:rPr lang="en-US" dirty="0"/>
              <a:t>to allow iterative clients to find the addresses of name servers that are contained within a delegated zone</a:t>
            </a:r>
          </a:p>
          <a:p>
            <a:r>
              <a:rPr lang="en-US" dirty="0"/>
              <a:t>Glue records are added to the parent zone as part of the delegation process and returned in referral response</a:t>
            </a:r>
          </a:p>
          <a:p>
            <a:endParaRPr lang="en-US" dirty="0"/>
          </a:p>
          <a:p>
            <a:r>
              <a:rPr lang="en-US" dirty="0"/>
              <a:t>Name server </a:t>
            </a:r>
            <a:r>
              <a:rPr lang="en-US" b="1" dirty="0"/>
              <a:t>MUST</a:t>
            </a:r>
            <a:r>
              <a:rPr lang="en-US" dirty="0"/>
              <a:t> include all available glue records for </a:t>
            </a:r>
            <a:r>
              <a:rPr lang="en-US" b="1" dirty="0"/>
              <a:t>in-domain</a:t>
            </a:r>
            <a:r>
              <a:rPr lang="en-US" dirty="0"/>
              <a:t> name servers</a:t>
            </a:r>
          </a:p>
          <a:p>
            <a:endParaRPr lang="en-US" dirty="0"/>
          </a:p>
        </p:txBody>
      </p:sp>
      <p:sp>
        <p:nvSpPr>
          <p:cNvPr id="4" name="Slide Number Placeholder 3">
            <a:extLst>
              <a:ext uri="{FF2B5EF4-FFF2-40B4-BE49-F238E27FC236}">
                <a16:creationId xmlns:a16="http://schemas.microsoft.com/office/drawing/2014/main" id="{7E088984-AA21-EA4A-812D-0E58F920038E}"/>
              </a:ext>
            </a:extLst>
          </p:cNvPr>
          <p:cNvSpPr>
            <a:spLocks noGrp="1"/>
          </p:cNvSpPr>
          <p:nvPr>
            <p:ph type="sldNum" sz="quarter" idx="12"/>
          </p:nvPr>
        </p:nvSpPr>
        <p:spPr/>
        <p:txBody>
          <a:bodyPr/>
          <a:lstStyle/>
          <a:p>
            <a:fld id="{F9880FB5-BC68-415E-B104-1A5D9F53AE93}" type="slidenum">
              <a:rPr lang="en-US" smtClean="0"/>
              <a:pPr/>
              <a:t>7</a:t>
            </a:fld>
            <a:endParaRPr lang="en-US" dirty="0"/>
          </a:p>
        </p:txBody>
      </p:sp>
      <p:sp>
        <p:nvSpPr>
          <p:cNvPr id="5" name="Rectangle 4">
            <a:extLst>
              <a:ext uri="{FF2B5EF4-FFF2-40B4-BE49-F238E27FC236}">
                <a16:creationId xmlns:a16="http://schemas.microsoft.com/office/drawing/2014/main" id="{6717AD29-40EC-F0E2-A23D-946E653B25EA}"/>
              </a:ext>
            </a:extLst>
          </p:cNvPr>
          <p:cNvSpPr/>
          <p:nvPr/>
        </p:nvSpPr>
        <p:spPr>
          <a:xfrm>
            <a:off x="2418997" y="5608429"/>
            <a:ext cx="7553473" cy="7510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B2512B27-E1EE-0F8D-D276-B1B9CFCE1FED}"/>
              </a:ext>
            </a:extLst>
          </p:cNvPr>
          <p:cNvSpPr/>
          <p:nvPr/>
        </p:nvSpPr>
        <p:spPr>
          <a:xfrm>
            <a:off x="8368554" y="5039235"/>
            <a:ext cx="1603916" cy="5025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6123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A1917D-5DBF-80D9-B75D-56927E0DD8B5}"/>
              </a:ext>
            </a:extLst>
          </p:cNvPr>
          <p:cNvSpPr/>
          <p:nvPr/>
        </p:nvSpPr>
        <p:spPr>
          <a:xfrm>
            <a:off x="10223500" y="5048406"/>
            <a:ext cx="876300" cy="76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D30F000F-2FE0-62CD-1D4B-C1BE13DED68B}"/>
              </a:ext>
            </a:extLst>
          </p:cNvPr>
          <p:cNvSpPr/>
          <p:nvPr/>
        </p:nvSpPr>
        <p:spPr>
          <a:xfrm>
            <a:off x="7175500" y="5048406"/>
            <a:ext cx="3732890" cy="76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AF68E00B-D9C8-DAD4-94AA-03BE90418EE3}"/>
              </a:ext>
            </a:extLst>
          </p:cNvPr>
          <p:cNvSpPr/>
          <p:nvPr/>
        </p:nvSpPr>
        <p:spPr>
          <a:xfrm>
            <a:off x="3154615" y="5048406"/>
            <a:ext cx="1607885" cy="76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707A5102-5C09-01DE-02D3-F7F268FEF08A}"/>
              </a:ext>
            </a:extLst>
          </p:cNvPr>
          <p:cNvSpPr/>
          <p:nvPr/>
        </p:nvSpPr>
        <p:spPr>
          <a:xfrm>
            <a:off x="838200" y="5048406"/>
            <a:ext cx="1752600" cy="76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55333E2-5DA5-0FB1-4A40-D83E326A4CC2}"/>
              </a:ext>
            </a:extLst>
          </p:cNvPr>
          <p:cNvSpPr>
            <a:spLocks noGrp="1"/>
          </p:cNvSpPr>
          <p:nvPr>
            <p:ph type="title"/>
          </p:nvPr>
        </p:nvSpPr>
        <p:spPr/>
        <p:txBody>
          <a:bodyPr/>
          <a:lstStyle/>
          <a:p>
            <a:r>
              <a:rPr lang="en-US" dirty="0"/>
              <a:t>DNS Resolver Cache</a:t>
            </a:r>
          </a:p>
        </p:txBody>
      </p:sp>
      <p:sp>
        <p:nvSpPr>
          <p:cNvPr id="3" name="Content Placeholder 2">
            <a:extLst>
              <a:ext uri="{FF2B5EF4-FFF2-40B4-BE49-F238E27FC236}">
                <a16:creationId xmlns:a16="http://schemas.microsoft.com/office/drawing/2014/main" id="{40EB6D7D-5B76-40FD-16A5-087C5EF08421}"/>
              </a:ext>
            </a:extLst>
          </p:cNvPr>
          <p:cNvSpPr>
            <a:spLocks noGrp="1"/>
          </p:cNvSpPr>
          <p:nvPr>
            <p:ph idx="1"/>
          </p:nvPr>
        </p:nvSpPr>
        <p:spPr>
          <a:xfrm>
            <a:off x="607633" y="1132676"/>
            <a:ext cx="10978699" cy="3418365"/>
          </a:xfrm>
        </p:spPr>
        <p:txBody>
          <a:bodyPr/>
          <a:lstStyle/>
          <a:p>
            <a:r>
              <a:rPr lang="en-US" dirty="0"/>
              <a:t>DNS resolver cache many answers including DNS RR types, domain names, IP addresses, etc.</a:t>
            </a:r>
          </a:p>
          <a:p>
            <a:endParaRPr lang="en-US" dirty="0"/>
          </a:p>
          <a:p>
            <a:r>
              <a:rPr lang="en-US" dirty="0"/>
              <a:t>There are two type of caches, </a:t>
            </a:r>
            <a:r>
              <a:rPr lang="en-US" b="1" dirty="0"/>
              <a:t>benign cache</a:t>
            </a:r>
            <a:r>
              <a:rPr lang="en-US" dirty="0"/>
              <a:t> and </a:t>
            </a:r>
            <a:r>
              <a:rPr lang="en-US" b="1" dirty="0"/>
              <a:t>negative cache</a:t>
            </a:r>
          </a:p>
          <a:p>
            <a:pPr lvl="1"/>
            <a:r>
              <a:rPr lang="en-US" b="1" dirty="0"/>
              <a:t>Benign cache</a:t>
            </a:r>
            <a:r>
              <a:rPr lang="en-US" dirty="0"/>
              <a:t> saves successful resolution</a:t>
            </a:r>
            <a:endParaRPr lang="en-US" b="1" dirty="0"/>
          </a:p>
          <a:p>
            <a:pPr lvl="1"/>
            <a:r>
              <a:rPr lang="en-US" b="1" dirty="0"/>
              <a:t>Negative cache</a:t>
            </a:r>
            <a:r>
              <a:rPr lang="en-US" dirty="0"/>
              <a:t> saves failed resolution, such as NXDOMAIN, NODATA, time-out, etc.</a:t>
            </a:r>
            <a:endParaRPr lang="en-US" b="1" dirty="0"/>
          </a:p>
          <a:p>
            <a:r>
              <a:rPr lang="en-US" dirty="0"/>
              <a:t>Cache is </a:t>
            </a:r>
            <a:r>
              <a:rPr lang="en-US" b="1" dirty="0"/>
              <a:t>dynamically distributed</a:t>
            </a:r>
            <a:r>
              <a:rPr lang="en-US" dirty="0"/>
              <a:t>, means the storage where benign cache uses, and negative cache uses are integrated</a:t>
            </a:r>
          </a:p>
          <a:p>
            <a:pPr lvl="1"/>
            <a:r>
              <a:rPr lang="en-US" dirty="0"/>
              <a:t>Benign cache has higher priority</a:t>
            </a:r>
          </a:p>
          <a:p>
            <a:endParaRPr lang="en-US" dirty="0"/>
          </a:p>
        </p:txBody>
      </p:sp>
      <p:sp>
        <p:nvSpPr>
          <p:cNvPr id="4" name="Slide Number Placeholder 3">
            <a:extLst>
              <a:ext uri="{FF2B5EF4-FFF2-40B4-BE49-F238E27FC236}">
                <a16:creationId xmlns:a16="http://schemas.microsoft.com/office/drawing/2014/main" id="{52711D25-2FBE-5750-4F23-65925F1D8E78}"/>
              </a:ext>
            </a:extLst>
          </p:cNvPr>
          <p:cNvSpPr>
            <a:spLocks noGrp="1"/>
          </p:cNvSpPr>
          <p:nvPr>
            <p:ph type="sldNum" sz="quarter" idx="12"/>
          </p:nvPr>
        </p:nvSpPr>
        <p:spPr/>
        <p:txBody>
          <a:bodyPr/>
          <a:lstStyle/>
          <a:p>
            <a:fld id="{F9880FB5-BC68-415E-B104-1A5D9F53AE93}" type="slidenum">
              <a:rPr lang="en-US" smtClean="0"/>
              <a:pPr/>
              <a:t>8</a:t>
            </a:fld>
            <a:endParaRPr lang="en-US" dirty="0"/>
          </a:p>
        </p:txBody>
      </p:sp>
      <p:sp>
        <p:nvSpPr>
          <p:cNvPr id="5" name="Rectangle 4">
            <a:extLst>
              <a:ext uri="{FF2B5EF4-FFF2-40B4-BE49-F238E27FC236}">
                <a16:creationId xmlns:a16="http://schemas.microsoft.com/office/drawing/2014/main" id="{99C6DC1F-96C6-D2D8-155C-2066572AF658}"/>
              </a:ext>
            </a:extLst>
          </p:cNvPr>
          <p:cNvSpPr/>
          <p:nvPr/>
        </p:nvSpPr>
        <p:spPr>
          <a:xfrm>
            <a:off x="838200" y="5048406"/>
            <a:ext cx="3937000" cy="762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D1A845C4-6204-3459-4212-4643AF523277}"/>
              </a:ext>
            </a:extLst>
          </p:cNvPr>
          <p:cNvSpPr/>
          <p:nvPr/>
        </p:nvSpPr>
        <p:spPr>
          <a:xfrm>
            <a:off x="7175500" y="5048406"/>
            <a:ext cx="3937000" cy="762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F8ACFE46-F5B9-79C5-29D7-B5299D1980DA}"/>
              </a:ext>
            </a:extLst>
          </p:cNvPr>
          <p:cNvSpPr txBox="1"/>
          <p:nvPr/>
        </p:nvSpPr>
        <p:spPr>
          <a:xfrm>
            <a:off x="1001965" y="5235497"/>
            <a:ext cx="1425070" cy="369332"/>
          </a:xfrm>
          <a:prstGeom prst="rect">
            <a:avLst/>
          </a:prstGeom>
          <a:noFill/>
        </p:spPr>
        <p:txBody>
          <a:bodyPr wrap="none" rtlCol="0">
            <a:spAutoFit/>
          </a:bodyPr>
          <a:lstStyle/>
          <a:p>
            <a:pPr algn="l"/>
            <a:r>
              <a:rPr lang="en-US" b="1" dirty="0">
                <a:cs typeface="Times New Roman" panose="02020603050405020304" pitchFamily="18" charset="0"/>
              </a:rPr>
              <a:t>Benign cache</a:t>
            </a:r>
          </a:p>
        </p:txBody>
      </p:sp>
      <p:sp>
        <p:nvSpPr>
          <p:cNvPr id="12" name="TextBox 11">
            <a:extLst>
              <a:ext uri="{FF2B5EF4-FFF2-40B4-BE49-F238E27FC236}">
                <a16:creationId xmlns:a16="http://schemas.microsoft.com/office/drawing/2014/main" id="{D8270610-65C6-E516-147A-270B6BC97387}"/>
              </a:ext>
            </a:extLst>
          </p:cNvPr>
          <p:cNvSpPr txBox="1"/>
          <p:nvPr/>
        </p:nvSpPr>
        <p:spPr>
          <a:xfrm>
            <a:off x="3165980" y="5256408"/>
            <a:ext cx="1624227" cy="369332"/>
          </a:xfrm>
          <a:prstGeom prst="rect">
            <a:avLst/>
          </a:prstGeom>
          <a:noFill/>
        </p:spPr>
        <p:txBody>
          <a:bodyPr wrap="none" rtlCol="0">
            <a:spAutoFit/>
          </a:bodyPr>
          <a:lstStyle/>
          <a:p>
            <a:pPr algn="l"/>
            <a:r>
              <a:rPr lang="en-US" b="1" dirty="0">
                <a:cs typeface="Times New Roman" panose="02020603050405020304" pitchFamily="18" charset="0"/>
              </a:rPr>
              <a:t>Negative cache</a:t>
            </a:r>
          </a:p>
        </p:txBody>
      </p:sp>
      <p:sp>
        <p:nvSpPr>
          <p:cNvPr id="13" name="TextBox 12">
            <a:extLst>
              <a:ext uri="{FF2B5EF4-FFF2-40B4-BE49-F238E27FC236}">
                <a16:creationId xmlns:a16="http://schemas.microsoft.com/office/drawing/2014/main" id="{E21B96D6-37B4-2A7F-E1A4-BABEA85D6D76}"/>
              </a:ext>
            </a:extLst>
          </p:cNvPr>
          <p:cNvSpPr txBox="1"/>
          <p:nvPr/>
        </p:nvSpPr>
        <p:spPr>
          <a:xfrm>
            <a:off x="8386575" y="5256408"/>
            <a:ext cx="1645515" cy="369332"/>
          </a:xfrm>
          <a:prstGeom prst="rect">
            <a:avLst/>
          </a:prstGeom>
          <a:noFill/>
        </p:spPr>
        <p:txBody>
          <a:bodyPr wrap="none" rtlCol="0">
            <a:spAutoFit/>
          </a:bodyPr>
          <a:lstStyle/>
          <a:p>
            <a:pPr algn="l"/>
            <a:r>
              <a:rPr lang="en-US" b="1" dirty="0">
                <a:cs typeface="Times New Roman" panose="02020603050405020304" pitchFamily="18" charset="0"/>
              </a:rPr>
              <a:t>Garbage values</a:t>
            </a:r>
          </a:p>
        </p:txBody>
      </p:sp>
      <p:sp>
        <p:nvSpPr>
          <p:cNvPr id="14" name="Right Brace 13">
            <a:extLst>
              <a:ext uri="{FF2B5EF4-FFF2-40B4-BE49-F238E27FC236}">
                <a16:creationId xmlns:a16="http://schemas.microsoft.com/office/drawing/2014/main" id="{46A7F057-E2A9-C8D7-1C84-F06BD0E12032}"/>
              </a:ext>
            </a:extLst>
          </p:cNvPr>
          <p:cNvSpPr/>
          <p:nvPr/>
        </p:nvSpPr>
        <p:spPr>
          <a:xfrm rot="5400000">
            <a:off x="2617787" y="4081193"/>
            <a:ext cx="365125" cy="3924300"/>
          </a:xfrm>
          <a:prstGeom prst="rightBrace">
            <a:avLst>
              <a:gd name="adj1" fmla="val 42881"/>
              <a:gd name="adj2" fmla="val 50000"/>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F7833AE-1B44-1B8C-88C1-46E12933C425}"/>
              </a:ext>
            </a:extLst>
          </p:cNvPr>
          <p:cNvSpPr txBox="1"/>
          <p:nvPr/>
        </p:nvSpPr>
        <p:spPr>
          <a:xfrm>
            <a:off x="2062383" y="6251856"/>
            <a:ext cx="1406154" cy="400110"/>
          </a:xfrm>
          <a:prstGeom prst="rect">
            <a:avLst/>
          </a:prstGeom>
          <a:noFill/>
        </p:spPr>
        <p:txBody>
          <a:bodyPr wrap="none" rtlCol="0">
            <a:spAutoFit/>
          </a:bodyPr>
          <a:lstStyle/>
          <a:p>
            <a:pPr algn="l"/>
            <a:r>
              <a:rPr lang="en-US" sz="2000" dirty="0">
                <a:cs typeface="Times New Roman" panose="02020603050405020304" pitchFamily="18" charset="0"/>
              </a:rPr>
              <a:t>8 MB ~ 4GB</a:t>
            </a:r>
          </a:p>
        </p:txBody>
      </p:sp>
    </p:spTree>
    <p:extLst>
      <p:ext uri="{BB962C8B-B14F-4D97-AF65-F5344CB8AC3E}">
        <p14:creationId xmlns:p14="http://schemas.microsoft.com/office/powerpoint/2010/main" val="363579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00A17-9F35-D44B-9812-CDFE39E37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3DBEA-4ADC-0D59-0EB7-1E44CFC8864E}"/>
              </a:ext>
            </a:extLst>
          </p:cNvPr>
          <p:cNvSpPr>
            <a:spLocks noGrp="1"/>
          </p:cNvSpPr>
          <p:nvPr>
            <p:ph type="title"/>
          </p:nvPr>
        </p:nvSpPr>
        <p:spPr>
          <a:xfrm>
            <a:off x="607633" y="328554"/>
            <a:ext cx="10978699" cy="649094"/>
          </a:xfrm>
        </p:spPr>
        <p:txBody>
          <a:bodyPr/>
          <a:lstStyle/>
          <a:p>
            <a:r>
              <a:rPr lang="en-US" dirty="0"/>
              <a:t>SLIST</a:t>
            </a:r>
          </a:p>
        </p:txBody>
      </p:sp>
      <p:sp>
        <p:nvSpPr>
          <p:cNvPr id="8" name="Content Placeholder 7">
            <a:extLst>
              <a:ext uri="{FF2B5EF4-FFF2-40B4-BE49-F238E27FC236}">
                <a16:creationId xmlns:a16="http://schemas.microsoft.com/office/drawing/2014/main" id="{816C0551-5D9E-31D7-74A3-E8BE0ADE7321}"/>
              </a:ext>
            </a:extLst>
          </p:cNvPr>
          <p:cNvSpPr>
            <a:spLocks noGrp="1"/>
          </p:cNvSpPr>
          <p:nvPr>
            <p:ph idx="1"/>
          </p:nvPr>
        </p:nvSpPr>
        <p:spPr>
          <a:xfrm>
            <a:off x="607633" y="1132676"/>
            <a:ext cx="10978699" cy="1325905"/>
          </a:xfrm>
        </p:spPr>
        <p:txBody>
          <a:bodyPr/>
          <a:lstStyle/>
          <a:p>
            <a:r>
              <a:rPr lang="en-US" dirty="0"/>
              <a:t>SLIST is a scratch pad memory for name servers and zone which the resolver is </a:t>
            </a:r>
            <a:r>
              <a:rPr lang="en-US" b="1" dirty="0"/>
              <a:t>currently trying to query</a:t>
            </a:r>
            <a:endParaRPr lang="en-US" dirty="0"/>
          </a:p>
          <a:p>
            <a:r>
              <a:rPr lang="en-US" dirty="0"/>
              <a:t>SLIST keeps track of the resolver’s best guess about </a:t>
            </a:r>
            <a:r>
              <a:rPr lang="en-US" b="1" dirty="0"/>
              <a:t>what to query next</a:t>
            </a:r>
          </a:p>
          <a:p>
            <a:endParaRPr lang="en-US" dirty="0"/>
          </a:p>
        </p:txBody>
      </p:sp>
      <p:sp>
        <p:nvSpPr>
          <p:cNvPr id="4" name="Slide Number Placeholder 3">
            <a:extLst>
              <a:ext uri="{FF2B5EF4-FFF2-40B4-BE49-F238E27FC236}">
                <a16:creationId xmlns:a16="http://schemas.microsoft.com/office/drawing/2014/main" id="{B744682E-4DC9-673E-31D5-74C2A48C867F}"/>
              </a:ext>
            </a:extLst>
          </p:cNvPr>
          <p:cNvSpPr>
            <a:spLocks noGrp="1"/>
          </p:cNvSpPr>
          <p:nvPr>
            <p:ph type="sldNum" sz="quarter" idx="12"/>
          </p:nvPr>
        </p:nvSpPr>
        <p:spPr>
          <a:xfrm>
            <a:off x="11149690" y="6451911"/>
            <a:ext cx="486103" cy="365125"/>
          </a:xfrm>
        </p:spPr>
        <p:txBody>
          <a:bodyPr/>
          <a:lstStyle/>
          <a:p>
            <a:fld id="{F9880FB5-BC68-415E-B104-1A5D9F53AE93}" type="slidenum">
              <a:rPr lang="en-US" smtClean="0"/>
              <a:pPr/>
              <a:t>9</a:t>
            </a:fld>
            <a:endParaRPr lang="en-US" dirty="0"/>
          </a:p>
        </p:txBody>
      </p:sp>
      <p:sp>
        <p:nvSpPr>
          <p:cNvPr id="5" name="TextBox 4">
            <a:extLst>
              <a:ext uri="{FF2B5EF4-FFF2-40B4-BE49-F238E27FC236}">
                <a16:creationId xmlns:a16="http://schemas.microsoft.com/office/drawing/2014/main" id="{D6ADCC0A-DEA7-9006-FECD-3CE326D1DCFF}"/>
              </a:ext>
            </a:extLst>
          </p:cNvPr>
          <p:cNvSpPr txBox="1"/>
          <p:nvPr/>
        </p:nvSpPr>
        <p:spPr>
          <a:xfrm>
            <a:off x="442533" y="2681187"/>
            <a:ext cx="3329367" cy="400110"/>
          </a:xfrm>
          <a:prstGeom prst="rect">
            <a:avLst/>
          </a:prstGeom>
          <a:noFill/>
          <a:ln w="28575">
            <a:solidFill>
              <a:schemeClr val="bg2">
                <a:lumMod val="50000"/>
              </a:schemeClr>
            </a:solidFill>
          </a:ln>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Query?  google.com. A</a:t>
            </a:r>
          </a:p>
        </p:txBody>
      </p:sp>
      <p:sp>
        <p:nvSpPr>
          <p:cNvPr id="6" name="TextBox 5">
            <a:extLst>
              <a:ext uri="{FF2B5EF4-FFF2-40B4-BE49-F238E27FC236}">
                <a16:creationId xmlns:a16="http://schemas.microsoft.com/office/drawing/2014/main" id="{5E48E38A-16CE-941D-BB02-58475D70DDE0}"/>
              </a:ext>
            </a:extLst>
          </p:cNvPr>
          <p:cNvSpPr txBox="1"/>
          <p:nvPr/>
        </p:nvSpPr>
        <p:spPr>
          <a:xfrm>
            <a:off x="442534" y="3461749"/>
            <a:ext cx="5705244" cy="2862322"/>
          </a:xfrm>
          <a:prstGeom prst="rect">
            <a:avLst/>
          </a:prstGeom>
          <a:noFill/>
        </p:spPr>
        <p:txBody>
          <a:bodyPr wrap="square" rtlCol="0">
            <a:spAutoFit/>
          </a:bodyPr>
          <a:lstStyle>
            <a:defPPr>
              <a:defRPr lang="en-US"/>
            </a:defPPr>
            <a:lvl1pPr>
              <a:defRPr>
                <a:solidFill>
                  <a:schemeClr val="accent1"/>
                </a:solidFill>
                <a:latin typeface="CaskaydiaMono NF" panose="02000009000000000000" pitchFamily="50" charset="0"/>
                <a:ea typeface="CaskaydiaMono NF" panose="02000009000000000000" pitchFamily="50" charset="0"/>
                <a:cs typeface="CaskaydiaMono NF" panose="02000009000000000000" pitchFamily="50" charset="0"/>
              </a:defRPr>
            </a:lvl1pPr>
          </a:lstStyle>
          <a:p>
            <a:r>
              <a:rPr lang="en-US" sz="2000" b="1" dirty="0">
                <a:solidFill>
                  <a:schemeClr val="tx1"/>
                </a:solidFill>
              </a:rPr>
              <a:t>google.com.  </a:t>
            </a:r>
            <a:r>
              <a:rPr lang="en-US" sz="2000" b="1" dirty="0">
                <a:solidFill>
                  <a:srgbClr val="FF0000"/>
                </a:solidFill>
              </a:rPr>
              <a:t>A</a:t>
            </a:r>
            <a:r>
              <a:rPr lang="en-US" sz="2000" b="1" dirty="0">
                <a:solidFill>
                  <a:schemeClr val="tx1"/>
                </a:solidFill>
              </a:rPr>
              <a:t>   142.251.42.142</a:t>
            </a:r>
          </a:p>
          <a:p>
            <a:endParaRPr lang="en-US" sz="2000" b="1" dirty="0">
              <a:solidFill>
                <a:schemeClr val="tx1"/>
              </a:solidFill>
            </a:endParaRPr>
          </a:p>
          <a:p>
            <a:r>
              <a:rPr lang="en-US" sz="2000" b="1" dirty="0">
                <a:solidFill>
                  <a:schemeClr val="tx1"/>
                </a:solidFill>
              </a:rPr>
              <a:t>.            </a:t>
            </a:r>
            <a:r>
              <a:rPr lang="en-US" sz="2000" b="1" dirty="0">
                <a:solidFill>
                  <a:srgbClr val="FF0000"/>
                </a:solidFill>
              </a:rPr>
              <a:t>NS</a:t>
            </a:r>
            <a:r>
              <a:rPr lang="en-US" sz="2000" b="1" dirty="0">
                <a:solidFill>
                  <a:schemeClr val="tx1"/>
                </a:solidFill>
              </a:rPr>
              <a:t>  e.root-servers.net.</a:t>
            </a:r>
          </a:p>
          <a:p>
            <a:r>
              <a:rPr lang="en-US" sz="2000" b="1" dirty="0">
                <a:solidFill>
                  <a:schemeClr val="tx1"/>
                </a:solidFill>
              </a:rPr>
              <a:t>com.         </a:t>
            </a:r>
            <a:r>
              <a:rPr lang="en-US" sz="2000" b="1" dirty="0">
                <a:solidFill>
                  <a:srgbClr val="FF0000"/>
                </a:solidFill>
              </a:rPr>
              <a:t>NS</a:t>
            </a:r>
            <a:r>
              <a:rPr lang="en-US" sz="2000" b="1" dirty="0">
                <a:solidFill>
                  <a:schemeClr val="tx1"/>
                </a:solidFill>
              </a:rPr>
              <a:t>  c.gtld-servers.net.</a:t>
            </a:r>
          </a:p>
          <a:p>
            <a:r>
              <a:rPr lang="en-US" sz="2000" b="1" dirty="0">
                <a:solidFill>
                  <a:schemeClr val="tx1"/>
                </a:solidFill>
              </a:rPr>
              <a:t>google.com.  </a:t>
            </a:r>
            <a:r>
              <a:rPr lang="en-US" sz="2000" b="1" dirty="0">
                <a:solidFill>
                  <a:srgbClr val="FF0000"/>
                </a:solidFill>
              </a:rPr>
              <a:t>NS</a:t>
            </a:r>
            <a:r>
              <a:rPr lang="en-US" sz="2000" b="1" dirty="0">
                <a:solidFill>
                  <a:schemeClr val="tx1"/>
                </a:solidFill>
              </a:rPr>
              <a:t>  ns3.google.com.</a:t>
            </a:r>
          </a:p>
          <a:p>
            <a:endParaRPr lang="en-US" sz="2000" b="1" dirty="0">
              <a:solidFill>
                <a:schemeClr val="tx1"/>
              </a:solidFill>
            </a:endParaRPr>
          </a:p>
          <a:p>
            <a:r>
              <a:rPr lang="en-US" sz="2000" b="1" dirty="0">
                <a:solidFill>
                  <a:schemeClr val="tx1"/>
                </a:solidFill>
              </a:rPr>
              <a:t>e.root-servers.net.  </a:t>
            </a:r>
            <a:r>
              <a:rPr lang="en-US" sz="2000" b="1" dirty="0">
                <a:solidFill>
                  <a:srgbClr val="FF0000"/>
                </a:solidFill>
              </a:rPr>
              <a:t>A</a:t>
            </a:r>
            <a:r>
              <a:rPr lang="en-US" sz="2000" b="1" dirty="0">
                <a:solidFill>
                  <a:schemeClr val="tx1"/>
                </a:solidFill>
              </a:rPr>
              <a:t>   </a:t>
            </a:r>
            <a:r>
              <a:rPr lang="en-US" sz="2000" b="1" dirty="0" err="1">
                <a:solidFill>
                  <a:schemeClr val="tx1"/>
                </a:solidFill>
              </a:rPr>
              <a:t>x.x.x.x</a:t>
            </a:r>
            <a:endParaRPr lang="en-US" sz="2000" b="1" dirty="0">
              <a:solidFill>
                <a:schemeClr val="tx1"/>
              </a:solidFill>
            </a:endParaRPr>
          </a:p>
          <a:p>
            <a:r>
              <a:rPr lang="en-US" sz="2000" b="1" dirty="0">
                <a:solidFill>
                  <a:schemeClr val="tx1"/>
                </a:solidFill>
              </a:rPr>
              <a:t>c.gtld-server.net.   </a:t>
            </a:r>
            <a:r>
              <a:rPr lang="en-US" sz="2000" b="1" dirty="0">
                <a:solidFill>
                  <a:srgbClr val="FF0000"/>
                </a:solidFill>
              </a:rPr>
              <a:t>A</a:t>
            </a:r>
            <a:r>
              <a:rPr lang="en-US" sz="2000" b="1" dirty="0">
                <a:solidFill>
                  <a:schemeClr val="tx1"/>
                </a:solidFill>
              </a:rPr>
              <a:t>   </a:t>
            </a:r>
            <a:r>
              <a:rPr lang="en-US" sz="2000" b="1" dirty="0" err="1">
                <a:solidFill>
                  <a:schemeClr val="tx1"/>
                </a:solidFill>
              </a:rPr>
              <a:t>x.x.x.x</a:t>
            </a:r>
            <a:endParaRPr lang="en-US" sz="2000" b="1" dirty="0">
              <a:solidFill>
                <a:schemeClr val="tx1"/>
              </a:solidFill>
            </a:endParaRPr>
          </a:p>
          <a:p>
            <a:r>
              <a:rPr lang="en-US" sz="2000" b="1" dirty="0">
                <a:solidFill>
                  <a:schemeClr val="tx1"/>
                </a:solidFill>
              </a:rPr>
              <a:t>ns3.google.com.      </a:t>
            </a:r>
            <a:r>
              <a:rPr lang="en-US" sz="2000" b="1" dirty="0">
                <a:solidFill>
                  <a:srgbClr val="FF0000"/>
                </a:solidFill>
              </a:rPr>
              <a:t>A</a:t>
            </a:r>
            <a:r>
              <a:rPr lang="ko-KR" altLang="en-US" sz="2000" b="1" dirty="0">
                <a:solidFill>
                  <a:schemeClr val="tx1"/>
                </a:solidFill>
              </a:rPr>
              <a:t>   </a:t>
            </a:r>
            <a:r>
              <a:rPr lang="en-US" altLang="ko-KR" sz="2000" b="1" dirty="0" err="1">
                <a:solidFill>
                  <a:schemeClr val="tx1"/>
                </a:solidFill>
              </a:rPr>
              <a:t>x.x.x.x</a:t>
            </a:r>
            <a:endParaRPr lang="en-US" sz="2000" b="1" dirty="0">
              <a:solidFill>
                <a:schemeClr val="tx1"/>
              </a:solidFill>
            </a:endParaRPr>
          </a:p>
        </p:txBody>
      </p:sp>
      <p:sp>
        <p:nvSpPr>
          <p:cNvPr id="3" name="TextBox 2">
            <a:extLst>
              <a:ext uri="{FF2B5EF4-FFF2-40B4-BE49-F238E27FC236}">
                <a16:creationId xmlns:a16="http://schemas.microsoft.com/office/drawing/2014/main" id="{83B2304E-7259-5E0C-36DC-F635C1B03FEA}"/>
              </a:ext>
            </a:extLst>
          </p:cNvPr>
          <p:cNvSpPr txBox="1"/>
          <p:nvPr/>
        </p:nvSpPr>
        <p:spPr>
          <a:xfrm>
            <a:off x="6525172" y="4239672"/>
            <a:ext cx="293670" cy="584775"/>
          </a:xfrm>
          <a:prstGeom prst="rect">
            <a:avLst/>
          </a:prstGeom>
          <a:noFill/>
        </p:spPr>
        <p:txBody>
          <a:bodyPr wrap="none" rtlCol="0">
            <a:spAutoFit/>
          </a:bodyPr>
          <a:lstStyle/>
          <a:p>
            <a:pPr algn="l"/>
            <a:r>
              <a:rPr lang="en-US" sz="3200" b="1" dirty="0">
                <a:cs typeface="Times New Roman" panose="02020603050405020304" pitchFamily="18" charset="0"/>
              </a:rPr>
              <a:t>.</a:t>
            </a:r>
            <a:endParaRPr lang="en-US" sz="2400" b="1" dirty="0">
              <a:cs typeface="Times New Roman" panose="02020603050405020304" pitchFamily="18" charset="0"/>
            </a:endParaRPr>
          </a:p>
        </p:txBody>
      </p:sp>
      <p:sp>
        <p:nvSpPr>
          <p:cNvPr id="7" name="TextBox 6">
            <a:extLst>
              <a:ext uri="{FF2B5EF4-FFF2-40B4-BE49-F238E27FC236}">
                <a16:creationId xmlns:a16="http://schemas.microsoft.com/office/drawing/2014/main" id="{404C2700-EC8C-01A3-A812-F6360B7B05C2}"/>
              </a:ext>
            </a:extLst>
          </p:cNvPr>
          <p:cNvSpPr txBox="1"/>
          <p:nvPr/>
        </p:nvSpPr>
        <p:spPr>
          <a:xfrm>
            <a:off x="7429500" y="3697781"/>
            <a:ext cx="2053447" cy="400110"/>
          </a:xfrm>
          <a:prstGeom prst="rect">
            <a:avLst/>
          </a:prstGeom>
          <a:noFill/>
        </p:spPr>
        <p:txBody>
          <a:bodyPr wrap="none" rtlCol="0">
            <a:spAutoFit/>
          </a:bodyPr>
          <a:lstStyle/>
          <a:p>
            <a:pPr algn="l"/>
            <a:r>
              <a:rPr lang="en-US" sz="2000" dirty="0">
                <a:cs typeface="Times New Roman" panose="02020603050405020304" pitchFamily="18" charset="0"/>
              </a:rPr>
              <a:t>a.root-servers.net</a:t>
            </a:r>
            <a:endParaRPr lang="en-US" sz="1600" dirty="0">
              <a:cs typeface="Times New Roman" panose="02020603050405020304" pitchFamily="18" charset="0"/>
            </a:endParaRPr>
          </a:p>
        </p:txBody>
      </p:sp>
      <p:sp>
        <p:nvSpPr>
          <p:cNvPr id="9" name="TextBox 8">
            <a:extLst>
              <a:ext uri="{FF2B5EF4-FFF2-40B4-BE49-F238E27FC236}">
                <a16:creationId xmlns:a16="http://schemas.microsoft.com/office/drawing/2014/main" id="{21C133B8-F611-8E99-E3C8-EA2937721E06}"/>
              </a:ext>
            </a:extLst>
          </p:cNvPr>
          <p:cNvSpPr txBox="1"/>
          <p:nvPr/>
        </p:nvSpPr>
        <p:spPr>
          <a:xfrm>
            <a:off x="7429500" y="4035281"/>
            <a:ext cx="2064668" cy="400110"/>
          </a:xfrm>
          <a:prstGeom prst="rect">
            <a:avLst/>
          </a:prstGeom>
          <a:noFill/>
        </p:spPr>
        <p:txBody>
          <a:bodyPr wrap="none" rtlCol="0">
            <a:spAutoFit/>
          </a:bodyPr>
          <a:lstStyle/>
          <a:p>
            <a:pPr algn="l"/>
            <a:r>
              <a:rPr lang="en-US" sz="2000" dirty="0">
                <a:cs typeface="Times New Roman" panose="02020603050405020304" pitchFamily="18" charset="0"/>
              </a:rPr>
              <a:t>b.root-servers.net</a:t>
            </a:r>
            <a:endParaRPr lang="en-US" sz="1600" dirty="0">
              <a:cs typeface="Times New Roman" panose="02020603050405020304" pitchFamily="18" charset="0"/>
            </a:endParaRPr>
          </a:p>
        </p:txBody>
      </p:sp>
      <p:sp>
        <p:nvSpPr>
          <p:cNvPr id="10" name="TextBox 9">
            <a:extLst>
              <a:ext uri="{FF2B5EF4-FFF2-40B4-BE49-F238E27FC236}">
                <a16:creationId xmlns:a16="http://schemas.microsoft.com/office/drawing/2014/main" id="{6D5FEF11-08E0-4E76-DFBC-FA1ACEDB2FEE}"/>
              </a:ext>
            </a:extLst>
          </p:cNvPr>
          <p:cNvSpPr txBox="1"/>
          <p:nvPr/>
        </p:nvSpPr>
        <p:spPr>
          <a:xfrm>
            <a:off x="7429500" y="4372781"/>
            <a:ext cx="2039020" cy="400110"/>
          </a:xfrm>
          <a:prstGeom prst="rect">
            <a:avLst/>
          </a:prstGeom>
          <a:noFill/>
        </p:spPr>
        <p:txBody>
          <a:bodyPr wrap="none" rtlCol="0">
            <a:spAutoFit/>
          </a:bodyPr>
          <a:lstStyle/>
          <a:p>
            <a:pPr algn="l"/>
            <a:r>
              <a:rPr lang="en-US" sz="2000" dirty="0">
                <a:cs typeface="Times New Roman" panose="02020603050405020304" pitchFamily="18" charset="0"/>
              </a:rPr>
              <a:t>c.root-servers.net</a:t>
            </a:r>
            <a:endParaRPr lang="en-US" sz="1600" dirty="0">
              <a:cs typeface="Times New Roman" panose="02020603050405020304" pitchFamily="18" charset="0"/>
            </a:endParaRPr>
          </a:p>
        </p:txBody>
      </p:sp>
      <p:sp>
        <p:nvSpPr>
          <p:cNvPr id="11" name="TextBox 10">
            <a:extLst>
              <a:ext uri="{FF2B5EF4-FFF2-40B4-BE49-F238E27FC236}">
                <a16:creationId xmlns:a16="http://schemas.microsoft.com/office/drawing/2014/main" id="{6BD7A846-4732-FF54-BB96-1B442E0AB587}"/>
              </a:ext>
            </a:extLst>
          </p:cNvPr>
          <p:cNvSpPr txBox="1"/>
          <p:nvPr/>
        </p:nvSpPr>
        <p:spPr>
          <a:xfrm>
            <a:off x="7429500" y="4706481"/>
            <a:ext cx="377026" cy="400110"/>
          </a:xfrm>
          <a:prstGeom prst="rect">
            <a:avLst/>
          </a:prstGeom>
          <a:noFill/>
        </p:spPr>
        <p:txBody>
          <a:bodyPr wrap="none" rtlCol="0">
            <a:spAutoFit/>
          </a:bodyPr>
          <a:lstStyle/>
          <a:p>
            <a:pPr algn="l"/>
            <a:r>
              <a:rPr lang="en-US" sz="2000" dirty="0">
                <a:cs typeface="Times New Roman" panose="02020603050405020304" pitchFamily="18" charset="0"/>
              </a:rPr>
              <a:t>...</a:t>
            </a:r>
            <a:endParaRPr lang="en-US" sz="1600" dirty="0">
              <a:cs typeface="Times New Roman" panose="02020603050405020304" pitchFamily="18" charset="0"/>
            </a:endParaRPr>
          </a:p>
        </p:txBody>
      </p:sp>
      <p:sp>
        <p:nvSpPr>
          <p:cNvPr id="12" name="TextBox 11">
            <a:extLst>
              <a:ext uri="{FF2B5EF4-FFF2-40B4-BE49-F238E27FC236}">
                <a16:creationId xmlns:a16="http://schemas.microsoft.com/office/drawing/2014/main" id="{DD2A9D77-3305-0654-B4A6-A3FC1CCE9DC6}"/>
              </a:ext>
            </a:extLst>
          </p:cNvPr>
          <p:cNvSpPr txBox="1"/>
          <p:nvPr/>
        </p:nvSpPr>
        <p:spPr>
          <a:xfrm>
            <a:off x="7429500" y="5043981"/>
            <a:ext cx="2135200" cy="400110"/>
          </a:xfrm>
          <a:prstGeom prst="rect">
            <a:avLst/>
          </a:prstGeom>
          <a:noFill/>
        </p:spPr>
        <p:txBody>
          <a:bodyPr wrap="none" rtlCol="0">
            <a:spAutoFit/>
          </a:bodyPr>
          <a:lstStyle/>
          <a:p>
            <a:pPr algn="l"/>
            <a:r>
              <a:rPr lang="en-US" sz="2000" dirty="0">
                <a:cs typeface="Times New Roman" panose="02020603050405020304" pitchFamily="18" charset="0"/>
              </a:rPr>
              <a:t>m.root-servers.net</a:t>
            </a:r>
            <a:endParaRPr lang="en-US" sz="1600" dirty="0">
              <a:cs typeface="Times New Roman" panose="02020603050405020304" pitchFamily="18" charset="0"/>
            </a:endParaRPr>
          </a:p>
        </p:txBody>
      </p:sp>
      <p:sp>
        <p:nvSpPr>
          <p:cNvPr id="13" name="TextBox 12">
            <a:extLst>
              <a:ext uri="{FF2B5EF4-FFF2-40B4-BE49-F238E27FC236}">
                <a16:creationId xmlns:a16="http://schemas.microsoft.com/office/drawing/2014/main" id="{F823DE55-2175-883E-9D0C-97C2A2C9D387}"/>
              </a:ext>
            </a:extLst>
          </p:cNvPr>
          <p:cNvSpPr txBox="1"/>
          <p:nvPr/>
        </p:nvSpPr>
        <p:spPr>
          <a:xfrm>
            <a:off x="9880600" y="3314670"/>
            <a:ext cx="2011513" cy="400110"/>
          </a:xfrm>
          <a:prstGeom prst="rect">
            <a:avLst/>
          </a:prstGeom>
          <a:noFill/>
        </p:spPr>
        <p:txBody>
          <a:bodyPr wrap="none" rtlCol="0">
            <a:spAutoFit/>
          </a:bodyPr>
          <a:lstStyle/>
          <a:p>
            <a:pPr algn="l"/>
            <a:r>
              <a:rPr lang="en-US" sz="2000" dirty="0">
                <a:cs typeface="Times New Roman" panose="02020603050405020304" pitchFamily="18" charset="0"/>
              </a:rPr>
              <a:t>a.gtld-servers.net</a:t>
            </a:r>
            <a:endParaRPr lang="en-US" sz="1600" dirty="0">
              <a:cs typeface="Times New Roman" panose="02020603050405020304" pitchFamily="18" charset="0"/>
            </a:endParaRPr>
          </a:p>
        </p:txBody>
      </p:sp>
      <p:sp>
        <p:nvSpPr>
          <p:cNvPr id="14" name="TextBox 13">
            <a:extLst>
              <a:ext uri="{FF2B5EF4-FFF2-40B4-BE49-F238E27FC236}">
                <a16:creationId xmlns:a16="http://schemas.microsoft.com/office/drawing/2014/main" id="{B561536F-5CDC-A6F5-7439-A8AAF94015F1}"/>
              </a:ext>
            </a:extLst>
          </p:cNvPr>
          <p:cNvSpPr txBox="1"/>
          <p:nvPr/>
        </p:nvSpPr>
        <p:spPr>
          <a:xfrm>
            <a:off x="9880600" y="3714779"/>
            <a:ext cx="2022733" cy="400110"/>
          </a:xfrm>
          <a:prstGeom prst="rect">
            <a:avLst/>
          </a:prstGeom>
          <a:noFill/>
        </p:spPr>
        <p:txBody>
          <a:bodyPr wrap="none" rtlCol="0">
            <a:spAutoFit/>
          </a:bodyPr>
          <a:lstStyle/>
          <a:p>
            <a:pPr algn="l"/>
            <a:r>
              <a:rPr lang="en-US" sz="2000" dirty="0">
                <a:cs typeface="Times New Roman" panose="02020603050405020304" pitchFamily="18" charset="0"/>
              </a:rPr>
              <a:t>b.gtld-servers.net</a:t>
            </a:r>
            <a:endParaRPr lang="en-US" sz="1600" dirty="0">
              <a:cs typeface="Times New Roman" panose="02020603050405020304" pitchFamily="18" charset="0"/>
            </a:endParaRPr>
          </a:p>
        </p:txBody>
      </p:sp>
      <p:sp>
        <p:nvSpPr>
          <p:cNvPr id="15" name="TextBox 14">
            <a:extLst>
              <a:ext uri="{FF2B5EF4-FFF2-40B4-BE49-F238E27FC236}">
                <a16:creationId xmlns:a16="http://schemas.microsoft.com/office/drawing/2014/main" id="{C0561478-DEC6-B9D7-2E6B-CC7CDD0D5CD7}"/>
              </a:ext>
            </a:extLst>
          </p:cNvPr>
          <p:cNvSpPr txBox="1"/>
          <p:nvPr/>
        </p:nvSpPr>
        <p:spPr>
          <a:xfrm>
            <a:off x="9880600" y="4113495"/>
            <a:ext cx="1997085" cy="400110"/>
          </a:xfrm>
          <a:prstGeom prst="rect">
            <a:avLst/>
          </a:prstGeom>
          <a:noFill/>
        </p:spPr>
        <p:txBody>
          <a:bodyPr wrap="none" rtlCol="0">
            <a:spAutoFit/>
          </a:bodyPr>
          <a:lstStyle/>
          <a:p>
            <a:pPr algn="l"/>
            <a:r>
              <a:rPr lang="en-US" sz="2000" dirty="0">
                <a:cs typeface="Times New Roman" panose="02020603050405020304" pitchFamily="18" charset="0"/>
              </a:rPr>
              <a:t>c.gtld-servers.net</a:t>
            </a:r>
            <a:endParaRPr lang="en-US" sz="1600" dirty="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1BDD0154-EF65-D7F7-1EBE-D8336439F914}"/>
              </a:ext>
            </a:extLst>
          </p:cNvPr>
          <p:cNvCxnSpPr>
            <a:stCxn id="3" idx="3"/>
            <a:endCxn id="7" idx="1"/>
          </p:cNvCxnSpPr>
          <p:nvPr/>
        </p:nvCxnSpPr>
        <p:spPr>
          <a:xfrm flipV="1">
            <a:off x="6818842" y="3897836"/>
            <a:ext cx="610658" cy="6342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D9DF96-B8A3-BD62-5753-817D77E8CB6B}"/>
              </a:ext>
            </a:extLst>
          </p:cNvPr>
          <p:cNvCxnSpPr>
            <a:cxnSpLocks/>
            <a:stCxn id="3" idx="3"/>
            <a:endCxn id="9" idx="1"/>
          </p:cNvCxnSpPr>
          <p:nvPr/>
        </p:nvCxnSpPr>
        <p:spPr>
          <a:xfrm flipV="1">
            <a:off x="6818842" y="4235336"/>
            <a:ext cx="610658" cy="2967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9E6777-DC17-7C03-9543-9F04EEF58686}"/>
              </a:ext>
            </a:extLst>
          </p:cNvPr>
          <p:cNvCxnSpPr>
            <a:stCxn id="3" idx="3"/>
            <a:endCxn id="10" idx="1"/>
          </p:cNvCxnSpPr>
          <p:nvPr/>
        </p:nvCxnSpPr>
        <p:spPr>
          <a:xfrm>
            <a:off x="6818842" y="4532060"/>
            <a:ext cx="610658" cy="407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8DB722-AB71-F790-5361-5DE9E1B5F16E}"/>
              </a:ext>
            </a:extLst>
          </p:cNvPr>
          <p:cNvCxnSpPr>
            <a:stCxn id="3" idx="3"/>
            <a:endCxn id="12" idx="1"/>
          </p:cNvCxnSpPr>
          <p:nvPr/>
        </p:nvCxnSpPr>
        <p:spPr>
          <a:xfrm>
            <a:off x="6818842" y="4532060"/>
            <a:ext cx="610658" cy="7119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13BE4D3-1BDA-F4A4-2E07-9468E89758C0}"/>
              </a:ext>
            </a:extLst>
          </p:cNvPr>
          <p:cNvCxnSpPr>
            <a:stCxn id="9" idx="3"/>
            <a:endCxn id="13" idx="1"/>
          </p:cNvCxnSpPr>
          <p:nvPr/>
        </p:nvCxnSpPr>
        <p:spPr>
          <a:xfrm flipV="1">
            <a:off x="9494168" y="3514725"/>
            <a:ext cx="386432" cy="720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182C404-80E6-F250-05D8-79507095A430}"/>
              </a:ext>
            </a:extLst>
          </p:cNvPr>
          <p:cNvCxnSpPr>
            <a:stCxn id="9" idx="3"/>
            <a:endCxn id="14" idx="1"/>
          </p:cNvCxnSpPr>
          <p:nvPr/>
        </p:nvCxnSpPr>
        <p:spPr>
          <a:xfrm flipV="1">
            <a:off x="9494168" y="3914834"/>
            <a:ext cx="386432" cy="320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E67A9D-1258-5D40-E3FA-C56513FE3AB3}"/>
              </a:ext>
            </a:extLst>
          </p:cNvPr>
          <p:cNvCxnSpPr>
            <a:stCxn id="9" idx="3"/>
            <a:endCxn id="15" idx="1"/>
          </p:cNvCxnSpPr>
          <p:nvPr/>
        </p:nvCxnSpPr>
        <p:spPr>
          <a:xfrm>
            <a:off x="9494168" y="4235336"/>
            <a:ext cx="386432" cy="782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4827969-5814-CEBF-FA1E-997C4515FD5A}"/>
              </a:ext>
            </a:extLst>
          </p:cNvPr>
          <p:cNvSpPr txBox="1"/>
          <p:nvPr/>
        </p:nvSpPr>
        <p:spPr>
          <a:xfrm>
            <a:off x="9880599" y="4624392"/>
            <a:ext cx="2093265" cy="400110"/>
          </a:xfrm>
          <a:prstGeom prst="rect">
            <a:avLst/>
          </a:prstGeom>
          <a:noFill/>
        </p:spPr>
        <p:txBody>
          <a:bodyPr wrap="none" rtlCol="0">
            <a:spAutoFit/>
          </a:bodyPr>
          <a:lstStyle/>
          <a:p>
            <a:pPr algn="l"/>
            <a:r>
              <a:rPr lang="en-US" sz="2000" dirty="0">
                <a:cs typeface="Times New Roman" panose="02020603050405020304" pitchFamily="18" charset="0"/>
              </a:rPr>
              <a:t>m.gtld-servers.net</a:t>
            </a:r>
            <a:endParaRPr lang="en-US" sz="1600" dirty="0">
              <a:cs typeface="Times New Roman" panose="02020603050405020304" pitchFamily="18" charset="0"/>
            </a:endParaRPr>
          </a:p>
        </p:txBody>
      </p:sp>
      <p:sp>
        <p:nvSpPr>
          <p:cNvPr id="32" name="TextBox 31">
            <a:extLst>
              <a:ext uri="{FF2B5EF4-FFF2-40B4-BE49-F238E27FC236}">
                <a16:creationId xmlns:a16="http://schemas.microsoft.com/office/drawing/2014/main" id="{11B2A3F0-4A29-C200-8C0F-48F5919A8ADA}"/>
              </a:ext>
            </a:extLst>
          </p:cNvPr>
          <p:cNvSpPr txBox="1"/>
          <p:nvPr/>
        </p:nvSpPr>
        <p:spPr>
          <a:xfrm>
            <a:off x="9901917" y="4332004"/>
            <a:ext cx="377026" cy="400110"/>
          </a:xfrm>
          <a:prstGeom prst="rect">
            <a:avLst/>
          </a:prstGeom>
          <a:noFill/>
        </p:spPr>
        <p:txBody>
          <a:bodyPr wrap="none" rtlCol="0">
            <a:spAutoFit/>
          </a:bodyPr>
          <a:lstStyle/>
          <a:p>
            <a:pPr algn="l"/>
            <a:r>
              <a:rPr lang="en-US" sz="2000" dirty="0">
                <a:cs typeface="Times New Roman" panose="02020603050405020304" pitchFamily="18" charset="0"/>
              </a:rPr>
              <a:t>...</a:t>
            </a:r>
            <a:endParaRPr lang="en-US" sz="1600" dirty="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B5F1F670-1A00-E964-02EB-7A98158329E4}"/>
              </a:ext>
            </a:extLst>
          </p:cNvPr>
          <p:cNvCxnSpPr>
            <a:stCxn id="9" idx="3"/>
            <a:endCxn id="31" idx="1"/>
          </p:cNvCxnSpPr>
          <p:nvPr/>
        </p:nvCxnSpPr>
        <p:spPr>
          <a:xfrm>
            <a:off x="9494168" y="4235336"/>
            <a:ext cx="386431" cy="5891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767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smtClean="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16292</TotalTime>
  <Words>2236</Words>
  <Application>Microsoft Office PowerPoint</Application>
  <PresentationFormat>Widescreen</PresentationFormat>
  <Paragraphs>414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Cambria Math</vt:lpstr>
      <vt:lpstr>Arial</vt:lpstr>
      <vt:lpstr>CaskaydiaMono NF</vt:lpstr>
      <vt:lpstr>Calibri</vt:lpstr>
      <vt:lpstr>Times New Roman</vt:lpstr>
      <vt:lpstr>Cascadia Mono</vt:lpstr>
      <vt:lpstr>Office Theme</vt:lpstr>
      <vt:lpstr>A Flushing Attack on the DNS Cache</vt:lpstr>
      <vt:lpstr>Contents</vt:lpstr>
      <vt:lpstr>Current Trends in DNS Amplification Attacks</vt:lpstr>
      <vt:lpstr>Current Trends in DNS Amplification Attacks (cont.)</vt:lpstr>
      <vt:lpstr>DNS Basic</vt:lpstr>
      <vt:lpstr>Delegation and Referral in DNS</vt:lpstr>
      <vt:lpstr>Glue records (after RFC 9471)</vt:lpstr>
      <vt:lpstr>DNS Resolver Cache</vt:lpstr>
      <vt:lpstr>SLIST</vt:lpstr>
      <vt:lpstr>SLIST (cont.)</vt:lpstr>
      <vt:lpstr>Why we need SLIST?</vt:lpstr>
      <vt:lpstr>Why we need SLIST? (cont.)</vt:lpstr>
      <vt:lpstr>SLIST and Cache</vt:lpstr>
      <vt:lpstr>Two Issues with Cache Management in Resolver</vt:lpstr>
      <vt:lpstr>NSCacheFlush Attack</vt:lpstr>
      <vt:lpstr>CNAMECacheFlush Attack</vt:lpstr>
      <vt:lpstr>Computational Load of Authoritative Name Server </vt:lpstr>
      <vt:lpstr>Result</vt:lpstr>
      <vt:lpstr>Result (cont.)</vt:lpstr>
      <vt:lpstr>CacheFlush Mitigation – Create a hard limit!</vt:lpstr>
      <vt:lpstr>Limitation</vt:lpstr>
      <vt:lpstr>Conclusion</vt:lpstr>
      <vt:lpstr>Thank you</vt:lpstr>
      <vt:lpstr>CNAME</vt:lpstr>
      <vt:lpstr>NSCacheFlush Attack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JungBum</dc:creator>
  <cp:lastModifiedBy>이정범</cp:lastModifiedBy>
  <cp:revision>387</cp:revision>
  <dcterms:created xsi:type="dcterms:W3CDTF">2023-06-15T05:42:11Z</dcterms:created>
  <dcterms:modified xsi:type="dcterms:W3CDTF">2024-10-14T11:08:11Z</dcterms:modified>
</cp:coreProperties>
</file>