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26" r:id="rId2"/>
    <p:sldId id="483" r:id="rId3"/>
    <p:sldId id="493" r:id="rId4"/>
    <p:sldId id="457" r:id="rId5"/>
    <p:sldId id="472" r:id="rId6"/>
    <p:sldId id="476" r:id="rId7"/>
    <p:sldId id="494" r:id="rId8"/>
    <p:sldId id="497" r:id="rId9"/>
    <p:sldId id="496" r:id="rId10"/>
    <p:sldId id="485" r:id="rId11"/>
    <p:sldId id="478" r:id="rId12"/>
    <p:sldId id="481" r:id="rId13"/>
    <p:sldId id="480" r:id="rId14"/>
    <p:sldId id="486" r:id="rId15"/>
    <p:sldId id="488" r:id="rId16"/>
    <p:sldId id="489" r:id="rId17"/>
    <p:sldId id="490" r:id="rId18"/>
    <p:sldId id="471" r:id="rId19"/>
    <p:sldId id="491" r:id="rId20"/>
    <p:sldId id="502" r:id="rId21"/>
    <p:sldId id="501" r:id="rId22"/>
    <p:sldId id="3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5E19955-10BD-42B8-A897-FFC9BBAF6EC4}">
          <p14:sldIdLst>
            <p14:sldId id="326"/>
            <p14:sldId id="483"/>
            <p14:sldId id="493"/>
            <p14:sldId id="457"/>
            <p14:sldId id="472"/>
            <p14:sldId id="476"/>
            <p14:sldId id="494"/>
            <p14:sldId id="497"/>
            <p14:sldId id="496"/>
            <p14:sldId id="485"/>
            <p14:sldId id="478"/>
            <p14:sldId id="481"/>
            <p14:sldId id="480"/>
            <p14:sldId id="486"/>
            <p14:sldId id="488"/>
            <p14:sldId id="489"/>
            <p14:sldId id="490"/>
            <p14:sldId id="471"/>
            <p14:sldId id="491"/>
          </p14:sldIdLst>
        </p14:section>
        <p14:section name="Appendix" id="{756A42D1-F432-44D3-A246-C972E04466CB}">
          <p14:sldIdLst>
            <p14:sldId id="502"/>
            <p14:sldId id="501"/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ngBum Lee" initials="JL" lastIdx="1" clrIdx="0">
    <p:extLst>
      <p:ext uri="{19B8F6BF-5375-455C-9EA6-DF929625EA0E}">
        <p15:presenceInfo xmlns:p15="http://schemas.microsoft.com/office/powerpoint/2012/main" userId="9a4f82b631737a6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E3F3"/>
    <a:srgbClr val="000000"/>
    <a:srgbClr val="DEEBF7"/>
    <a:srgbClr val="E2F0D9"/>
    <a:srgbClr val="C55A11"/>
    <a:srgbClr val="DBDBDB"/>
    <a:srgbClr val="FFFFFF"/>
    <a:srgbClr val="B4C7E7"/>
    <a:srgbClr val="767171"/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9" autoAdjust="0"/>
    <p:restoredTop sz="76527" autoAdjust="0"/>
  </p:normalViewPr>
  <p:slideViewPr>
    <p:cSldViewPr snapToGrid="0">
      <p:cViewPr varScale="1">
        <p:scale>
          <a:sx n="67" d="100"/>
          <a:sy n="67" d="100"/>
        </p:scale>
        <p:origin x="96" y="612"/>
      </p:cViewPr>
      <p:guideLst>
        <p:guide orient="horz" pos="120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190"/>
    </p:cViewPr>
  </p:sorterViewPr>
  <p:notesViewPr>
    <p:cSldViewPr snapToGrid="0">
      <p:cViewPr varScale="1">
        <p:scale>
          <a:sx n="91" d="100"/>
          <a:sy n="91" d="100"/>
        </p:scale>
        <p:origin x="223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03802D3-CDA8-F44F-B0F7-48F6BDCA64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0E81D9-51E7-93C3-FD55-2C731335828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A574E-54E0-4A23-955A-85E1B580075F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581331-C15D-9B4E-9618-E7AF32B87E4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AE97FC-9F29-995B-F075-ED37AC25513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253EF5-67CE-4EA0-9BCE-01796D925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48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E1D24-999B-44E4-86A7-CB6467A7F7C5}" type="datetimeFigureOut">
              <a:rPr lang="en-US" smtClean="0"/>
              <a:t>3/27/2024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819E1-847C-4DE7-B9A4-78BCAD509D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81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archive/id/draft-ietf-dnsop-avoid-fragmentation-07.html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107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target domain </a:t>
            </a:r>
            <a:r>
              <a:rPr lang="ko-KR" altLang="en-US" dirty="0"/>
              <a:t>에 대하여 </a:t>
            </a:r>
            <a:r>
              <a:rPr lang="en-US" dirty="0"/>
              <a:t>nameserver</a:t>
            </a:r>
            <a:r>
              <a:rPr lang="ko-KR" altLang="en-US" dirty="0"/>
              <a:t> </a:t>
            </a:r>
            <a:r>
              <a:rPr lang="en-US" altLang="ko-KR" dirty="0"/>
              <a:t>elimination</a:t>
            </a:r>
            <a:r>
              <a:rPr lang="ko-KR" altLang="en-US" dirty="0"/>
              <a:t>을 한다</a:t>
            </a:r>
            <a:endParaRPr lang="en-US" altLang="ko-KR" dirty="0"/>
          </a:p>
          <a:p>
            <a:r>
              <a:rPr lang="en-US" dirty="0"/>
              <a:t>3</a:t>
            </a:r>
            <a:r>
              <a:rPr lang="ko-KR" altLang="en-US" dirty="0"/>
              <a:t>가지가 있다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169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hlinkClick r:id="rId3"/>
              </a:rPr>
              <a:t>Fragmentation </a:t>
            </a:r>
            <a:r>
              <a:rPr lang="fr-FR" dirty="0" err="1">
                <a:hlinkClick r:id="rId3"/>
              </a:rPr>
              <a:t>Avoidance</a:t>
            </a:r>
            <a:r>
              <a:rPr lang="fr-FR" dirty="0">
                <a:hlinkClick r:id="rId3"/>
              </a:rPr>
              <a:t> in DNS (ietf.org)</a:t>
            </a:r>
            <a:endParaRPr lang="fr-FR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8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버퍼 사이즈가 </a:t>
            </a:r>
            <a:r>
              <a:rPr lang="en-US" altLang="ko-KR" dirty="0"/>
              <a:t>10MB </a:t>
            </a:r>
            <a:r>
              <a:rPr lang="ko-KR" altLang="en-US" dirty="0"/>
              <a:t>보다 작은건 </a:t>
            </a:r>
            <a:r>
              <a:rPr lang="en-US" altLang="ko-KR" dirty="0"/>
              <a:t>100%, </a:t>
            </a:r>
            <a:r>
              <a:rPr lang="ko-KR" altLang="en-US" dirty="0"/>
              <a:t>그 이상은 </a:t>
            </a:r>
            <a:r>
              <a:rPr lang="en-US" altLang="ko-KR" dirty="0"/>
              <a:t>90% </a:t>
            </a:r>
            <a:r>
              <a:rPr lang="ko-KR" altLang="en-US" dirty="0"/>
              <a:t>이상의 </a:t>
            </a:r>
            <a:r>
              <a:rPr lang="en-US" altLang="ko-KR" dirty="0"/>
              <a:t>loss 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79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31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DNSSEC </a:t>
            </a:r>
            <a:r>
              <a:rPr lang="en-US" dirty="0" err="1"/>
              <a:t>RRset</a:t>
            </a:r>
            <a:r>
              <a:rPr lang="en-US" dirty="0"/>
              <a:t> (TXT) record is signed</a:t>
            </a:r>
          </a:p>
          <a:p>
            <a:r>
              <a:rPr lang="en-US" dirty="0"/>
              <a:t>RPKI prevents BGP hijacking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926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6317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009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835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curl certificate </a:t>
            </a:r>
            <a:r>
              <a:rPr lang="en-US" dirty="0" err="1"/>
              <a:t>gitlab</a:t>
            </a:r>
            <a:endParaRPr lang="en-US" dirty="0"/>
          </a:p>
          <a:p>
            <a:r>
              <a:rPr lang="en-US" dirty="0"/>
              <a:t>self-signed = Don’t care </a:t>
            </a:r>
            <a:r>
              <a:rPr lang="en-US" dirty="0" err="1"/>
              <a:t>CoT</a:t>
            </a:r>
            <a:r>
              <a:rPr lang="en-US" dirty="0"/>
              <a:t> at the point</a:t>
            </a:r>
          </a:p>
          <a:p>
            <a:r>
              <a:rPr lang="en-US" dirty="0"/>
              <a:t>GitLab logic (Heroku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343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curl certificate </a:t>
            </a:r>
            <a:r>
              <a:rPr lang="en-US" dirty="0" err="1"/>
              <a:t>gitlab</a:t>
            </a:r>
            <a:endParaRPr lang="en-US" dirty="0"/>
          </a:p>
          <a:p>
            <a:r>
              <a:rPr lang="en-US" dirty="0"/>
              <a:t>self-signed = Don’t care </a:t>
            </a:r>
            <a:r>
              <a:rPr lang="en-US" dirty="0" err="1"/>
              <a:t>CoT</a:t>
            </a:r>
            <a:r>
              <a:rPr lang="en-US" dirty="0"/>
              <a:t> at the point</a:t>
            </a:r>
          </a:p>
          <a:p>
            <a:r>
              <a:rPr lang="en-US" dirty="0"/>
              <a:t>GitLab logic (Heroku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83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Emphasize domain</a:t>
            </a:r>
            <a:r>
              <a:rPr lang="ko-KR" altLang="en-US" dirty="0"/>
              <a:t> </a:t>
            </a:r>
            <a:r>
              <a:rPr lang="en-US" altLang="ko-KR" dirty="0"/>
              <a:t>validation</a:t>
            </a:r>
            <a:r>
              <a:rPr lang="ko-KR" altLang="en-US" dirty="0"/>
              <a:t> </a:t>
            </a:r>
            <a:r>
              <a:rPr lang="en-US" altLang="ko-KR" dirty="0"/>
              <a:t>explanations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61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84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20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Link </a:t>
            </a:r>
            <a:r>
              <a:rPr lang="ko-KR" altLang="en-US" dirty="0"/>
              <a:t>만들기 </a:t>
            </a:r>
            <a:r>
              <a:rPr lang="en-US" altLang="ko-KR" dirty="0"/>
              <a:t>/ return </a:t>
            </a:r>
            <a:r>
              <a:rPr lang="ko-KR" altLang="en-US" dirty="0"/>
              <a:t>만들기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256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31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5B79D-57CA-44AA-3EFA-EF1DA8DF9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7B4B5E-A9A3-9D8B-D2F4-E12A5BAE51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0B241F-B244-74F1-1305-AAC4A99E8A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5B263-19AC-70BE-9F90-E2C2881B98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06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E5B79D-57CA-44AA-3EFA-EF1DA8DF9A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A7B4B5E-A9A3-9D8B-D2F4-E12A5BAE51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0B241F-B244-74F1-1305-AAC4A99E8A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5B263-19AC-70BE-9F90-E2C2881B98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616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Left</a:t>
            </a:r>
            <a:r>
              <a:rPr lang="ko-KR" altLang="en-US" dirty="0"/>
              <a:t> </a:t>
            </a:r>
            <a:r>
              <a:rPr lang="en-US" altLang="ko-KR" dirty="0"/>
              <a:t>figure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2819E1-847C-4DE7-B9A4-78BCAD509D3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61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CFB1B-CF65-8DEC-596E-B54D7C8E9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4900"/>
            <a:ext cx="9144000" cy="1957387"/>
          </a:xfrm>
        </p:spPr>
        <p:txBody>
          <a:bodyPr anchor="b">
            <a:normAutofit/>
          </a:bodyPr>
          <a:lstStyle>
            <a:lvl1pPr algn="ctr">
              <a:defRPr sz="40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453E1E-4891-FA73-B061-63C5CA7F05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32137"/>
            <a:ext cx="9144000" cy="365125"/>
          </a:xfrm>
        </p:spPr>
        <p:txBody>
          <a:bodyPr>
            <a:normAutofit/>
          </a:bodyPr>
          <a:lstStyle>
            <a:lvl1pPr marL="0" indent="0" algn="ctr">
              <a:buNone/>
              <a:defRPr sz="1800" i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BE8977-343A-BB3F-1A5A-31E5B5C256C3}"/>
              </a:ext>
            </a:extLst>
          </p:cNvPr>
          <p:cNvSpPr/>
          <p:nvPr userDrawn="1"/>
        </p:nvSpPr>
        <p:spPr>
          <a:xfrm>
            <a:off x="11579230" y="6445513"/>
            <a:ext cx="466466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5BA41A-E04E-3A94-E227-12410CB6D632}"/>
              </a:ext>
            </a:extLst>
          </p:cNvPr>
          <p:cNvCxnSpPr>
            <a:cxnSpLocks/>
          </p:cNvCxnSpPr>
          <p:nvPr userDrawn="1"/>
        </p:nvCxnSpPr>
        <p:spPr>
          <a:xfrm>
            <a:off x="1524000" y="4552950"/>
            <a:ext cx="91440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80523265-87AC-C6EE-E98D-BCB3081AE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3573462"/>
            <a:ext cx="9144000" cy="903288"/>
          </a:xfr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6" name="그룹 4">
            <a:extLst>
              <a:ext uri="{FF2B5EF4-FFF2-40B4-BE49-F238E27FC236}">
                <a16:creationId xmlns:a16="http://schemas.microsoft.com/office/drawing/2014/main" id="{4F5B3D4D-1F54-6197-0D53-86459F058A5D}"/>
              </a:ext>
            </a:extLst>
          </p:cNvPr>
          <p:cNvGrpSpPr/>
          <p:nvPr userDrawn="1"/>
        </p:nvGrpSpPr>
        <p:grpSpPr>
          <a:xfrm>
            <a:off x="4899250" y="5888164"/>
            <a:ext cx="2393501" cy="739912"/>
            <a:chOff x="4533335" y="5329393"/>
            <a:chExt cx="2889979" cy="893391"/>
          </a:xfrm>
        </p:grpSpPr>
        <p:pic>
          <p:nvPicPr>
            <p:cNvPr id="27" name="그림 5">
              <a:extLst>
                <a:ext uri="{FF2B5EF4-FFF2-40B4-BE49-F238E27FC236}">
                  <a16:creationId xmlns:a16="http://schemas.microsoft.com/office/drawing/2014/main" id="{191AACE1-F177-6B91-E95B-E2FA6B267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33335" y="5329393"/>
              <a:ext cx="859031" cy="893391"/>
            </a:xfrm>
            <a:prstGeom prst="rect">
              <a:avLst/>
            </a:prstGeom>
          </p:spPr>
        </p:pic>
        <p:pic>
          <p:nvPicPr>
            <p:cNvPr id="28" name="Picture 2">
              <a:extLst>
                <a:ext uri="{FF2B5EF4-FFF2-40B4-BE49-F238E27FC236}">
                  <a16:creationId xmlns:a16="http://schemas.microsoft.com/office/drawing/2014/main" id="{C8BD1583-BE8B-534B-12D4-23F75DA15EE0}"/>
                </a:ext>
              </a:extLst>
            </p:cNvPr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682" y="5462162"/>
              <a:ext cx="1960632" cy="565973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0" name="Text Placeholder 21">
            <a:extLst>
              <a:ext uri="{FF2B5EF4-FFF2-40B4-BE49-F238E27FC236}">
                <a16:creationId xmlns:a16="http://schemas.microsoft.com/office/drawing/2014/main" id="{618E57D1-6CF3-8F66-65FB-DC151F1AAC8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4000" y="4664200"/>
            <a:ext cx="9144000" cy="903288"/>
          </a:xfrm>
        </p:spPr>
        <p:txBody>
          <a:bodyPr/>
          <a:lstStyle>
            <a:lvl1pPr marL="0" indent="0" algn="ctr">
              <a:buNone/>
              <a:defRPr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Text Placeholder 21">
            <a:extLst>
              <a:ext uri="{FF2B5EF4-FFF2-40B4-BE49-F238E27FC236}">
                <a16:creationId xmlns:a16="http://schemas.microsoft.com/office/drawing/2014/main" id="{446E4F9D-DD0C-5F35-54CA-576FE50D9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4000" y="657833"/>
            <a:ext cx="9144000" cy="351817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79588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79F93-0931-2C09-D50E-764282EA2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6F46A5-24F8-48F3-80AB-D6B89B60ED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AF04D-6FF1-2FB5-6EB4-77FD6D8FB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BE034-5B27-D528-0068-3E94F694D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DFEABB-1699-B57D-6DBF-22650BA0B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5BC44-EBF3-B210-D93A-7648501DE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122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7ED6A-F92F-66DA-ED18-F6E0D70A2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0DECE-C748-ABB3-1105-522A73F1B5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EF7017-F653-DDA4-BA52-A11D25DED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F7073-A5A1-6527-EB98-A8786C6FF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81C4E-6E3B-A40E-110D-E52A8A1E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1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06186D-FF06-5062-FA56-ED81435E1A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372FAC-EC57-4724-EE72-14D3CE47D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FE161-71C6-16EC-61B4-A09DBDB2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4B304-6BC3-C025-F170-FD71B26C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435A1-396A-E4AE-ABB0-0F21BF02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5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F99E-4591-5B9E-FC5E-8E58BC24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967038"/>
            <a:ext cx="10515600" cy="1500187"/>
          </a:xfrm>
        </p:spPr>
        <p:txBody>
          <a:bodyPr anchor="b">
            <a:normAutofit/>
          </a:bodyPr>
          <a:lstStyle>
            <a:lvl1pPr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4400-5C57-8852-1DCC-8D318E57C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229B201-DCB5-8ACA-A690-91AF3E2B6494}"/>
              </a:ext>
            </a:extLst>
          </p:cNvPr>
          <p:cNvCxnSpPr>
            <a:cxnSpLocks/>
          </p:cNvCxnSpPr>
          <p:nvPr userDrawn="1"/>
        </p:nvCxnSpPr>
        <p:spPr>
          <a:xfrm>
            <a:off x="831850" y="4533900"/>
            <a:ext cx="10515600" cy="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D0F82DC-4937-814C-162D-4E749DC2BC76}"/>
              </a:ext>
            </a:extLst>
          </p:cNvPr>
          <p:cNvSpPr/>
          <p:nvPr userDrawn="1"/>
        </p:nvSpPr>
        <p:spPr>
          <a:xfrm>
            <a:off x="11445118" y="6468491"/>
            <a:ext cx="624962" cy="3651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336694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DFBBF-4CAD-6782-58F1-9BE8F022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633" y="328554"/>
            <a:ext cx="10978699" cy="649094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1DD25-FCCF-32D0-499D-6AB36199CA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5044287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86072-6D9F-6831-769F-6B22AAE2C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286" y="6451911"/>
            <a:ext cx="8107680" cy="365125"/>
          </a:xfrm>
        </p:spPr>
        <p:txBody>
          <a:bodyPr/>
          <a:lstStyle>
            <a:lvl1pPr algn="l">
              <a:defRPr sz="1050"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FEB23-A015-EAD2-C6F6-DFF4F4AE2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F9880FB5-BC68-415E-B104-1A5D9F53AE9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AA48ACB-7FB8-3984-F85B-5FA18BF439F4}"/>
              </a:ext>
            </a:extLst>
          </p:cNvPr>
          <p:cNvCxnSpPr>
            <a:cxnSpLocks/>
          </p:cNvCxnSpPr>
          <p:nvPr userDrawn="1"/>
        </p:nvCxnSpPr>
        <p:spPr>
          <a:xfrm>
            <a:off x="607633" y="977648"/>
            <a:ext cx="11028160" cy="0"/>
          </a:xfrm>
          <a:prstGeom prst="line">
            <a:avLst/>
          </a:prstGeom>
          <a:ln w="38100">
            <a:solidFill>
              <a:srgbClr val="7F7F7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170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BF99E-4591-5B9E-FC5E-8E58BC241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74400-5C57-8852-1DCC-8D318E57C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93FB6-CAD6-7C27-F2B2-2B7FF4A7F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F40C9-45C0-AEA8-06FC-FFCB8DD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B8178-6F56-F721-E9DE-DB70316BC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27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CA422-40CF-138A-BD85-7833B167F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429A40-209B-6FEB-F771-423D06E1E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21F998-4C6D-B8B2-882B-24B4731582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A6A71C-98C4-48FC-BDF7-7ACD522C6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236DFE-10C6-2359-2A60-48F08D8EE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B53AF-F75E-777C-650F-E29F61085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7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DF3F-D05E-144F-180A-48B082A3E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18F86-B310-5388-A379-F6FC4AB64E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8E2E8-D533-426C-B416-40A28198EE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C28C62-FCA6-FECB-6337-B81A53556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F15718-D806-B137-32E3-D83390737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708156-3E4B-BC4E-632C-42F432E5D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5B5802-2A75-2443-8943-318DAD38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B3FC95-186D-37FD-20E0-1AD7991A7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2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EAA0A23-6C18-DE81-4FE6-A7436A927B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5126"/>
            <a:ext cx="10515600" cy="649224"/>
          </a:xfrm>
        </p:spPr>
        <p:txBody>
          <a:bodyPr anchor="ctr">
            <a:normAutofit/>
          </a:bodyPr>
          <a:lstStyle>
            <a:lvl1pPr marL="0" indent="0">
              <a:buNone/>
              <a:defRPr sz="36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CACE5AC-D67A-9D42-99A8-AD38A1E9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1E013-A84D-D08D-EB6E-758FE217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7748B-E747-9290-99A9-3ED61D701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996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0E1056-726C-858D-55A3-63F3B2E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6A5DC-E48B-7AA1-BBAA-FC857FE6A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0A4211-A07D-8A4F-6169-8329234F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712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DDC6D-DFEB-8494-E5F3-AD4664773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6033E-7782-97A5-7177-BECEE2AB0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2CC5D-F506-BEFE-44EC-5DAD24B09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B168EC-25DF-7C40-56AA-4180865C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682AB9-1798-68CB-12C4-B999F57B2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DD2F79-3634-D402-E0C3-A454CB584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646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3A631-C850-F8D2-C7B7-F0F7FC08B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DE255-3F2E-5A03-92A0-29A378A56E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4CFB6-FB7F-599E-1CA4-2CAE4A2AC3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0104" y="64519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0FA7E-6DD5-49C1-BCEB-B7D7EFD2C6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938272" y="6451911"/>
            <a:ext cx="8107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A8AC7-E106-4196-965D-DA87FCD26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9690" y="6451911"/>
            <a:ext cx="486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F9880FB5-BC68-415E-B104-1A5D9F53AE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4ED0B3-5D68-80EC-9949-85EC1C3FF855}"/>
              </a:ext>
            </a:extLst>
          </p:cNvPr>
          <p:cNvSpPr txBox="1"/>
          <p:nvPr userDrawn="1"/>
        </p:nvSpPr>
        <p:spPr>
          <a:xfrm>
            <a:off x="11504729" y="6465196"/>
            <a:ext cx="5562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 19</a:t>
            </a:r>
          </a:p>
        </p:txBody>
      </p:sp>
    </p:spTree>
    <p:extLst>
      <p:ext uri="{BB962C8B-B14F-4D97-AF65-F5344CB8AC3E}">
        <p14:creationId xmlns:p14="http://schemas.microsoft.com/office/powerpoint/2010/main" val="761675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1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10" Type="http://schemas.openxmlformats.org/officeDocument/2006/relationships/image" Target="../media/image6.svg"/><Relationship Id="rId4" Type="http://schemas.openxmlformats.org/officeDocument/2006/relationships/image" Target="../media/image16.svg"/><Relationship Id="rId9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1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7" Type="http://schemas.openxmlformats.org/officeDocument/2006/relationships/image" Target="../media/image16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20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svg"/><Relationship Id="rId11" Type="http://schemas.openxmlformats.org/officeDocument/2006/relationships/image" Target="../media/image14.svg"/><Relationship Id="rId5" Type="http://schemas.openxmlformats.org/officeDocument/2006/relationships/image" Target="../media/image23.png"/><Relationship Id="rId10" Type="http://schemas.openxmlformats.org/officeDocument/2006/relationships/image" Target="../media/image13.png"/><Relationship Id="rId4" Type="http://schemas.openxmlformats.org/officeDocument/2006/relationships/image" Target="../media/image21.svg"/><Relationship Id="rId9" Type="http://schemas.openxmlformats.org/officeDocument/2006/relationships/image" Target="../media/image2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6.svg"/><Relationship Id="rId7" Type="http://schemas.openxmlformats.org/officeDocument/2006/relationships/image" Target="../media/image1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21.svg"/><Relationship Id="rId4" Type="http://schemas.openxmlformats.org/officeDocument/2006/relationships/image" Target="../media/image20.png"/><Relationship Id="rId9" Type="http://schemas.openxmlformats.org/officeDocument/2006/relationships/image" Target="../media/image6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svg"/><Relationship Id="rId13" Type="http://schemas.openxmlformats.org/officeDocument/2006/relationships/image" Target="../media/image30.svg"/><Relationship Id="rId3" Type="http://schemas.openxmlformats.org/officeDocument/2006/relationships/image" Target="../media/image15.png"/><Relationship Id="rId7" Type="http://schemas.openxmlformats.org/officeDocument/2006/relationships/image" Target="../media/image26.png"/><Relationship Id="rId12" Type="http://schemas.openxmlformats.org/officeDocument/2006/relationships/image" Target="../media/image2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svg"/><Relationship Id="rId11" Type="http://schemas.openxmlformats.org/officeDocument/2006/relationships/image" Target="../media/image28.png"/><Relationship Id="rId5" Type="http://schemas.openxmlformats.org/officeDocument/2006/relationships/image" Target="../media/image20.png"/><Relationship Id="rId10" Type="http://schemas.openxmlformats.org/officeDocument/2006/relationships/image" Target="../media/image10.svg"/><Relationship Id="rId4" Type="http://schemas.openxmlformats.org/officeDocument/2006/relationships/image" Target="../media/image16.svg"/><Relationship Id="rId9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60.png"/><Relationship Id="rId4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Relationship Id="rId14" Type="http://schemas.openxmlformats.org/officeDocument/2006/relationships/image" Target="../media/image14.sv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7.png"/><Relationship Id="rId7" Type="http://schemas.openxmlformats.org/officeDocument/2006/relationships/image" Target="../media/image33.png"/><Relationship Id="rId12" Type="http://schemas.openxmlformats.org/officeDocument/2006/relationships/image" Target="../media/image4.sv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2.svg"/><Relationship Id="rId11" Type="http://schemas.openxmlformats.org/officeDocument/2006/relationships/image" Target="../media/image3.png"/><Relationship Id="rId5" Type="http://schemas.openxmlformats.org/officeDocument/2006/relationships/image" Target="../media/image31.png"/><Relationship Id="rId10" Type="http://schemas.openxmlformats.org/officeDocument/2006/relationships/image" Target="../media/image36.svg"/><Relationship Id="rId4" Type="http://schemas.openxmlformats.org/officeDocument/2006/relationships/image" Target="../media/image8.svg"/><Relationship Id="rId9" Type="http://schemas.openxmlformats.org/officeDocument/2006/relationships/image" Target="../media/image3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38.svg"/><Relationship Id="rId4" Type="http://schemas.openxmlformats.org/officeDocument/2006/relationships/image" Target="../media/image6.svg"/><Relationship Id="rId9" Type="http://schemas.openxmlformats.org/officeDocument/2006/relationships/image" Target="../media/image3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39.png"/><Relationship Id="rId7" Type="http://schemas.openxmlformats.org/officeDocument/2006/relationships/image" Target="../media/image20.png"/><Relationship Id="rId12" Type="http://schemas.openxmlformats.org/officeDocument/2006/relationships/image" Target="../media/image18.sv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svg"/><Relationship Id="rId11" Type="http://schemas.openxmlformats.org/officeDocument/2006/relationships/image" Target="../media/image17.png"/><Relationship Id="rId5" Type="http://schemas.openxmlformats.org/officeDocument/2006/relationships/image" Target="../media/image5.png"/><Relationship Id="rId10" Type="http://schemas.openxmlformats.org/officeDocument/2006/relationships/slide" Target="slide5.xml"/><Relationship Id="rId4" Type="http://schemas.openxmlformats.org/officeDocument/2006/relationships/image" Target="../media/image40.svg"/><Relationship Id="rId9" Type="http://schemas.openxmlformats.org/officeDocument/2006/relationships/image" Target="../media/image4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12" Type="http://schemas.openxmlformats.org/officeDocument/2006/relationships/image" Target="../media/image1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svg"/><Relationship Id="rId11" Type="http://schemas.openxmlformats.org/officeDocument/2006/relationships/image" Target="../media/image15.png"/><Relationship Id="rId5" Type="http://schemas.openxmlformats.org/officeDocument/2006/relationships/image" Target="../media/image7.png"/><Relationship Id="rId10" Type="http://schemas.openxmlformats.org/officeDocument/2006/relationships/image" Target="../media/image6.svg"/><Relationship Id="rId4" Type="http://schemas.openxmlformats.org/officeDocument/2006/relationships/image" Target="../media/image4.sv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1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21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6.sv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88B58-251A-FE60-0B36-7DCD70137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04900"/>
            <a:ext cx="9144000" cy="1957387"/>
          </a:xfrm>
        </p:spPr>
        <p:txBody>
          <a:bodyPr/>
          <a:lstStyle/>
          <a:p>
            <a:r>
              <a:rPr lang="en-US" dirty="0"/>
              <a:t>Let’s Downgrade Let’s Encrypt</a:t>
            </a:r>
          </a:p>
        </p:txBody>
      </p:sp>
      <p:sp>
        <p:nvSpPr>
          <p:cNvPr id="10" name="Subtitle 9">
            <a:extLst>
              <a:ext uri="{FF2B5EF4-FFF2-40B4-BE49-F238E27FC236}">
                <a16:creationId xmlns:a16="http://schemas.microsoft.com/office/drawing/2014/main" id="{41E28CFE-A3C2-3C11-1DB7-D89023C04A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CCS ‘21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5839C2-F3D9-7DBC-5EC1-9524D369D9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3573462"/>
            <a:ext cx="9144000" cy="903288"/>
          </a:xfrm>
        </p:spPr>
        <p:txBody>
          <a:bodyPr>
            <a:noAutofit/>
          </a:bodyPr>
          <a:lstStyle/>
          <a:p>
            <a:r>
              <a:rPr lang="en-US" sz="2000" dirty="0" err="1"/>
              <a:t>Tianxiang</a:t>
            </a:r>
            <a:r>
              <a:rPr lang="en-US" sz="2000" dirty="0"/>
              <a:t> Dai, Haya Shulman, Michael </a:t>
            </a:r>
            <a:r>
              <a:rPr lang="en-US" sz="2000" dirty="0" err="1"/>
              <a:t>Waidner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F97B2-0921-7EAC-2D9D-759626C1C5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24000" y="4664200"/>
            <a:ext cx="9144000" cy="90328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Jungbum</a:t>
            </a:r>
            <a:r>
              <a:rPr lang="en-US" dirty="0"/>
              <a:t> Lee</a:t>
            </a:r>
          </a:p>
          <a:p>
            <a:r>
              <a:rPr lang="en-US" dirty="0"/>
              <a:t>jblee@mmlab.ac.kr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08F859-0D67-636B-D5BB-799577AD40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24000" y="657833"/>
            <a:ext cx="9144000" cy="351817"/>
          </a:xfrm>
        </p:spPr>
        <p:txBody>
          <a:bodyPr>
            <a:normAutofit/>
          </a:bodyPr>
          <a:lstStyle/>
          <a:p>
            <a:r>
              <a:rPr lang="en-US" dirty="0"/>
              <a:t>[2024.03.28] Main Seminar</a:t>
            </a:r>
          </a:p>
        </p:txBody>
      </p:sp>
    </p:spTree>
    <p:extLst>
      <p:ext uri="{BB962C8B-B14F-4D97-AF65-F5344CB8AC3E}">
        <p14:creationId xmlns:p14="http://schemas.microsoft.com/office/powerpoint/2010/main" val="267949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Graphic 43">
            <a:extLst>
              <a:ext uri="{FF2B5EF4-FFF2-40B4-BE49-F238E27FC236}">
                <a16:creationId xmlns:a16="http://schemas.microsoft.com/office/drawing/2014/main" id="{0D51625C-14E8-C960-7F0D-876E162BC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0519" y="2831614"/>
            <a:ext cx="1014612" cy="933156"/>
          </a:xfrm>
          <a:prstGeom prst="rect">
            <a:avLst/>
          </a:prstGeom>
        </p:spPr>
      </p:pic>
      <p:pic>
        <p:nvPicPr>
          <p:cNvPr id="45" name="Graphic 44">
            <a:extLst>
              <a:ext uri="{FF2B5EF4-FFF2-40B4-BE49-F238E27FC236}">
                <a16:creationId xmlns:a16="http://schemas.microsoft.com/office/drawing/2014/main" id="{56BFAB22-2A65-F6BF-4599-656885F6D2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9568" y="3806437"/>
            <a:ext cx="1014612" cy="933156"/>
          </a:xfrm>
          <a:prstGeom prst="rect">
            <a:avLst/>
          </a:prstGeom>
        </p:spPr>
      </p:pic>
      <p:pic>
        <p:nvPicPr>
          <p:cNvPr id="46" name="Graphic 45">
            <a:extLst>
              <a:ext uri="{FF2B5EF4-FFF2-40B4-BE49-F238E27FC236}">
                <a16:creationId xmlns:a16="http://schemas.microsoft.com/office/drawing/2014/main" id="{84C59F55-3D77-E745-B9B8-B29DECAAF4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3261" y="4764942"/>
            <a:ext cx="1014612" cy="933156"/>
          </a:xfrm>
          <a:prstGeom prst="rect">
            <a:avLst/>
          </a:prstGeom>
        </p:spPr>
      </p:pic>
      <p:pic>
        <p:nvPicPr>
          <p:cNvPr id="47" name="Graphic 46">
            <a:extLst>
              <a:ext uri="{FF2B5EF4-FFF2-40B4-BE49-F238E27FC236}">
                <a16:creationId xmlns:a16="http://schemas.microsoft.com/office/drawing/2014/main" id="{9C0A16CB-5923-017F-36B5-ADA0C92031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36250" y="5774224"/>
            <a:ext cx="1014612" cy="933156"/>
          </a:xfrm>
          <a:prstGeom prst="rect">
            <a:avLst/>
          </a:prstGeom>
        </p:spPr>
      </p:pic>
      <p:sp>
        <p:nvSpPr>
          <p:cNvPr id="30" name="Title 29">
            <a:extLst>
              <a:ext uri="{FF2B5EF4-FFF2-40B4-BE49-F238E27FC236}">
                <a16:creationId xmlns:a16="http://schemas.microsoft.com/office/drawing/2014/main" id="{A74E6E3B-B929-2CA6-2C0E-7FD51375E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</a:t>
            </a:r>
            <a:r>
              <a:rPr lang="en-US" dirty="0" err="1"/>
              <a:t>multiVAs</a:t>
            </a:r>
            <a:r>
              <a:rPr lang="en-US" dirty="0"/>
              <a:t> the complete solution? - Well-known server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06087943-8981-A9ED-C36B-42C214E0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7"/>
            <a:ext cx="10978699" cy="1178408"/>
          </a:xfrm>
        </p:spPr>
        <p:txBody>
          <a:bodyPr/>
          <a:lstStyle/>
          <a:p>
            <a:r>
              <a:rPr lang="en-US" dirty="0"/>
              <a:t>The location of the VAs is </a:t>
            </a:r>
            <a:r>
              <a:rPr lang="en-US" b="1" dirty="0"/>
              <a:t>well-known</a:t>
            </a:r>
            <a:r>
              <a:rPr lang="en-US" dirty="0"/>
              <a:t> (only 4 VAs in Let’s Encrypt)</a:t>
            </a:r>
          </a:p>
          <a:p>
            <a:r>
              <a:rPr lang="en-US" dirty="0"/>
              <a:t>If the target DNS nameserver is down, </a:t>
            </a:r>
            <a:r>
              <a:rPr lang="en-US" b="1" dirty="0"/>
              <a:t>the VA is not considered when evaluating consistency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52C36-E9BC-28BA-2911-379D1111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9690" y="6451911"/>
            <a:ext cx="486103" cy="365125"/>
          </a:xfrm>
        </p:spPr>
        <p:txBody>
          <a:bodyPr/>
          <a:lstStyle/>
          <a:p>
            <a:fld id="{F9880FB5-BC68-415E-B104-1A5D9F53AE9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E1644B-572A-4F56-E9A9-7BD634A1C62E}"/>
              </a:ext>
            </a:extLst>
          </p:cNvPr>
          <p:cNvSpPr txBox="1"/>
          <p:nvPr/>
        </p:nvSpPr>
        <p:spPr>
          <a:xfrm>
            <a:off x="1051114" y="3889685"/>
            <a:ext cx="18990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Authoritative</a:t>
            </a:r>
          </a:p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NS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C146C765-3369-9627-EC60-757376230C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07311" y="3382445"/>
            <a:ext cx="1096860" cy="109686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9118B6F-58C8-467A-2CB9-94CF748D3011}"/>
              </a:ext>
            </a:extLst>
          </p:cNvPr>
          <p:cNvSpPr txBox="1"/>
          <p:nvPr/>
        </p:nvSpPr>
        <p:spPr>
          <a:xfrm>
            <a:off x="8890350" y="3776027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pic>
        <p:nvPicPr>
          <p:cNvPr id="12" name="Graphic 11" descr="User with solid fill">
            <a:extLst>
              <a:ext uri="{FF2B5EF4-FFF2-40B4-BE49-F238E27FC236}">
                <a16:creationId xmlns:a16="http://schemas.microsoft.com/office/drawing/2014/main" id="{84CB21E9-173B-0915-2306-FDFD1F018E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43840" y="4603464"/>
            <a:ext cx="1543975" cy="15439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AD85C37-C0DE-F679-5A84-BA7651028D8D}"/>
              </a:ext>
            </a:extLst>
          </p:cNvPr>
          <p:cNvSpPr txBox="1"/>
          <p:nvPr/>
        </p:nvSpPr>
        <p:spPr>
          <a:xfrm>
            <a:off x="8964258" y="5244863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Domain Owner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C02A5A4-F2EB-0DCA-9810-769690AC6C06}"/>
              </a:ext>
            </a:extLst>
          </p:cNvPr>
          <p:cNvCxnSpPr>
            <a:cxnSpLocks/>
          </p:cNvCxnSpPr>
          <p:nvPr/>
        </p:nvCxnSpPr>
        <p:spPr>
          <a:xfrm>
            <a:off x="4718953" y="4355144"/>
            <a:ext cx="2924887" cy="9894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5FE53DA-4334-311B-AE66-E28A53055F63}"/>
              </a:ext>
            </a:extLst>
          </p:cNvPr>
          <p:cNvCxnSpPr>
            <a:cxnSpLocks/>
          </p:cNvCxnSpPr>
          <p:nvPr/>
        </p:nvCxnSpPr>
        <p:spPr>
          <a:xfrm>
            <a:off x="4684937" y="5244286"/>
            <a:ext cx="2958903" cy="20063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EE858A5-F049-CAAF-7878-73B75CECE2F0}"/>
              </a:ext>
            </a:extLst>
          </p:cNvPr>
          <p:cNvCxnSpPr>
            <a:cxnSpLocks/>
          </p:cNvCxnSpPr>
          <p:nvPr/>
        </p:nvCxnSpPr>
        <p:spPr>
          <a:xfrm flipV="1">
            <a:off x="4672786" y="5561594"/>
            <a:ext cx="2971054" cy="62344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FA228F4-548F-892D-F154-223DEB480082}"/>
              </a:ext>
            </a:extLst>
          </p:cNvPr>
          <p:cNvCxnSpPr>
            <a:cxnSpLocks/>
          </p:cNvCxnSpPr>
          <p:nvPr/>
        </p:nvCxnSpPr>
        <p:spPr>
          <a:xfrm>
            <a:off x="4672786" y="3573498"/>
            <a:ext cx="2971054" cy="16707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phic 13">
            <a:extLst>
              <a:ext uri="{FF2B5EF4-FFF2-40B4-BE49-F238E27FC236}">
                <a16:creationId xmlns:a16="http://schemas.microsoft.com/office/drawing/2014/main" id="{F57DF135-55C8-7918-D8B7-BD2A62CD662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16465" y="2594832"/>
            <a:ext cx="1363749" cy="1060102"/>
          </a:xfrm>
          <a:prstGeom prst="rect">
            <a:avLst/>
          </a:prstGeom>
        </p:spPr>
      </p:pic>
      <p:sp>
        <p:nvSpPr>
          <p:cNvPr id="32" name="Left Brace 31">
            <a:extLst>
              <a:ext uri="{FF2B5EF4-FFF2-40B4-BE49-F238E27FC236}">
                <a16:creationId xmlns:a16="http://schemas.microsoft.com/office/drawing/2014/main" id="{CA8F4B19-D972-3E98-8076-FF84765730B8}"/>
              </a:ext>
            </a:extLst>
          </p:cNvPr>
          <p:cNvSpPr/>
          <p:nvPr/>
        </p:nvSpPr>
        <p:spPr>
          <a:xfrm>
            <a:off x="2841997" y="3382445"/>
            <a:ext cx="510371" cy="2764994"/>
          </a:xfrm>
          <a:prstGeom prst="leftBrace">
            <a:avLst>
              <a:gd name="adj1" fmla="val 63531"/>
              <a:gd name="adj2" fmla="val 31033"/>
            </a:avLst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C389274-589B-26CA-45FE-180153A7B037}"/>
              </a:ext>
            </a:extLst>
          </p:cNvPr>
          <p:cNvGrpSpPr/>
          <p:nvPr/>
        </p:nvGrpSpPr>
        <p:grpSpPr>
          <a:xfrm>
            <a:off x="3352368" y="3009331"/>
            <a:ext cx="7658404" cy="3773954"/>
            <a:chOff x="2735926" y="3009331"/>
            <a:chExt cx="7658404" cy="3773954"/>
          </a:xfrm>
        </p:grpSpPr>
        <p:sp>
          <p:nvSpPr>
            <p:cNvPr id="3" name="Multiplication Sign 2">
              <a:extLst>
                <a:ext uri="{FF2B5EF4-FFF2-40B4-BE49-F238E27FC236}">
                  <a16:creationId xmlns:a16="http://schemas.microsoft.com/office/drawing/2014/main" id="{710194AE-CE7F-39DF-1885-2C6797D09FE4}"/>
                </a:ext>
              </a:extLst>
            </p:cNvPr>
            <p:cNvSpPr/>
            <p:nvPr/>
          </p:nvSpPr>
          <p:spPr>
            <a:xfrm>
              <a:off x="2735926" y="4629302"/>
              <a:ext cx="1174831" cy="1139711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Multiplication Sign 15">
              <a:extLst>
                <a:ext uri="{FF2B5EF4-FFF2-40B4-BE49-F238E27FC236}">
                  <a16:creationId xmlns:a16="http://schemas.microsoft.com/office/drawing/2014/main" id="{12EB0222-D969-7CB3-E73F-F29335559D07}"/>
                </a:ext>
              </a:extLst>
            </p:cNvPr>
            <p:cNvSpPr/>
            <p:nvPr/>
          </p:nvSpPr>
          <p:spPr>
            <a:xfrm>
              <a:off x="2752362" y="5643574"/>
              <a:ext cx="1174831" cy="1139711"/>
            </a:xfrm>
            <a:prstGeom prst="mathMultiply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E4D11FCE-5720-7092-F7A4-7DDC41CAF80E}"/>
                </a:ext>
              </a:extLst>
            </p:cNvPr>
            <p:cNvGrpSpPr/>
            <p:nvPr/>
          </p:nvGrpSpPr>
          <p:grpSpPr>
            <a:xfrm>
              <a:off x="3978945" y="4214685"/>
              <a:ext cx="3088358" cy="1848145"/>
              <a:chOff x="3939040" y="4176137"/>
              <a:chExt cx="3088358" cy="1848145"/>
            </a:xfrm>
          </p:grpSpPr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F539C7C1-CB7F-E2EB-9A5E-A012685785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016439" y="4176137"/>
                <a:ext cx="3010959" cy="906982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AAADDDE9-7187-1BCD-9230-2D874300D797}"/>
                  </a:ext>
                </a:extLst>
              </p:cNvPr>
              <p:cNvCxnSpPr/>
              <p:nvPr/>
            </p:nvCxnSpPr>
            <p:spPr>
              <a:xfrm flipH="1">
                <a:off x="3939040" y="4176137"/>
                <a:ext cx="3088358" cy="1848145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Speech Bubble: Rectangle with Corners Rounded 25">
              <a:extLst>
                <a:ext uri="{FF2B5EF4-FFF2-40B4-BE49-F238E27FC236}">
                  <a16:creationId xmlns:a16="http://schemas.microsoft.com/office/drawing/2014/main" id="{A0455D97-76EB-FA93-0079-97C6D1E045F0}"/>
                </a:ext>
              </a:extLst>
            </p:cNvPr>
            <p:cNvSpPr/>
            <p:nvPr/>
          </p:nvSpPr>
          <p:spPr>
            <a:xfrm>
              <a:off x="8347816" y="3009331"/>
              <a:ext cx="2046514" cy="649094"/>
            </a:xfrm>
            <a:prstGeom prst="wedgeRoundRectCallout">
              <a:avLst>
                <a:gd name="adj1" fmla="val -53490"/>
                <a:gd name="adj2" fmla="val 77819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Nameserver</a:t>
              </a:r>
            </a:p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elimination</a:t>
              </a:r>
            </a:p>
          </p:txBody>
        </p:sp>
      </p:grp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70C44EBA-D67F-7412-D31D-B13CC87ED84B}"/>
              </a:ext>
            </a:extLst>
          </p:cNvPr>
          <p:cNvSpPr/>
          <p:nvPr/>
        </p:nvSpPr>
        <p:spPr>
          <a:xfrm>
            <a:off x="927820" y="4833893"/>
            <a:ext cx="2046514" cy="649094"/>
          </a:xfrm>
          <a:prstGeom prst="wedgeRoundRectCallout">
            <a:avLst>
              <a:gd name="adj1" fmla="val 40430"/>
              <a:gd name="adj2" fmla="val -6771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Well-known &amp;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Only 4 VAs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75B3666-14C7-C824-E940-8AB7902DD686}"/>
              </a:ext>
            </a:extLst>
          </p:cNvPr>
          <p:cNvCxnSpPr>
            <a:cxnSpLocks/>
          </p:cNvCxnSpPr>
          <p:nvPr/>
        </p:nvCxnSpPr>
        <p:spPr>
          <a:xfrm>
            <a:off x="4684937" y="3573498"/>
            <a:ext cx="2937039" cy="3161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Speech Bubble: Rectangle with Corners Rounded 32">
            <a:extLst>
              <a:ext uri="{FF2B5EF4-FFF2-40B4-BE49-F238E27FC236}">
                <a16:creationId xmlns:a16="http://schemas.microsoft.com/office/drawing/2014/main" id="{C0861AC3-A0AA-61A8-5458-A77B2D4DF5EB}"/>
              </a:ext>
            </a:extLst>
          </p:cNvPr>
          <p:cNvSpPr/>
          <p:nvPr/>
        </p:nvSpPr>
        <p:spPr>
          <a:xfrm>
            <a:off x="6677938" y="2517860"/>
            <a:ext cx="2046514" cy="649094"/>
          </a:xfrm>
          <a:prstGeom prst="wedgeRoundRectCallout">
            <a:avLst>
              <a:gd name="adj1" fmla="val 34984"/>
              <a:gd name="adj2" fmla="val 71288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BGP hijacking</a:t>
            </a:r>
          </a:p>
        </p:txBody>
      </p:sp>
      <p:sp>
        <p:nvSpPr>
          <p:cNvPr id="34" name="Speech Bubble: Rectangle with Corners Rounded 33">
            <a:extLst>
              <a:ext uri="{FF2B5EF4-FFF2-40B4-BE49-F238E27FC236}">
                <a16:creationId xmlns:a16="http://schemas.microsoft.com/office/drawing/2014/main" id="{66A71704-9A2C-8616-C439-D913F6C2429F}"/>
              </a:ext>
            </a:extLst>
          </p:cNvPr>
          <p:cNvSpPr/>
          <p:nvPr/>
        </p:nvSpPr>
        <p:spPr>
          <a:xfrm>
            <a:off x="2888441" y="2337384"/>
            <a:ext cx="1406428" cy="480941"/>
          </a:xfrm>
          <a:prstGeom prst="wedgeRoundRectCallout">
            <a:avLst>
              <a:gd name="adj1" fmla="val -45900"/>
              <a:gd name="adj2" fmla="val 8224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Valid!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94AFA1D-BF86-5EEE-345A-37D520742C66}"/>
              </a:ext>
            </a:extLst>
          </p:cNvPr>
          <p:cNvSpPr/>
          <p:nvPr/>
        </p:nvSpPr>
        <p:spPr>
          <a:xfrm>
            <a:off x="5333494" y="4631288"/>
            <a:ext cx="5885765" cy="1845618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Loss via fragments mis-association</a:t>
            </a:r>
          </a:p>
          <a:p>
            <a:pPr marL="342900" indent="-342900"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Loss via excess query rate</a:t>
            </a:r>
          </a:p>
          <a:p>
            <a:pPr marL="342900" indent="-342900">
              <a:buAutoNum type="arabicPeriod"/>
            </a:pPr>
            <a:r>
              <a:rPr lang="nb-NO" sz="2800" dirty="0">
                <a:solidFill>
                  <a:schemeClr val="tx1"/>
                </a:solidFill>
              </a:rPr>
              <a:t>Loss via router buffer overflow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7309A11-FDA2-A874-C078-0B97C7A5AE7F}"/>
              </a:ext>
            </a:extLst>
          </p:cNvPr>
          <p:cNvCxnSpPr/>
          <p:nvPr/>
        </p:nvCxnSpPr>
        <p:spPr>
          <a:xfrm flipV="1">
            <a:off x="4718953" y="3976082"/>
            <a:ext cx="2903023" cy="3790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97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9D5A798-A1BD-45F6-48E2-FD7A21C06511}"/>
              </a:ext>
            </a:extLst>
          </p:cNvPr>
          <p:cNvSpPr/>
          <p:nvPr/>
        </p:nvSpPr>
        <p:spPr>
          <a:xfrm>
            <a:off x="8071093" y="1422247"/>
            <a:ext cx="3699992" cy="1749122"/>
          </a:xfrm>
          <a:prstGeom prst="roundRect">
            <a:avLst/>
          </a:prstGeom>
          <a:solidFill>
            <a:schemeClr val="accent3">
              <a:lumMod val="20000"/>
              <a:lumOff val="80000"/>
              <a:alpha val="80000"/>
            </a:schemeClr>
          </a:solidFill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4B4DFA-A0E3-0CC9-6495-481C9E79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Loss via fragments mis-association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20ED0-486E-2A4B-0AC8-6FAAC34B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57DF534-CF2F-971C-CE1C-2931695F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9443" y="4167088"/>
            <a:ext cx="1096860" cy="1096860"/>
          </a:xfrm>
          <a:prstGeom prst="rect">
            <a:avLst/>
          </a:prstGeom>
        </p:spPr>
      </p:pic>
      <p:pic>
        <p:nvPicPr>
          <p:cNvPr id="7" name="Graphic 6" descr="Database">
            <a:extLst>
              <a:ext uri="{FF2B5EF4-FFF2-40B4-BE49-F238E27FC236}">
                <a16:creationId xmlns:a16="http://schemas.microsoft.com/office/drawing/2014/main" id="{8F72CB59-CE0C-4B8B-A575-83473EB12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77005" y="2267900"/>
            <a:ext cx="2339788" cy="233978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C0D7869-BD59-60AE-A9A8-DEAAEE440C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60276" y="1480303"/>
            <a:ext cx="1575194" cy="1575194"/>
          </a:xfrm>
          <a:prstGeom prst="rect">
            <a:avLst/>
          </a:prstGeom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EE8216B-524F-83E9-9221-AC620F707E9F}"/>
              </a:ext>
            </a:extLst>
          </p:cNvPr>
          <p:cNvSpPr/>
          <p:nvPr/>
        </p:nvSpPr>
        <p:spPr>
          <a:xfrm>
            <a:off x="1297927" y="5268421"/>
            <a:ext cx="3697942" cy="1020924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190748-1596-F162-E45B-6A9FEF01FB1F}"/>
              </a:ext>
            </a:extLst>
          </p:cNvPr>
          <p:cNvSpPr txBox="1"/>
          <p:nvPr/>
        </p:nvSpPr>
        <p:spPr>
          <a:xfrm>
            <a:off x="1998443" y="442302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VA’s DNS resolver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C1152-49A4-F586-E87E-EACC80DDC48E}"/>
              </a:ext>
            </a:extLst>
          </p:cNvPr>
          <p:cNvSpPr txBox="1"/>
          <p:nvPr/>
        </p:nvSpPr>
        <p:spPr>
          <a:xfrm>
            <a:off x="6199417" y="3041189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8617AB-5FF9-ED82-78ED-EFF06997AE6E}"/>
              </a:ext>
            </a:extLst>
          </p:cNvPr>
          <p:cNvSpPr txBox="1"/>
          <p:nvPr/>
        </p:nvSpPr>
        <p:spPr>
          <a:xfrm>
            <a:off x="6199416" y="5263948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42C9FC0-4662-D9BD-118B-D0C79911A6C7}"/>
              </a:ext>
            </a:extLst>
          </p:cNvPr>
          <p:cNvGrpSpPr/>
          <p:nvPr/>
        </p:nvGrpSpPr>
        <p:grpSpPr>
          <a:xfrm>
            <a:off x="4295354" y="3831646"/>
            <a:ext cx="7062335" cy="1370898"/>
            <a:chOff x="4295354" y="3831646"/>
            <a:chExt cx="7062335" cy="1370898"/>
          </a:xfrm>
        </p:grpSpPr>
        <p:sp>
          <p:nvSpPr>
            <p:cNvPr id="3" name="Speech Bubble: Rectangle with Corners Rounded 2">
              <a:extLst>
                <a:ext uri="{FF2B5EF4-FFF2-40B4-BE49-F238E27FC236}">
                  <a16:creationId xmlns:a16="http://schemas.microsoft.com/office/drawing/2014/main" id="{67C10782-FA53-5532-6949-9904A67729DF}"/>
                </a:ext>
              </a:extLst>
            </p:cNvPr>
            <p:cNvSpPr/>
            <p:nvPr/>
          </p:nvSpPr>
          <p:spPr>
            <a:xfrm>
              <a:off x="8042065" y="4623077"/>
              <a:ext cx="3315624" cy="579467"/>
            </a:xfrm>
            <a:prstGeom prst="wedgeRoundRectCallout">
              <a:avLst>
                <a:gd name="adj1" fmla="val -39982"/>
                <a:gd name="adj2" fmla="val 62500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Sends a fragment to the VA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37D9EDB-CA33-A408-001C-A27395459DFA}"/>
                </a:ext>
              </a:extLst>
            </p:cNvPr>
            <p:cNvGrpSpPr/>
            <p:nvPr/>
          </p:nvGrpSpPr>
          <p:grpSpPr>
            <a:xfrm>
              <a:off x="4295354" y="3831646"/>
              <a:ext cx="2264922" cy="532320"/>
              <a:chOff x="4295354" y="3831646"/>
              <a:chExt cx="2264922" cy="532320"/>
            </a:xfrm>
          </p:grpSpPr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C7908A40-0DF7-A6EC-4097-63799593F6E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95354" y="4363966"/>
                <a:ext cx="2264922" cy="0"/>
              </a:xfrm>
              <a:prstGeom prst="straightConnector1">
                <a:avLst/>
              </a:prstGeom>
              <a:ln w="3810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57855D5-1EF3-B2FF-D123-FFC6DA408722}"/>
                  </a:ext>
                </a:extLst>
              </p:cNvPr>
              <p:cNvSpPr/>
              <p:nvPr/>
            </p:nvSpPr>
            <p:spPr>
              <a:xfrm>
                <a:off x="5475051" y="3831646"/>
                <a:ext cx="863198" cy="440816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</a:rPr>
                  <a:t>2</a:t>
                </a:r>
              </a:p>
            </p:txBody>
          </p:sp>
        </p:grpSp>
      </p:grp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81FA586-D6D7-1A61-23C2-94F7BE1EA688}"/>
              </a:ext>
            </a:extLst>
          </p:cNvPr>
          <p:cNvSpPr/>
          <p:nvPr/>
        </p:nvSpPr>
        <p:spPr>
          <a:xfrm>
            <a:off x="466984" y="4514077"/>
            <a:ext cx="1661885" cy="810872"/>
          </a:xfrm>
          <a:prstGeom prst="wedgeRoundRectCallout">
            <a:avLst>
              <a:gd name="adj1" fmla="val 52289"/>
              <a:gd name="adj2" fmla="val 7297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Wrong checksum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529A6C-DA61-E562-AFD8-506D0A313831}"/>
              </a:ext>
            </a:extLst>
          </p:cNvPr>
          <p:cNvSpPr txBox="1"/>
          <p:nvPr/>
        </p:nvSpPr>
        <p:spPr>
          <a:xfrm>
            <a:off x="1604645" y="6244628"/>
            <a:ext cx="3084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IP defragmentation cache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A300886-9473-2174-E0EA-2CDD0ABCF5C7}"/>
              </a:ext>
            </a:extLst>
          </p:cNvPr>
          <p:cNvGrpSpPr/>
          <p:nvPr/>
        </p:nvGrpSpPr>
        <p:grpSpPr>
          <a:xfrm>
            <a:off x="4295354" y="4421054"/>
            <a:ext cx="4684420" cy="1905122"/>
            <a:chOff x="4295354" y="4421054"/>
            <a:chExt cx="4684420" cy="1905122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37CD647-D832-0E6F-0C1E-9C306E6197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4820892"/>
              <a:ext cx="226492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Speech Bubble: Rectangle with Corners Rounded 29">
              <a:extLst>
                <a:ext uri="{FF2B5EF4-FFF2-40B4-BE49-F238E27FC236}">
                  <a16:creationId xmlns:a16="http://schemas.microsoft.com/office/drawing/2014/main" id="{3B9D4C41-C37B-8991-D4DB-1F0679762C2F}"/>
                </a:ext>
              </a:extLst>
            </p:cNvPr>
            <p:cNvSpPr/>
            <p:nvPr/>
          </p:nvSpPr>
          <p:spPr>
            <a:xfrm>
              <a:off x="5391298" y="5693767"/>
              <a:ext cx="3588476" cy="632409"/>
            </a:xfrm>
            <a:prstGeom prst="wedgeRoundRectCallout">
              <a:avLst>
                <a:gd name="adj1" fmla="val -40527"/>
                <a:gd name="adj2" fmla="val -115917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An Attacker requests a certificate of the target domain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FED308B-BA17-FF33-981F-487231E00063}"/>
                </a:ext>
              </a:extLst>
            </p:cNvPr>
            <p:cNvSpPr txBox="1"/>
            <p:nvPr/>
          </p:nvSpPr>
          <p:spPr>
            <a:xfrm>
              <a:off x="4572699" y="4421054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A440075F-51F6-F628-BA93-93A44FBD0E55}"/>
              </a:ext>
            </a:extLst>
          </p:cNvPr>
          <p:cNvGrpSpPr/>
          <p:nvPr/>
        </p:nvGrpSpPr>
        <p:grpSpPr>
          <a:xfrm>
            <a:off x="4295354" y="2096715"/>
            <a:ext cx="2264922" cy="400110"/>
            <a:chOff x="4295354" y="2096715"/>
            <a:chExt cx="2264922" cy="400110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1C93B41C-60CD-EBB2-D7C4-B5692756B9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2481207"/>
              <a:ext cx="2264922" cy="0"/>
            </a:xfrm>
            <a:prstGeom prst="straightConnector1">
              <a:avLst/>
            </a:prstGeom>
            <a:ln w="38100">
              <a:solidFill>
                <a:schemeClr val="accent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EAB4ADB-A3AB-DC2C-09BE-2138171414BC}"/>
                </a:ext>
              </a:extLst>
            </p:cNvPr>
            <p:cNvSpPr txBox="1"/>
            <p:nvPr/>
          </p:nvSpPr>
          <p:spPr>
            <a:xfrm>
              <a:off x="4536182" y="2096715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chemeClr val="accent1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904947E-0667-2B42-3EF4-0E44FCFA7349}"/>
              </a:ext>
            </a:extLst>
          </p:cNvPr>
          <p:cNvGrpSpPr/>
          <p:nvPr/>
        </p:nvGrpSpPr>
        <p:grpSpPr>
          <a:xfrm>
            <a:off x="4258837" y="2784122"/>
            <a:ext cx="2264922" cy="536248"/>
            <a:chOff x="4258837" y="2784122"/>
            <a:chExt cx="2264922" cy="536248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42A14065-7549-F5ED-839C-387570E77B5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58837" y="2784122"/>
              <a:ext cx="226492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D79B00D4-808B-BAA5-31E6-6F389D1BFD43}"/>
                </a:ext>
              </a:extLst>
            </p:cNvPr>
            <p:cNvSpPr/>
            <p:nvPr/>
          </p:nvSpPr>
          <p:spPr>
            <a:xfrm>
              <a:off x="5475051" y="2879554"/>
              <a:ext cx="863198" cy="440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F4D4D548-CCEA-485F-013E-C353883AB436}"/>
                </a:ext>
              </a:extLst>
            </p:cNvPr>
            <p:cNvSpPr/>
            <p:nvPr/>
          </p:nvSpPr>
          <p:spPr>
            <a:xfrm>
              <a:off x="4609560" y="2879554"/>
              <a:ext cx="863198" cy="440816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1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D7A8B64-3069-9901-34FD-AE64447CFE5F}"/>
              </a:ext>
            </a:extLst>
          </p:cNvPr>
          <p:cNvGrpSpPr/>
          <p:nvPr/>
        </p:nvGrpSpPr>
        <p:grpSpPr>
          <a:xfrm>
            <a:off x="7333130" y="3410522"/>
            <a:ext cx="4024559" cy="756567"/>
            <a:chOff x="7333130" y="3410522"/>
            <a:chExt cx="4024559" cy="756567"/>
          </a:xfrm>
        </p:grpSpPr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541B1F9A-A773-F405-5998-F5C800B72530}"/>
                </a:ext>
              </a:extLst>
            </p:cNvPr>
            <p:cNvCxnSpPr/>
            <p:nvPr/>
          </p:nvCxnSpPr>
          <p:spPr>
            <a:xfrm flipV="1">
              <a:off x="7333130" y="3410522"/>
              <a:ext cx="0" cy="756567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Speech Bubble: Rectangle with Corners Rounded 37">
              <a:extLst>
                <a:ext uri="{FF2B5EF4-FFF2-40B4-BE49-F238E27FC236}">
                  <a16:creationId xmlns:a16="http://schemas.microsoft.com/office/drawing/2014/main" id="{082C0196-B15B-C432-9F97-097B0BD5FA6A}"/>
                </a:ext>
              </a:extLst>
            </p:cNvPr>
            <p:cNvSpPr/>
            <p:nvPr/>
          </p:nvSpPr>
          <p:spPr>
            <a:xfrm>
              <a:off x="8042065" y="3551628"/>
              <a:ext cx="3315624" cy="579467"/>
            </a:xfrm>
            <a:prstGeom prst="wedgeRoundRectCallout">
              <a:avLst>
                <a:gd name="adj1" fmla="val -39982"/>
                <a:gd name="adj2" fmla="val 62500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ICMP fragmentation needed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2172501E-A1B8-464E-DBC8-B5AED8E012E5}"/>
              </a:ext>
            </a:extLst>
          </p:cNvPr>
          <p:cNvSpPr/>
          <p:nvPr/>
        </p:nvSpPr>
        <p:spPr>
          <a:xfrm>
            <a:off x="2456079" y="5583895"/>
            <a:ext cx="863198" cy="44081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9964F7C-7919-81BA-AE2D-046ACA7A1C51}"/>
              </a:ext>
            </a:extLst>
          </p:cNvPr>
          <p:cNvSpPr/>
          <p:nvPr/>
        </p:nvSpPr>
        <p:spPr>
          <a:xfrm>
            <a:off x="1566844" y="5580246"/>
            <a:ext cx="863198" cy="4408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9A6E188-8EB1-8EF3-0DEC-82C187D3AB62}"/>
              </a:ext>
            </a:extLst>
          </p:cNvPr>
          <p:cNvSpPr/>
          <p:nvPr/>
        </p:nvSpPr>
        <p:spPr>
          <a:xfrm>
            <a:off x="3745428" y="5583895"/>
            <a:ext cx="863198" cy="4408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564DF4A-0F63-9276-E11A-4C33EAECDA18}"/>
              </a:ext>
            </a:extLst>
          </p:cNvPr>
          <p:cNvSpPr txBox="1"/>
          <p:nvPr/>
        </p:nvSpPr>
        <p:spPr>
          <a:xfrm>
            <a:off x="8042065" y="1519129"/>
            <a:ext cx="3795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Server that </a:t>
            </a:r>
            <a:r>
              <a:rPr lang="en-US" sz="2000" b="1" dirty="0">
                <a:cs typeface="Times New Roman" panose="02020603050405020304" pitchFamily="18" charset="0"/>
              </a:rPr>
              <a:t>fragment response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 panose="02020603050405020304" pitchFamily="18" charset="0"/>
              </a:rPr>
              <a:t>Servers with </a:t>
            </a:r>
            <a:r>
              <a:rPr lang="en-US" sz="2000" b="1" dirty="0">
                <a:cs typeface="Times New Roman" panose="02020603050405020304" pitchFamily="18" charset="0"/>
              </a:rPr>
              <a:t>predictable IP ID</a:t>
            </a:r>
          </a:p>
        </p:txBody>
      </p:sp>
      <p:sp>
        <p:nvSpPr>
          <p:cNvPr id="44" name="Speech Bubble: Rectangle with Corners Rounded 43">
            <a:extLst>
              <a:ext uri="{FF2B5EF4-FFF2-40B4-BE49-F238E27FC236}">
                <a16:creationId xmlns:a16="http://schemas.microsoft.com/office/drawing/2014/main" id="{DC4196CD-74D5-E296-3661-10D6B49AB4DE}"/>
              </a:ext>
            </a:extLst>
          </p:cNvPr>
          <p:cNvSpPr/>
          <p:nvPr/>
        </p:nvSpPr>
        <p:spPr>
          <a:xfrm>
            <a:off x="8496327" y="2376936"/>
            <a:ext cx="2969959" cy="621755"/>
          </a:xfrm>
          <a:prstGeom prst="wedgeRoundRectCallout">
            <a:avLst>
              <a:gd name="adj1" fmla="val -59236"/>
              <a:gd name="adj2" fmla="val -3506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1.88% </a:t>
            </a:r>
            <a:r>
              <a:rPr lang="en-US" sz="2000" dirty="0">
                <a:solidFill>
                  <a:schemeClr val="tx1"/>
                </a:solidFill>
              </a:rPr>
              <a:t>of certified domain</a:t>
            </a:r>
          </a:p>
        </p:txBody>
      </p:sp>
      <p:sp>
        <p:nvSpPr>
          <p:cNvPr id="21" name="Speech Bubble: Rectangle with Corners Rounded 20">
            <a:extLst>
              <a:ext uri="{FF2B5EF4-FFF2-40B4-BE49-F238E27FC236}">
                <a16:creationId xmlns:a16="http://schemas.microsoft.com/office/drawing/2014/main" id="{2A51B750-CDAE-CEEA-619E-EF2F3607ABDD}"/>
              </a:ext>
            </a:extLst>
          </p:cNvPr>
          <p:cNvSpPr/>
          <p:nvPr/>
        </p:nvSpPr>
        <p:spPr>
          <a:xfrm>
            <a:off x="740906" y="1459992"/>
            <a:ext cx="3315624" cy="810872"/>
          </a:xfrm>
          <a:prstGeom prst="wedgeRoundRectCallout">
            <a:avLst>
              <a:gd name="adj1" fmla="val -1859"/>
              <a:gd name="adj2" fmla="val 6581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Forget about the nameserver for 15 minutes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1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29" grpId="0" animBg="1"/>
      <p:bldP spid="18" grpId="0" animBg="1"/>
      <p:bldP spid="24" grpId="0" animBg="1"/>
      <p:bldP spid="25" grpId="0" animBg="1"/>
      <p:bldP spid="42" grpId="0"/>
      <p:bldP spid="44" grpId="0" animBg="1"/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4DFA-A0E3-0CC9-6495-481C9E79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Loss via excess query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20ED0-486E-2A4B-0AC8-6FAAC34B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57DF534-CF2F-971C-CE1C-2931695F10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99443" y="4167088"/>
            <a:ext cx="1096860" cy="1096860"/>
          </a:xfrm>
          <a:prstGeom prst="rect">
            <a:avLst/>
          </a:prstGeom>
        </p:spPr>
      </p:pic>
      <p:pic>
        <p:nvPicPr>
          <p:cNvPr id="7" name="Graphic 6" descr="Database">
            <a:extLst>
              <a:ext uri="{FF2B5EF4-FFF2-40B4-BE49-F238E27FC236}">
                <a16:creationId xmlns:a16="http://schemas.microsoft.com/office/drawing/2014/main" id="{8F72CB59-CE0C-4B8B-A575-83473EB12E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977005" y="2267900"/>
            <a:ext cx="2339788" cy="233978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C0D7869-BD59-60AE-A9A8-DEAAEE440C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560276" y="1480303"/>
            <a:ext cx="1575194" cy="15751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190748-1596-F162-E45B-6A9FEF01FB1F}"/>
              </a:ext>
            </a:extLst>
          </p:cNvPr>
          <p:cNvSpPr txBox="1"/>
          <p:nvPr/>
        </p:nvSpPr>
        <p:spPr>
          <a:xfrm>
            <a:off x="1998443" y="442302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VA’s DNS resolver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C1152-49A4-F586-E87E-EACC80DDC48E}"/>
              </a:ext>
            </a:extLst>
          </p:cNvPr>
          <p:cNvSpPr txBox="1"/>
          <p:nvPr/>
        </p:nvSpPr>
        <p:spPr>
          <a:xfrm>
            <a:off x="6199417" y="3041189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8617AB-5FF9-ED82-78ED-EFF06997AE6E}"/>
              </a:ext>
            </a:extLst>
          </p:cNvPr>
          <p:cNvSpPr txBox="1"/>
          <p:nvPr/>
        </p:nvSpPr>
        <p:spPr>
          <a:xfrm>
            <a:off x="6199416" y="5263948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ABF70A7-7F6A-2110-D5B5-14D972D6FE29}"/>
              </a:ext>
            </a:extLst>
          </p:cNvPr>
          <p:cNvCxnSpPr>
            <a:cxnSpLocks/>
          </p:cNvCxnSpPr>
          <p:nvPr/>
        </p:nvCxnSpPr>
        <p:spPr>
          <a:xfrm flipV="1">
            <a:off x="693868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CD9A62F0-D1CF-9271-CE62-FE142B5BC864}"/>
              </a:ext>
            </a:extLst>
          </p:cNvPr>
          <p:cNvSpPr/>
          <p:nvPr/>
        </p:nvSpPr>
        <p:spPr>
          <a:xfrm>
            <a:off x="8323922" y="4123419"/>
            <a:ext cx="2964152" cy="1096860"/>
          </a:xfrm>
          <a:prstGeom prst="wedgeRoundRectCallout">
            <a:avLst>
              <a:gd name="adj1" fmla="val -59489"/>
              <a:gd name="adj2" fmla="val 1202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Send multiple requests to the target nameserver using a IP of resolver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81FA586-D6D7-1A61-23C2-94F7BE1EA688}"/>
              </a:ext>
            </a:extLst>
          </p:cNvPr>
          <p:cNvSpPr/>
          <p:nvPr/>
        </p:nvSpPr>
        <p:spPr>
          <a:xfrm>
            <a:off x="740906" y="1459992"/>
            <a:ext cx="3315624" cy="810872"/>
          </a:xfrm>
          <a:prstGeom prst="wedgeRoundRectCallout">
            <a:avLst>
              <a:gd name="adj1" fmla="val -1859"/>
              <a:gd name="adj2" fmla="val 6581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Forget about the nameserver for 15 minutes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D4E813F-18F3-FBD7-CC6A-6D73DC14380A}"/>
              </a:ext>
            </a:extLst>
          </p:cNvPr>
          <p:cNvGrpSpPr/>
          <p:nvPr/>
        </p:nvGrpSpPr>
        <p:grpSpPr>
          <a:xfrm>
            <a:off x="2971800" y="4111773"/>
            <a:ext cx="3588476" cy="1877673"/>
            <a:chOff x="2971800" y="4111773"/>
            <a:chExt cx="3588476" cy="1877673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7908A40-0DF7-A6EC-4097-63799593F6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4511883"/>
              <a:ext cx="226492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4DDB07AB-6979-80AE-07F0-EB4864D9EDCD}"/>
                </a:ext>
              </a:extLst>
            </p:cNvPr>
            <p:cNvSpPr/>
            <p:nvPr/>
          </p:nvSpPr>
          <p:spPr>
            <a:xfrm>
              <a:off x="2971800" y="5162847"/>
              <a:ext cx="3588476" cy="826599"/>
            </a:xfrm>
            <a:prstGeom prst="wedgeRoundRectCallout">
              <a:avLst>
                <a:gd name="adj1" fmla="val 38541"/>
                <a:gd name="adj2" fmla="val -63824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An Attacker requests a certificate of the target domain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0447110-C839-4881-6388-19E43154B7A3}"/>
                </a:ext>
              </a:extLst>
            </p:cNvPr>
            <p:cNvSpPr txBox="1"/>
            <p:nvPr/>
          </p:nvSpPr>
          <p:spPr>
            <a:xfrm>
              <a:off x="4572699" y="4111773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A1FEC5-B4AD-EC19-43D9-7DE2BA73E1DE}"/>
              </a:ext>
            </a:extLst>
          </p:cNvPr>
          <p:cNvCxnSpPr>
            <a:cxnSpLocks/>
          </p:cNvCxnSpPr>
          <p:nvPr/>
        </p:nvCxnSpPr>
        <p:spPr>
          <a:xfrm>
            <a:off x="3950248" y="2667176"/>
            <a:ext cx="193637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ACA76AB-02DA-C149-74F7-26513954F997}"/>
              </a:ext>
            </a:extLst>
          </p:cNvPr>
          <p:cNvCxnSpPr>
            <a:cxnSpLocks/>
          </p:cNvCxnSpPr>
          <p:nvPr/>
        </p:nvCxnSpPr>
        <p:spPr>
          <a:xfrm flipV="1">
            <a:off x="7091082" y="3444988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D6A0313-F141-E655-A396-8F642F15FA7C}"/>
              </a:ext>
            </a:extLst>
          </p:cNvPr>
          <p:cNvCxnSpPr>
            <a:cxnSpLocks/>
          </p:cNvCxnSpPr>
          <p:nvPr/>
        </p:nvCxnSpPr>
        <p:spPr>
          <a:xfrm flipV="1">
            <a:off x="724348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F95CA0F-2172-592A-032D-3C6B221F2D8C}"/>
              </a:ext>
            </a:extLst>
          </p:cNvPr>
          <p:cNvCxnSpPr>
            <a:cxnSpLocks/>
          </p:cNvCxnSpPr>
          <p:nvPr/>
        </p:nvCxnSpPr>
        <p:spPr>
          <a:xfrm flipV="1">
            <a:off x="741381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BD0B9AC-B712-F372-854C-8CDD00D77EEB}"/>
              </a:ext>
            </a:extLst>
          </p:cNvPr>
          <p:cNvCxnSpPr>
            <a:cxnSpLocks/>
          </p:cNvCxnSpPr>
          <p:nvPr/>
        </p:nvCxnSpPr>
        <p:spPr>
          <a:xfrm flipV="1">
            <a:off x="7566212" y="3444988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0927DC1-FCE3-B6FD-A934-0924816403FF}"/>
              </a:ext>
            </a:extLst>
          </p:cNvPr>
          <p:cNvCxnSpPr>
            <a:cxnSpLocks/>
          </p:cNvCxnSpPr>
          <p:nvPr/>
        </p:nvCxnSpPr>
        <p:spPr>
          <a:xfrm flipV="1">
            <a:off x="7718612" y="3441299"/>
            <a:ext cx="0" cy="6022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D9BCCD8-E0C0-AB60-94C8-753579E21CC9}"/>
              </a:ext>
            </a:extLst>
          </p:cNvPr>
          <p:cNvGrpSpPr/>
          <p:nvPr/>
        </p:nvGrpSpPr>
        <p:grpSpPr>
          <a:xfrm>
            <a:off x="4774465" y="1280271"/>
            <a:ext cx="2791747" cy="1813794"/>
            <a:chOff x="4774465" y="1259693"/>
            <a:chExt cx="2791747" cy="1813794"/>
          </a:xfrm>
        </p:grpSpPr>
        <p:sp>
          <p:nvSpPr>
            <p:cNvPr id="23" name="&quot;Not Allowed&quot; Symbol 22">
              <a:extLst>
                <a:ext uri="{FF2B5EF4-FFF2-40B4-BE49-F238E27FC236}">
                  <a16:creationId xmlns:a16="http://schemas.microsoft.com/office/drawing/2014/main" id="{7E153561-84E1-0611-ACA2-1D0F89D24446}"/>
                </a:ext>
              </a:extLst>
            </p:cNvPr>
            <p:cNvSpPr/>
            <p:nvPr/>
          </p:nvSpPr>
          <p:spPr>
            <a:xfrm>
              <a:off x="6044448" y="2283102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77843F23-5CDC-0670-DA17-5A762D38490B}"/>
                </a:ext>
              </a:extLst>
            </p:cNvPr>
            <p:cNvSpPr/>
            <p:nvPr/>
          </p:nvSpPr>
          <p:spPr>
            <a:xfrm>
              <a:off x="4774465" y="1259693"/>
              <a:ext cx="2791747" cy="731623"/>
            </a:xfrm>
            <a:prstGeom prst="wedgeRoundRectCallout">
              <a:avLst>
                <a:gd name="adj1" fmla="val -2567"/>
                <a:gd name="adj2" fmla="val 78017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Ban IP from the resolver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70BA817-2A6A-CC6E-7E09-F4EB52AD302E}"/>
              </a:ext>
            </a:extLst>
          </p:cNvPr>
          <p:cNvCxnSpPr>
            <a:cxnSpLocks/>
          </p:cNvCxnSpPr>
          <p:nvPr/>
        </p:nvCxnSpPr>
        <p:spPr>
          <a:xfrm>
            <a:off x="4057825" y="2803800"/>
            <a:ext cx="193637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0F6547F-A8B8-F07F-4F5C-5A6D16A8811E}"/>
              </a:ext>
            </a:extLst>
          </p:cNvPr>
          <p:cNvCxnSpPr>
            <a:cxnSpLocks/>
          </p:cNvCxnSpPr>
          <p:nvPr/>
        </p:nvCxnSpPr>
        <p:spPr>
          <a:xfrm>
            <a:off x="4210225" y="2956200"/>
            <a:ext cx="1936377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peech Bubble: Rectangle with Corners Rounded 25">
            <a:extLst>
              <a:ext uri="{FF2B5EF4-FFF2-40B4-BE49-F238E27FC236}">
                <a16:creationId xmlns:a16="http://schemas.microsoft.com/office/drawing/2014/main" id="{7C14CCF0-7DCB-37D1-E7E3-A7C62B28063A}"/>
              </a:ext>
            </a:extLst>
          </p:cNvPr>
          <p:cNvSpPr/>
          <p:nvPr/>
        </p:nvSpPr>
        <p:spPr>
          <a:xfrm>
            <a:off x="8496327" y="2209280"/>
            <a:ext cx="2969959" cy="870093"/>
          </a:xfrm>
          <a:prstGeom prst="wedgeRoundRectCallout">
            <a:avLst>
              <a:gd name="adj1" fmla="val -59236"/>
              <a:gd name="adj2" fmla="val -3506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24% </a:t>
            </a:r>
            <a:r>
              <a:rPr lang="en-US" sz="2000" dirty="0">
                <a:solidFill>
                  <a:schemeClr val="tx1"/>
                </a:solidFill>
              </a:rPr>
              <a:t>of nameserver in TLD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23% </a:t>
            </a:r>
            <a:r>
              <a:rPr lang="en-US" sz="2000" dirty="0">
                <a:solidFill>
                  <a:schemeClr val="tx1"/>
                </a:solidFill>
              </a:rPr>
              <a:t>of certified domain</a:t>
            </a:r>
          </a:p>
        </p:txBody>
      </p:sp>
    </p:spTree>
    <p:extLst>
      <p:ext uri="{BB962C8B-B14F-4D97-AF65-F5344CB8AC3E}">
        <p14:creationId xmlns:p14="http://schemas.microsoft.com/office/powerpoint/2010/main" val="394473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4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4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4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9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4DFA-A0E3-0CC9-6495-481C9E797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Loss via router buffer overflow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20ED0-486E-2A4B-0AC8-6FAAC34B8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157DF534-CF2F-971C-CE1C-2931695F1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99443" y="4167088"/>
            <a:ext cx="1096860" cy="1096860"/>
          </a:xfrm>
          <a:prstGeom prst="rect">
            <a:avLst/>
          </a:prstGeom>
        </p:spPr>
      </p:pic>
      <p:pic>
        <p:nvPicPr>
          <p:cNvPr id="7" name="Graphic 6" descr="Database">
            <a:extLst>
              <a:ext uri="{FF2B5EF4-FFF2-40B4-BE49-F238E27FC236}">
                <a16:creationId xmlns:a16="http://schemas.microsoft.com/office/drawing/2014/main" id="{8F72CB59-CE0C-4B8B-A575-83473EB12E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77005" y="2267900"/>
            <a:ext cx="2339788" cy="2339788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5C0D7869-BD59-60AE-A9A8-DEAAEE440C6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560276" y="1480303"/>
            <a:ext cx="1575194" cy="157519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2190748-1596-F162-E45B-6A9FEF01FB1F}"/>
              </a:ext>
            </a:extLst>
          </p:cNvPr>
          <p:cNvSpPr txBox="1"/>
          <p:nvPr/>
        </p:nvSpPr>
        <p:spPr>
          <a:xfrm>
            <a:off x="1998443" y="442302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VA’s DNS resolver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C1152-49A4-F586-E87E-EACC80DDC48E}"/>
              </a:ext>
            </a:extLst>
          </p:cNvPr>
          <p:cNvSpPr txBox="1"/>
          <p:nvPr/>
        </p:nvSpPr>
        <p:spPr>
          <a:xfrm>
            <a:off x="6199417" y="3041189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8617AB-5FF9-ED82-78ED-EFF06997AE6E}"/>
              </a:ext>
            </a:extLst>
          </p:cNvPr>
          <p:cNvSpPr txBox="1"/>
          <p:nvPr/>
        </p:nvSpPr>
        <p:spPr>
          <a:xfrm>
            <a:off x="6199416" y="5263948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4BDCB5-2E8D-78BD-0BDD-D80CDD07B874}"/>
              </a:ext>
            </a:extLst>
          </p:cNvPr>
          <p:cNvGrpSpPr/>
          <p:nvPr/>
        </p:nvGrpSpPr>
        <p:grpSpPr>
          <a:xfrm>
            <a:off x="5869920" y="3234903"/>
            <a:ext cx="5154818" cy="1561863"/>
            <a:chOff x="5869920" y="3234903"/>
            <a:chExt cx="5154818" cy="1561863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ABF70A7-7F6A-2110-D5B5-14D972D6FE2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869920" y="3234903"/>
              <a:ext cx="1068762" cy="91734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Speech Bubble: Rectangle with Corners Rounded 19">
              <a:extLst>
                <a:ext uri="{FF2B5EF4-FFF2-40B4-BE49-F238E27FC236}">
                  <a16:creationId xmlns:a16="http://schemas.microsoft.com/office/drawing/2014/main" id="{CD9A62F0-D1CF-9271-CE62-FE142B5BC864}"/>
                </a:ext>
              </a:extLst>
            </p:cNvPr>
            <p:cNvSpPr/>
            <p:nvPr/>
          </p:nvSpPr>
          <p:spPr>
            <a:xfrm>
              <a:off x="8060586" y="3699906"/>
              <a:ext cx="2964152" cy="1096860"/>
            </a:xfrm>
            <a:prstGeom prst="wedgeRoundRectCallout">
              <a:avLst>
                <a:gd name="adj1" fmla="val -59489"/>
                <a:gd name="adj2" fmla="val 1202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Send a burst of packets to the target router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81FA586-D6D7-1A61-23C2-94F7BE1EA688}"/>
              </a:ext>
            </a:extLst>
          </p:cNvPr>
          <p:cNvSpPr/>
          <p:nvPr/>
        </p:nvSpPr>
        <p:spPr>
          <a:xfrm>
            <a:off x="740906" y="1459992"/>
            <a:ext cx="3315624" cy="810872"/>
          </a:xfrm>
          <a:prstGeom prst="wedgeRoundRectCallout">
            <a:avLst>
              <a:gd name="adj1" fmla="val -1859"/>
              <a:gd name="adj2" fmla="val 65817"/>
              <a:gd name="adj3" fmla="val 16667"/>
            </a:avLst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Forget about the nameserver for 15 minutes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C88CBC1-E6F3-57F8-19AE-2920024730C6}"/>
              </a:ext>
            </a:extLst>
          </p:cNvPr>
          <p:cNvGrpSpPr/>
          <p:nvPr/>
        </p:nvGrpSpPr>
        <p:grpSpPr>
          <a:xfrm>
            <a:off x="2971800" y="4111773"/>
            <a:ext cx="3588476" cy="1877673"/>
            <a:chOff x="2971800" y="4111773"/>
            <a:chExt cx="3588476" cy="1877673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7908A40-0DF7-A6EC-4097-63799593F6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95354" y="4511883"/>
              <a:ext cx="2264922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4DDB07AB-6979-80AE-07F0-EB4864D9EDCD}"/>
                </a:ext>
              </a:extLst>
            </p:cNvPr>
            <p:cNvSpPr/>
            <p:nvPr/>
          </p:nvSpPr>
          <p:spPr>
            <a:xfrm>
              <a:off x="2971800" y="5162847"/>
              <a:ext cx="3588476" cy="826599"/>
            </a:xfrm>
            <a:prstGeom prst="wedgeRoundRectCallout">
              <a:avLst>
                <a:gd name="adj1" fmla="val 38541"/>
                <a:gd name="adj2" fmla="val -63824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An Attacker requests a certificate of the target domain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0447110-C839-4881-6388-19E43154B7A3}"/>
                </a:ext>
              </a:extLst>
            </p:cNvPr>
            <p:cNvSpPr txBox="1"/>
            <p:nvPr/>
          </p:nvSpPr>
          <p:spPr>
            <a:xfrm>
              <a:off x="4572699" y="4111773"/>
              <a:ext cx="180470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  <a:cs typeface="Times New Roman" panose="02020603050405020304" pitchFamily="18" charset="0"/>
                </a:rPr>
                <a:t>Request</a:t>
              </a:r>
            </a:p>
          </p:txBody>
        </p:sp>
      </p:grpSp>
      <p:pic>
        <p:nvPicPr>
          <p:cNvPr id="6" name="Picture 10" descr="C:\Users\ecoffey\AppData\Local\Temp\Rar$DRa0.386\30067_Device_router_default_256.png">
            <a:extLst>
              <a:ext uri="{FF2B5EF4-FFF2-40B4-BE49-F238E27FC236}">
                <a16:creationId xmlns:a16="http://schemas.microsoft.com/office/drawing/2014/main" id="{CF8E8331-6B5A-1790-EB5F-20E818B0EC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1" t="28931" r="8368" b="21666"/>
          <a:stretch/>
        </p:blipFill>
        <p:spPr bwMode="auto">
          <a:xfrm>
            <a:off x="5253025" y="2466792"/>
            <a:ext cx="1126822" cy="66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3A1FEC5-B4AD-EC19-43D9-7DE2BA73E1DE}"/>
              </a:ext>
            </a:extLst>
          </p:cNvPr>
          <p:cNvCxnSpPr>
            <a:cxnSpLocks/>
          </p:cNvCxnSpPr>
          <p:nvPr/>
        </p:nvCxnSpPr>
        <p:spPr>
          <a:xfrm>
            <a:off x="3953435" y="2699867"/>
            <a:ext cx="1299590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Graphic 34" descr="Question mark">
            <a:extLst>
              <a:ext uri="{FF2B5EF4-FFF2-40B4-BE49-F238E27FC236}">
                <a16:creationId xmlns:a16="http://schemas.microsoft.com/office/drawing/2014/main" id="{DED0E50E-764F-B0F7-9EBE-DD92534EA74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20858153">
            <a:off x="5773579" y="134410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214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0CE3B-383A-3972-90A7-D0C86E87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‘Two-sided’ evaluation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3E136-398D-4E1B-1187-6FD61B108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7"/>
            <a:ext cx="10978699" cy="1169743"/>
          </a:xfrm>
        </p:spPr>
        <p:txBody>
          <a:bodyPr/>
          <a:lstStyle/>
          <a:p>
            <a:r>
              <a:rPr lang="en-US" dirty="0"/>
              <a:t>To prove the attacks are valid without ethical issues, the authors suggest ‘</a:t>
            </a:r>
            <a:r>
              <a:rPr lang="en-US" b="1" dirty="0"/>
              <a:t>two-sided</a:t>
            </a:r>
            <a:r>
              <a:rPr lang="en-US" dirty="0"/>
              <a:t>’ evaluation method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9D4CD-0573-89BB-6813-3E759C4CC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6CB57FD-0EBC-6A2A-B0C6-404C30D03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043108"/>
              </p:ext>
            </p:extLst>
          </p:nvPr>
        </p:nvGraphicFramePr>
        <p:xfrm>
          <a:off x="1595292" y="2341497"/>
          <a:ext cx="9001416" cy="2673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00472">
                  <a:extLst>
                    <a:ext uri="{9D8B030D-6E8A-4147-A177-3AD203B41FA5}">
                      <a16:colId xmlns:a16="http://schemas.microsoft.com/office/drawing/2014/main" val="1949872379"/>
                    </a:ext>
                  </a:extLst>
                </a:gridCol>
                <a:gridCol w="3000472">
                  <a:extLst>
                    <a:ext uri="{9D8B030D-6E8A-4147-A177-3AD203B41FA5}">
                      <a16:colId xmlns:a16="http://schemas.microsoft.com/office/drawing/2014/main" val="56353651"/>
                    </a:ext>
                  </a:extLst>
                </a:gridCol>
                <a:gridCol w="3000472">
                  <a:extLst>
                    <a:ext uri="{9D8B030D-6E8A-4147-A177-3AD203B41FA5}">
                      <a16:colId xmlns:a16="http://schemas.microsoft.com/office/drawing/2014/main" val="2749355619"/>
                    </a:ext>
                  </a:extLst>
                </a:gridCol>
              </a:tblGrid>
              <a:tr h="4225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 and 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6786385"/>
                  </a:ext>
                </a:extLst>
              </a:tr>
              <a:tr h="699573">
                <a:tc>
                  <a:txBody>
                    <a:bodyPr/>
                    <a:lstStyle/>
                    <a:p>
                      <a:r>
                        <a:rPr lang="en-US" dirty="0"/>
                        <a:t>Ideal method (but not ethical)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Real-world CA and VA</a:t>
                      </a:r>
                    </a:p>
                    <a:p>
                      <a:r>
                        <a:rPr lang="en-US" dirty="0"/>
                        <a:t>(Let’s Encrypt)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Real-world domains </a:t>
                      </a:r>
                      <a:br>
                        <a:rPr lang="en-US" dirty="0"/>
                      </a:br>
                      <a:r>
                        <a:rPr lang="en-US" dirty="0"/>
                        <a:t>(such as google.com, etc.)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296058"/>
                  </a:ext>
                </a:extLst>
              </a:tr>
              <a:tr h="116931">
                <a:tc gridSpan="3">
                  <a:txBody>
                    <a:bodyPr/>
                    <a:lstStyle/>
                    <a:p>
                      <a:endParaRPr lang="en-US" sz="4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6326"/>
                  </a:ext>
                </a:extLst>
              </a:tr>
              <a:tr h="699573">
                <a:tc>
                  <a:txBody>
                    <a:bodyPr/>
                    <a:lstStyle/>
                    <a:p>
                      <a:r>
                        <a:rPr lang="en-US" dirty="0"/>
                        <a:t>First method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Real-world CA and VA</a:t>
                      </a:r>
                    </a:p>
                    <a:p>
                      <a:r>
                        <a:rPr lang="en-US" dirty="0"/>
                        <a:t>(Let’s Encrypt)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Simulated</a:t>
                      </a:r>
                      <a:br>
                        <a:rPr lang="en-US" dirty="0"/>
                      </a:br>
                      <a:r>
                        <a:rPr lang="en-US" dirty="0"/>
                        <a:t>(RIPE NCC)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658838"/>
                  </a:ext>
                </a:extLst>
              </a:tr>
              <a:tr h="699573">
                <a:tc>
                  <a:txBody>
                    <a:bodyPr/>
                    <a:lstStyle/>
                    <a:p>
                      <a:r>
                        <a:rPr lang="en-US" dirty="0"/>
                        <a:t>Second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Simulated</a:t>
                      </a:r>
                      <a:br>
                        <a:rPr lang="en-US" dirty="0"/>
                      </a:br>
                      <a:r>
                        <a:rPr lang="en-US" dirty="0"/>
                        <a:t>(step-ca)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Real-world domains </a:t>
                      </a:r>
                      <a:br>
                        <a:rPr lang="en-US" dirty="0"/>
                      </a:br>
                      <a:r>
                        <a:rPr lang="en-US" dirty="0"/>
                        <a:t>(such as google.com, etc.)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568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5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: Rounded Corners 61">
            <a:extLst>
              <a:ext uri="{FF2B5EF4-FFF2-40B4-BE49-F238E27FC236}">
                <a16:creationId xmlns:a16="http://schemas.microsoft.com/office/drawing/2014/main" id="{80437A7D-AFE1-ACAA-1E77-FD6B71081915}"/>
              </a:ext>
            </a:extLst>
          </p:cNvPr>
          <p:cNvSpPr/>
          <p:nvPr/>
        </p:nvSpPr>
        <p:spPr>
          <a:xfrm>
            <a:off x="3286696" y="3454546"/>
            <a:ext cx="4678848" cy="2530151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3769A44-A913-43FD-E64D-E163BD7AE95C}"/>
              </a:ext>
            </a:extLst>
          </p:cNvPr>
          <p:cNvSpPr/>
          <p:nvPr/>
        </p:nvSpPr>
        <p:spPr>
          <a:xfrm>
            <a:off x="2701514" y="1060973"/>
            <a:ext cx="6320118" cy="2082652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079F03C1-1C56-64A2-D6C1-561691D0D0A3}"/>
              </a:ext>
            </a:extLst>
          </p:cNvPr>
          <p:cNvSpPr/>
          <p:nvPr/>
        </p:nvSpPr>
        <p:spPr>
          <a:xfrm>
            <a:off x="4761891" y="1847978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loud 12">
            <a:extLst>
              <a:ext uri="{FF2B5EF4-FFF2-40B4-BE49-F238E27FC236}">
                <a16:creationId xmlns:a16="http://schemas.microsoft.com/office/drawing/2014/main" id="{672E9A2C-8425-9E8E-BBEB-8CA8662CA2B1}"/>
              </a:ext>
            </a:extLst>
          </p:cNvPr>
          <p:cNvSpPr/>
          <p:nvPr/>
        </p:nvSpPr>
        <p:spPr>
          <a:xfrm>
            <a:off x="6702748" y="1789742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loud 10">
            <a:extLst>
              <a:ext uri="{FF2B5EF4-FFF2-40B4-BE49-F238E27FC236}">
                <a16:creationId xmlns:a16="http://schemas.microsoft.com/office/drawing/2014/main" id="{C203700C-8EB0-27CC-4DA0-BB065735A499}"/>
              </a:ext>
            </a:extLst>
          </p:cNvPr>
          <p:cNvSpPr/>
          <p:nvPr/>
        </p:nvSpPr>
        <p:spPr>
          <a:xfrm>
            <a:off x="2849033" y="1888319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E0DCEC-B7E6-03EC-5CE8-7623A1038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method - Real-world CA with simulated domains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70E927-F56F-1063-4F76-03BD0FCC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A30F4C43-0A29-0D5A-8C52-8E37F53313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37508" y="1216001"/>
            <a:ext cx="1037312" cy="103731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EAA4C18-AA06-D9F5-64EB-7E02D25A91D0}"/>
              </a:ext>
            </a:extLst>
          </p:cNvPr>
          <p:cNvSpPr txBox="1"/>
          <p:nvPr/>
        </p:nvSpPr>
        <p:spPr>
          <a:xfrm>
            <a:off x="3292402" y="2229721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1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25C8D40-E62F-5143-2D9F-D88635644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05260" y="1216001"/>
            <a:ext cx="1037312" cy="103731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E65668-0A9F-C336-C343-71683636A9BA}"/>
              </a:ext>
            </a:extLst>
          </p:cNvPr>
          <p:cNvSpPr txBox="1"/>
          <p:nvPr/>
        </p:nvSpPr>
        <p:spPr>
          <a:xfrm>
            <a:off x="5260154" y="2229721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2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3BBE474A-7318-2AD4-31E9-F70FEA84D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26775" y="1216001"/>
            <a:ext cx="1037312" cy="103731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2B9785D-2E16-C69E-F816-9117F9F10CB9}"/>
              </a:ext>
            </a:extLst>
          </p:cNvPr>
          <p:cNvSpPr txBox="1"/>
          <p:nvPr/>
        </p:nvSpPr>
        <p:spPr>
          <a:xfrm>
            <a:off x="7081669" y="2229721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3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B1B50C1F-4F13-B80C-A039-FF288B1989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44861" y="4083653"/>
            <a:ext cx="1096860" cy="109686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5F0CD94-C149-CF9E-F5CE-DFD8F88725B9}"/>
              </a:ext>
            </a:extLst>
          </p:cNvPr>
          <p:cNvSpPr txBox="1"/>
          <p:nvPr/>
        </p:nvSpPr>
        <p:spPr>
          <a:xfrm>
            <a:off x="8296985" y="5085832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C90A6AB-6004-007C-C992-A42815EB794E}"/>
              </a:ext>
            </a:extLst>
          </p:cNvPr>
          <p:cNvCxnSpPr>
            <a:cxnSpLocks/>
            <a:endCxn id="12" idx="1"/>
          </p:cNvCxnSpPr>
          <p:nvPr/>
        </p:nvCxnSpPr>
        <p:spPr>
          <a:xfrm flipH="1" flipV="1">
            <a:off x="5664245" y="2764756"/>
            <a:ext cx="7374" cy="17404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2ED6C09-246F-D561-3396-5756979A1350}"/>
              </a:ext>
            </a:extLst>
          </p:cNvPr>
          <p:cNvGrpSpPr/>
          <p:nvPr/>
        </p:nvGrpSpPr>
        <p:grpSpPr>
          <a:xfrm>
            <a:off x="3751387" y="2805097"/>
            <a:ext cx="4562033" cy="1298899"/>
            <a:chOff x="3751387" y="2805097"/>
            <a:chExt cx="4562033" cy="1298899"/>
          </a:xfrm>
        </p:grpSpPr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65646026-42F2-74EC-FC08-6C30E2FCD9B0}"/>
                </a:ext>
              </a:extLst>
            </p:cNvPr>
            <p:cNvCxnSpPr>
              <a:endCxn id="11" idx="1"/>
            </p:cNvCxnSpPr>
            <p:nvPr/>
          </p:nvCxnSpPr>
          <p:spPr>
            <a:xfrm flipH="1" flipV="1">
              <a:off x="3751387" y="2805097"/>
              <a:ext cx="4562033" cy="1298899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6A648F97-E37D-2257-5905-017699CE443B}"/>
                </a:ext>
              </a:extLst>
            </p:cNvPr>
            <p:cNvCxnSpPr/>
            <p:nvPr/>
          </p:nvCxnSpPr>
          <p:spPr>
            <a:xfrm flipH="1" flipV="1">
              <a:off x="5664245" y="2805097"/>
              <a:ext cx="2649175" cy="127678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AD58352-F3FF-C637-0619-08778154A329}"/>
              </a:ext>
            </a:extLst>
          </p:cNvPr>
          <p:cNvGrpSpPr/>
          <p:nvPr/>
        </p:nvGrpSpPr>
        <p:grpSpPr>
          <a:xfrm>
            <a:off x="2869763" y="1586222"/>
            <a:ext cx="2801856" cy="827798"/>
            <a:chOff x="2869763" y="1586222"/>
            <a:chExt cx="2801856" cy="827798"/>
          </a:xfrm>
        </p:grpSpPr>
        <p:sp>
          <p:nvSpPr>
            <p:cNvPr id="43" name="&quot;Not Allowed&quot; Symbol 42">
              <a:extLst>
                <a:ext uri="{FF2B5EF4-FFF2-40B4-BE49-F238E27FC236}">
                  <a16:creationId xmlns:a16="http://schemas.microsoft.com/office/drawing/2014/main" id="{A5381129-C3CD-04E6-DAA5-8E07264F1AA8}"/>
                </a:ext>
              </a:extLst>
            </p:cNvPr>
            <p:cNvSpPr/>
            <p:nvPr/>
          </p:nvSpPr>
          <p:spPr>
            <a:xfrm>
              <a:off x="2869763" y="1586222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4" name="&quot;Not Allowed&quot; Symbol 43">
              <a:extLst>
                <a:ext uri="{FF2B5EF4-FFF2-40B4-BE49-F238E27FC236}">
                  <a16:creationId xmlns:a16="http://schemas.microsoft.com/office/drawing/2014/main" id="{16FAE0A6-4318-8798-5BF4-0B8E1E6BD56C}"/>
                </a:ext>
              </a:extLst>
            </p:cNvPr>
            <p:cNvSpPr/>
            <p:nvPr/>
          </p:nvSpPr>
          <p:spPr>
            <a:xfrm>
              <a:off x="4881234" y="1623635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AD7E348-E5D3-44EB-2D28-7C2F65CFD5B9}"/>
              </a:ext>
            </a:extLst>
          </p:cNvPr>
          <p:cNvGrpSpPr/>
          <p:nvPr/>
        </p:nvGrpSpPr>
        <p:grpSpPr>
          <a:xfrm>
            <a:off x="5915914" y="4170624"/>
            <a:ext cx="2441155" cy="914400"/>
            <a:chOff x="5915914" y="4170624"/>
            <a:chExt cx="2441155" cy="914400"/>
          </a:xfrm>
        </p:grpSpPr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5C8DE29B-DE09-962E-6C30-132725B4C6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15914" y="4926330"/>
              <a:ext cx="2441155" cy="1340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5" name="Graphic 64" descr="Diploma">
              <a:extLst>
                <a:ext uri="{FF2B5EF4-FFF2-40B4-BE49-F238E27FC236}">
                  <a16:creationId xmlns:a16="http://schemas.microsoft.com/office/drawing/2014/main" id="{F9FD618F-C7CE-D5D2-BABD-9525A5C143D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6112375" y="4170624"/>
              <a:ext cx="914400" cy="914400"/>
            </a:xfrm>
            <a:prstGeom prst="rect">
              <a:avLst/>
            </a:prstGeom>
          </p:spPr>
        </p:pic>
      </p:grpSp>
      <p:sp>
        <p:nvSpPr>
          <p:cNvPr id="66" name="Speech Bubble: Rectangle with Corners Rounded 65">
            <a:extLst>
              <a:ext uri="{FF2B5EF4-FFF2-40B4-BE49-F238E27FC236}">
                <a16:creationId xmlns:a16="http://schemas.microsoft.com/office/drawing/2014/main" id="{9E68827A-49C6-4D3A-A44A-0505C19FB8EF}"/>
              </a:ext>
            </a:extLst>
          </p:cNvPr>
          <p:cNvSpPr/>
          <p:nvPr/>
        </p:nvSpPr>
        <p:spPr>
          <a:xfrm>
            <a:off x="9061692" y="2805097"/>
            <a:ext cx="2213804" cy="848141"/>
          </a:xfrm>
          <a:custGeom>
            <a:avLst/>
            <a:gdLst>
              <a:gd name="connsiteX0" fmla="*/ 0 w 2213804"/>
              <a:gd name="connsiteY0" fmla="*/ 108184 h 649094"/>
              <a:gd name="connsiteX1" fmla="*/ 108184 w 2213804"/>
              <a:gd name="connsiteY1" fmla="*/ 0 h 649094"/>
              <a:gd name="connsiteX2" fmla="*/ 368967 w 2213804"/>
              <a:gd name="connsiteY2" fmla="*/ 0 h 649094"/>
              <a:gd name="connsiteX3" fmla="*/ 61123 w 2213804"/>
              <a:gd name="connsiteY3" fmla="*/ -193028 h 649094"/>
              <a:gd name="connsiteX4" fmla="*/ 922418 w 2213804"/>
              <a:gd name="connsiteY4" fmla="*/ 0 h 649094"/>
              <a:gd name="connsiteX5" fmla="*/ 2105620 w 2213804"/>
              <a:gd name="connsiteY5" fmla="*/ 0 h 649094"/>
              <a:gd name="connsiteX6" fmla="*/ 2213804 w 2213804"/>
              <a:gd name="connsiteY6" fmla="*/ 108184 h 649094"/>
              <a:gd name="connsiteX7" fmla="*/ 2213804 w 2213804"/>
              <a:gd name="connsiteY7" fmla="*/ 108182 h 649094"/>
              <a:gd name="connsiteX8" fmla="*/ 2213804 w 2213804"/>
              <a:gd name="connsiteY8" fmla="*/ 108182 h 649094"/>
              <a:gd name="connsiteX9" fmla="*/ 2213804 w 2213804"/>
              <a:gd name="connsiteY9" fmla="*/ 270456 h 649094"/>
              <a:gd name="connsiteX10" fmla="*/ 2213804 w 2213804"/>
              <a:gd name="connsiteY10" fmla="*/ 540910 h 649094"/>
              <a:gd name="connsiteX11" fmla="*/ 2105620 w 2213804"/>
              <a:gd name="connsiteY11" fmla="*/ 649094 h 649094"/>
              <a:gd name="connsiteX12" fmla="*/ 922418 w 2213804"/>
              <a:gd name="connsiteY12" fmla="*/ 649094 h 649094"/>
              <a:gd name="connsiteX13" fmla="*/ 368967 w 2213804"/>
              <a:gd name="connsiteY13" fmla="*/ 649094 h 649094"/>
              <a:gd name="connsiteX14" fmla="*/ 368967 w 2213804"/>
              <a:gd name="connsiteY14" fmla="*/ 649094 h 649094"/>
              <a:gd name="connsiteX15" fmla="*/ 108184 w 2213804"/>
              <a:gd name="connsiteY15" fmla="*/ 649094 h 649094"/>
              <a:gd name="connsiteX16" fmla="*/ 0 w 2213804"/>
              <a:gd name="connsiteY16" fmla="*/ 540910 h 649094"/>
              <a:gd name="connsiteX17" fmla="*/ 0 w 2213804"/>
              <a:gd name="connsiteY17" fmla="*/ 270456 h 649094"/>
              <a:gd name="connsiteX18" fmla="*/ 0 w 2213804"/>
              <a:gd name="connsiteY18" fmla="*/ 108182 h 649094"/>
              <a:gd name="connsiteX19" fmla="*/ 0 w 2213804"/>
              <a:gd name="connsiteY19" fmla="*/ 108182 h 649094"/>
              <a:gd name="connsiteX20" fmla="*/ 0 w 2213804"/>
              <a:gd name="connsiteY20" fmla="*/ 108184 h 649094"/>
              <a:gd name="connsiteX0" fmla="*/ 0 w 2213804"/>
              <a:gd name="connsiteY0" fmla="*/ 301212 h 842122"/>
              <a:gd name="connsiteX1" fmla="*/ 108184 w 2213804"/>
              <a:gd name="connsiteY1" fmla="*/ 193028 h 842122"/>
              <a:gd name="connsiteX2" fmla="*/ 368967 w 2213804"/>
              <a:gd name="connsiteY2" fmla="*/ 193028 h 842122"/>
              <a:gd name="connsiteX3" fmla="*/ 61123 w 2213804"/>
              <a:gd name="connsiteY3" fmla="*/ 0 h 842122"/>
              <a:gd name="connsiteX4" fmla="*/ 922418 w 2213804"/>
              <a:gd name="connsiteY4" fmla="*/ 193028 h 842122"/>
              <a:gd name="connsiteX5" fmla="*/ 2105620 w 2213804"/>
              <a:gd name="connsiteY5" fmla="*/ 193028 h 842122"/>
              <a:gd name="connsiteX6" fmla="*/ 2213804 w 2213804"/>
              <a:gd name="connsiteY6" fmla="*/ 301212 h 842122"/>
              <a:gd name="connsiteX7" fmla="*/ 2213804 w 2213804"/>
              <a:gd name="connsiteY7" fmla="*/ 301210 h 842122"/>
              <a:gd name="connsiteX8" fmla="*/ 2213804 w 2213804"/>
              <a:gd name="connsiteY8" fmla="*/ 301210 h 842122"/>
              <a:gd name="connsiteX9" fmla="*/ 2213804 w 2213804"/>
              <a:gd name="connsiteY9" fmla="*/ 463484 h 842122"/>
              <a:gd name="connsiteX10" fmla="*/ 2213804 w 2213804"/>
              <a:gd name="connsiteY10" fmla="*/ 733938 h 842122"/>
              <a:gd name="connsiteX11" fmla="*/ 2105620 w 2213804"/>
              <a:gd name="connsiteY11" fmla="*/ 842122 h 842122"/>
              <a:gd name="connsiteX12" fmla="*/ 922418 w 2213804"/>
              <a:gd name="connsiteY12" fmla="*/ 842122 h 842122"/>
              <a:gd name="connsiteX13" fmla="*/ 670799 w 2213804"/>
              <a:gd name="connsiteY13" fmla="*/ 832986 h 842122"/>
              <a:gd name="connsiteX14" fmla="*/ 368967 w 2213804"/>
              <a:gd name="connsiteY14" fmla="*/ 842122 h 842122"/>
              <a:gd name="connsiteX15" fmla="*/ 368967 w 2213804"/>
              <a:gd name="connsiteY15" fmla="*/ 842122 h 842122"/>
              <a:gd name="connsiteX16" fmla="*/ 108184 w 2213804"/>
              <a:gd name="connsiteY16" fmla="*/ 842122 h 842122"/>
              <a:gd name="connsiteX17" fmla="*/ 0 w 2213804"/>
              <a:gd name="connsiteY17" fmla="*/ 733938 h 842122"/>
              <a:gd name="connsiteX18" fmla="*/ 0 w 2213804"/>
              <a:gd name="connsiteY18" fmla="*/ 463484 h 842122"/>
              <a:gd name="connsiteX19" fmla="*/ 0 w 2213804"/>
              <a:gd name="connsiteY19" fmla="*/ 301210 h 842122"/>
              <a:gd name="connsiteX20" fmla="*/ 0 w 2213804"/>
              <a:gd name="connsiteY20" fmla="*/ 301210 h 842122"/>
              <a:gd name="connsiteX21" fmla="*/ 0 w 2213804"/>
              <a:gd name="connsiteY21" fmla="*/ 301212 h 842122"/>
              <a:gd name="connsiteX0" fmla="*/ 0 w 2213804"/>
              <a:gd name="connsiteY0" fmla="*/ 301212 h 1084446"/>
              <a:gd name="connsiteX1" fmla="*/ 108184 w 2213804"/>
              <a:gd name="connsiteY1" fmla="*/ 193028 h 1084446"/>
              <a:gd name="connsiteX2" fmla="*/ 368967 w 2213804"/>
              <a:gd name="connsiteY2" fmla="*/ 193028 h 1084446"/>
              <a:gd name="connsiteX3" fmla="*/ 61123 w 2213804"/>
              <a:gd name="connsiteY3" fmla="*/ 0 h 1084446"/>
              <a:gd name="connsiteX4" fmla="*/ 922418 w 2213804"/>
              <a:gd name="connsiteY4" fmla="*/ 193028 h 1084446"/>
              <a:gd name="connsiteX5" fmla="*/ 2105620 w 2213804"/>
              <a:gd name="connsiteY5" fmla="*/ 193028 h 1084446"/>
              <a:gd name="connsiteX6" fmla="*/ 2213804 w 2213804"/>
              <a:gd name="connsiteY6" fmla="*/ 301212 h 1084446"/>
              <a:gd name="connsiteX7" fmla="*/ 2213804 w 2213804"/>
              <a:gd name="connsiteY7" fmla="*/ 301210 h 1084446"/>
              <a:gd name="connsiteX8" fmla="*/ 2213804 w 2213804"/>
              <a:gd name="connsiteY8" fmla="*/ 301210 h 1084446"/>
              <a:gd name="connsiteX9" fmla="*/ 2213804 w 2213804"/>
              <a:gd name="connsiteY9" fmla="*/ 463484 h 1084446"/>
              <a:gd name="connsiteX10" fmla="*/ 2213804 w 2213804"/>
              <a:gd name="connsiteY10" fmla="*/ 733938 h 1084446"/>
              <a:gd name="connsiteX11" fmla="*/ 2105620 w 2213804"/>
              <a:gd name="connsiteY11" fmla="*/ 842122 h 1084446"/>
              <a:gd name="connsiteX12" fmla="*/ 922418 w 2213804"/>
              <a:gd name="connsiteY12" fmla="*/ 842122 h 1084446"/>
              <a:gd name="connsiteX13" fmla="*/ 225029 w 2213804"/>
              <a:gd name="connsiteY13" fmla="*/ 1084446 h 1084446"/>
              <a:gd name="connsiteX14" fmla="*/ 368967 w 2213804"/>
              <a:gd name="connsiteY14" fmla="*/ 842122 h 1084446"/>
              <a:gd name="connsiteX15" fmla="*/ 368967 w 2213804"/>
              <a:gd name="connsiteY15" fmla="*/ 842122 h 1084446"/>
              <a:gd name="connsiteX16" fmla="*/ 108184 w 2213804"/>
              <a:gd name="connsiteY16" fmla="*/ 842122 h 1084446"/>
              <a:gd name="connsiteX17" fmla="*/ 0 w 2213804"/>
              <a:gd name="connsiteY17" fmla="*/ 733938 h 1084446"/>
              <a:gd name="connsiteX18" fmla="*/ 0 w 2213804"/>
              <a:gd name="connsiteY18" fmla="*/ 463484 h 1084446"/>
              <a:gd name="connsiteX19" fmla="*/ 0 w 2213804"/>
              <a:gd name="connsiteY19" fmla="*/ 301210 h 1084446"/>
              <a:gd name="connsiteX20" fmla="*/ 0 w 2213804"/>
              <a:gd name="connsiteY20" fmla="*/ 301210 h 1084446"/>
              <a:gd name="connsiteX21" fmla="*/ 0 w 2213804"/>
              <a:gd name="connsiteY21" fmla="*/ 301212 h 1084446"/>
              <a:gd name="connsiteX0" fmla="*/ 0 w 2213804"/>
              <a:gd name="connsiteY0" fmla="*/ 301212 h 848141"/>
              <a:gd name="connsiteX1" fmla="*/ 108184 w 2213804"/>
              <a:gd name="connsiteY1" fmla="*/ 193028 h 848141"/>
              <a:gd name="connsiteX2" fmla="*/ 368967 w 2213804"/>
              <a:gd name="connsiteY2" fmla="*/ 193028 h 848141"/>
              <a:gd name="connsiteX3" fmla="*/ 61123 w 2213804"/>
              <a:gd name="connsiteY3" fmla="*/ 0 h 848141"/>
              <a:gd name="connsiteX4" fmla="*/ 922418 w 2213804"/>
              <a:gd name="connsiteY4" fmla="*/ 193028 h 848141"/>
              <a:gd name="connsiteX5" fmla="*/ 2105620 w 2213804"/>
              <a:gd name="connsiteY5" fmla="*/ 193028 h 848141"/>
              <a:gd name="connsiteX6" fmla="*/ 2213804 w 2213804"/>
              <a:gd name="connsiteY6" fmla="*/ 301212 h 848141"/>
              <a:gd name="connsiteX7" fmla="*/ 2213804 w 2213804"/>
              <a:gd name="connsiteY7" fmla="*/ 301210 h 848141"/>
              <a:gd name="connsiteX8" fmla="*/ 2213804 w 2213804"/>
              <a:gd name="connsiteY8" fmla="*/ 301210 h 848141"/>
              <a:gd name="connsiteX9" fmla="*/ 2213804 w 2213804"/>
              <a:gd name="connsiteY9" fmla="*/ 463484 h 848141"/>
              <a:gd name="connsiteX10" fmla="*/ 2213804 w 2213804"/>
              <a:gd name="connsiteY10" fmla="*/ 733938 h 848141"/>
              <a:gd name="connsiteX11" fmla="*/ 2105620 w 2213804"/>
              <a:gd name="connsiteY11" fmla="*/ 842122 h 848141"/>
              <a:gd name="connsiteX12" fmla="*/ 922418 w 2213804"/>
              <a:gd name="connsiteY12" fmla="*/ 842122 h 848141"/>
              <a:gd name="connsiteX13" fmla="*/ 548665 w 2213804"/>
              <a:gd name="connsiteY13" fmla="*/ 848141 h 848141"/>
              <a:gd name="connsiteX14" fmla="*/ 368967 w 2213804"/>
              <a:gd name="connsiteY14" fmla="*/ 842122 h 848141"/>
              <a:gd name="connsiteX15" fmla="*/ 368967 w 2213804"/>
              <a:gd name="connsiteY15" fmla="*/ 842122 h 848141"/>
              <a:gd name="connsiteX16" fmla="*/ 108184 w 2213804"/>
              <a:gd name="connsiteY16" fmla="*/ 842122 h 848141"/>
              <a:gd name="connsiteX17" fmla="*/ 0 w 2213804"/>
              <a:gd name="connsiteY17" fmla="*/ 733938 h 848141"/>
              <a:gd name="connsiteX18" fmla="*/ 0 w 2213804"/>
              <a:gd name="connsiteY18" fmla="*/ 463484 h 848141"/>
              <a:gd name="connsiteX19" fmla="*/ 0 w 2213804"/>
              <a:gd name="connsiteY19" fmla="*/ 301210 h 848141"/>
              <a:gd name="connsiteX20" fmla="*/ 0 w 2213804"/>
              <a:gd name="connsiteY20" fmla="*/ 301210 h 848141"/>
              <a:gd name="connsiteX21" fmla="*/ 0 w 2213804"/>
              <a:gd name="connsiteY21" fmla="*/ 301212 h 84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13804" h="848141">
                <a:moveTo>
                  <a:pt x="0" y="301212"/>
                </a:moveTo>
                <a:cubicBezTo>
                  <a:pt x="0" y="241464"/>
                  <a:pt x="48436" y="193028"/>
                  <a:pt x="108184" y="193028"/>
                </a:cubicBezTo>
                <a:lnTo>
                  <a:pt x="368967" y="193028"/>
                </a:lnTo>
                <a:lnTo>
                  <a:pt x="61123" y="0"/>
                </a:lnTo>
                <a:lnTo>
                  <a:pt x="922418" y="193028"/>
                </a:lnTo>
                <a:lnTo>
                  <a:pt x="2105620" y="193028"/>
                </a:lnTo>
                <a:cubicBezTo>
                  <a:pt x="2165368" y="193028"/>
                  <a:pt x="2213804" y="241464"/>
                  <a:pt x="2213804" y="301212"/>
                </a:cubicBezTo>
                <a:lnTo>
                  <a:pt x="2213804" y="301210"/>
                </a:lnTo>
                <a:lnTo>
                  <a:pt x="2213804" y="301210"/>
                </a:lnTo>
                <a:lnTo>
                  <a:pt x="2213804" y="463484"/>
                </a:lnTo>
                <a:lnTo>
                  <a:pt x="2213804" y="733938"/>
                </a:lnTo>
                <a:cubicBezTo>
                  <a:pt x="2213804" y="793686"/>
                  <a:pt x="2165368" y="842122"/>
                  <a:pt x="2105620" y="842122"/>
                </a:cubicBezTo>
                <a:lnTo>
                  <a:pt x="922418" y="842122"/>
                </a:lnTo>
                <a:lnTo>
                  <a:pt x="548665" y="848141"/>
                </a:lnTo>
                <a:lnTo>
                  <a:pt x="368967" y="842122"/>
                </a:lnTo>
                <a:lnTo>
                  <a:pt x="368967" y="842122"/>
                </a:lnTo>
                <a:lnTo>
                  <a:pt x="108184" y="842122"/>
                </a:lnTo>
                <a:cubicBezTo>
                  <a:pt x="48436" y="842122"/>
                  <a:pt x="0" y="793686"/>
                  <a:pt x="0" y="733938"/>
                </a:cubicBezTo>
                <a:lnTo>
                  <a:pt x="0" y="463484"/>
                </a:lnTo>
                <a:lnTo>
                  <a:pt x="0" y="301210"/>
                </a:lnTo>
                <a:lnTo>
                  <a:pt x="0" y="301210"/>
                </a:lnTo>
                <a:lnTo>
                  <a:pt x="0" y="301212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A28BB91-92DD-DDEF-ED6A-3DD90F5CD6B3}"/>
              </a:ext>
            </a:extLst>
          </p:cNvPr>
          <p:cNvSpPr txBox="1"/>
          <p:nvPr/>
        </p:nvSpPr>
        <p:spPr>
          <a:xfrm>
            <a:off x="9061692" y="2981803"/>
            <a:ext cx="2213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Buy IP prefixes </a:t>
            </a:r>
          </a:p>
          <a:p>
            <a:pPr algn="ctr"/>
            <a:r>
              <a:rPr lang="en-US" sz="2000" dirty="0">
                <a:cs typeface="Times New Roman" panose="02020603050405020304" pitchFamily="18" charset="0"/>
              </a:rPr>
              <a:t>and </a:t>
            </a:r>
            <a:r>
              <a:rPr lang="en-US" sz="2000" dirty="0" err="1">
                <a:cs typeface="Times New Roman" panose="02020603050405020304" pitchFamily="18" charset="0"/>
              </a:rPr>
              <a:t>ASes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9B8814AC-B3CF-D728-8017-83DACB2A7AD6}"/>
              </a:ext>
            </a:extLst>
          </p:cNvPr>
          <p:cNvSpPr txBox="1"/>
          <p:nvPr/>
        </p:nvSpPr>
        <p:spPr>
          <a:xfrm>
            <a:off x="475377" y="1389632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DNS nameservers</a:t>
            </a:r>
          </a:p>
        </p:txBody>
      </p:sp>
      <p:pic>
        <p:nvPicPr>
          <p:cNvPr id="69" name="Graphic 68">
            <a:extLst>
              <a:ext uri="{FF2B5EF4-FFF2-40B4-BE49-F238E27FC236}">
                <a16:creationId xmlns:a16="http://schemas.microsoft.com/office/drawing/2014/main" id="{2BAF5C3E-81B3-54DE-3C44-C821587DBA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13267" y="4305250"/>
            <a:ext cx="1842777" cy="1432471"/>
          </a:xfrm>
          <a:prstGeom prst="rect">
            <a:avLst/>
          </a:prstGeom>
        </p:spPr>
      </p:pic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6A9F28FD-36EF-C15E-36EA-1612F659482F}"/>
              </a:ext>
            </a:extLst>
          </p:cNvPr>
          <p:cNvCxnSpPr>
            <a:cxnSpLocks/>
            <a:endCxn id="13" idx="1"/>
          </p:cNvCxnSpPr>
          <p:nvPr/>
        </p:nvCxnSpPr>
        <p:spPr>
          <a:xfrm flipV="1">
            <a:off x="5664245" y="2706520"/>
            <a:ext cx="1940857" cy="1351756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1ADF56E9-F0B3-1022-6DBB-51E976261FCD}"/>
              </a:ext>
            </a:extLst>
          </p:cNvPr>
          <p:cNvCxnSpPr>
            <a:endCxn id="11" idx="1"/>
          </p:cNvCxnSpPr>
          <p:nvPr/>
        </p:nvCxnSpPr>
        <p:spPr>
          <a:xfrm rot="10800000">
            <a:off x="3751387" y="2805098"/>
            <a:ext cx="1912858" cy="1253179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8E37FDC-3E84-E14F-B159-245016DA8EF1}"/>
              </a:ext>
            </a:extLst>
          </p:cNvPr>
          <p:cNvGrpSpPr/>
          <p:nvPr/>
        </p:nvGrpSpPr>
        <p:grpSpPr>
          <a:xfrm>
            <a:off x="5930199" y="5099474"/>
            <a:ext cx="4369994" cy="1150155"/>
            <a:chOff x="5930199" y="5099474"/>
            <a:chExt cx="4369994" cy="1150155"/>
          </a:xfrm>
        </p:grpSpPr>
        <p:sp>
          <p:nvSpPr>
            <p:cNvPr id="54" name="Speech Bubble: Rectangle with Corners Rounded 53">
              <a:extLst>
                <a:ext uri="{FF2B5EF4-FFF2-40B4-BE49-F238E27FC236}">
                  <a16:creationId xmlns:a16="http://schemas.microsoft.com/office/drawing/2014/main" id="{D17AD8B3-BD29-9F24-0FB1-9BBB107230D7}"/>
                </a:ext>
              </a:extLst>
            </p:cNvPr>
            <p:cNvSpPr/>
            <p:nvPr/>
          </p:nvSpPr>
          <p:spPr>
            <a:xfrm>
              <a:off x="8086389" y="5616640"/>
              <a:ext cx="2213804" cy="632989"/>
            </a:xfrm>
            <a:prstGeom prst="wedgeRoundRectCallout">
              <a:avLst>
                <a:gd name="adj1" fmla="val -42592"/>
                <a:gd name="adj2" fmla="val -101445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Request certificate</a:t>
              </a:r>
            </a:p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example.com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7706FC42-CB31-5BD7-94CE-D4896CC72F7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930199" y="5099474"/>
              <a:ext cx="2441155" cy="13402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id="{59B82B05-8890-6A2D-7CDF-28FEBD2159B7}"/>
              </a:ext>
            </a:extLst>
          </p:cNvPr>
          <p:cNvSpPr/>
          <p:nvPr/>
        </p:nvSpPr>
        <p:spPr>
          <a:xfrm>
            <a:off x="1505303" y="4456619"/>
            <a:ext cx="1622684" cy="649556"/>
          </a:xfrm>
          <a:prstGeom prst="wedgeRoundRectCallout">
            <a:avLst>
              <a:gd name="adj1" fmla="val 46915"/>
              <a:gd name="adj2" fmla="val 68827"/>
              <a:gd name="adj3" fmla="val 16667"/>
            </a:avLst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Real-world 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CA and VA </a:t>
            </a:r>
          </a:p>
        </p:txBody>
      </p:sp>
    </p:spTree>
    <p:extLst>
      <p:ext uri="{BB962C8B-B14F-4D97-AF65-F5344CB8AC3E}">
        <p14:creationId xmlns:p14="http://schemas.microsoft.com/office/powerpoint/2010/main" val="17902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48FF8-5CB2-2A87-EA76-E1BC919D7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method - Simulated CA with real-world domain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F4521-895B-E646-6F0D-651E46157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13EE501-82DD-F11C-AFED-301C04FE8980}"/>
              </a:ext>
            </a:extLst>
          </p:cNvPr>
          <p:cNvSpPr/>
          <p:nvPr/>
        </p:nvSpPr>
        <p:spPr>
          <a:xfrm>
            <a:off x="2698613" y="4281469"/>
            <a:ext cx="1924334" cy="1937686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8EA7FE-9251-284E-1D4A-BA5E0209080D}"/>
              </a:ext>
            </a:extLst>
          </p:cNvPr>
          <p:cNvSpPr/>
          <p:nvPr/>
        </p:nvSpPr>
        <p:spPr>
          <a:xfrm>
            <a:off x="2701514" y="1474916"/>
            <a:ext cx="6320118" cy="2460563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C52F960E-F5FC-22E1-BCB1-CE9FE0808EF4}"/>
              </a:ext>
            </a:extLst>
          </p:cNvPr>
          <p:cNvSpPr/>
          <p:nvPr/>
        </p:nvSpPr>
        <p:spPr>
          <a:xfrm>
            <a:off x="4827581" y="2509786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Cloud 8">
            <a:extLst>
              <a:ext uri="{FF2B5EF4-FFF2-40B4-BE49-F238E27FC236}">
                <a16:creationId xmlns:a16="http://schemas.microsoft.com/office/drawing/2014/main" id="{9A530128-29B4-E660-A3CA-3392601D53DC}"/>
              </a:ext>
            </a:extLst>
          </p:cNvPr>
          <p:cNvSpPr/>
          <p:nvPr/>
        </p:nvSpPr>
        <p:spPr>
          <a:xfrm>
            <a:off x="6768438" y="2451550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CBD1EE02-0D9E-D7E0-30DE-71C6C07AD13E}"/>
              </a:ext>
            </a:extLst>
          </p:cNvPr>
          <p:cNvSpPr/>
          <p:nvPr/>
        </p:nvSpPr>
        <p:spPr>
          <a:xfrm>
            <a:off x="2914723" y="2550127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CFBF9CE1-6295-FBA0-82EB-3B837DC14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03198" y="1877809"/>
            <a:ext cx="1037312" cy="10373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B96093F-E66F-BF06-ECD0-2345BC7204B6}"/>
              </a:ext>
            </a:extLst>
          </p:cNvPr>
          <p:cNvSpPr txBox="1"/>
          <p:nvPr/>
        </p:nvSpPr>
        <p:spPr>
          <a:xfrm>
            <a:off x="3358092" y="2891529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1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B4C6CBA6-5BA7-8234-3F46-F58451E1E0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70950" y="1877809"/>
            <a:ext cx="1037312" cy="103731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A980E85-353B-C7E4-EB4F-4DFC30ED637D}"/>
              </a:ext>
            </a:extLst>
          </p:cNvPr>
          <p:cNvSpPr txBox="1"/>
          <p:nvPr/>
        </p:nvSpPr>
        <p:spPr>
          <a:xfrm>
            <a:off x="5325844" y="2891529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2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E79E4BA4-6C38-8505-D3DA-E6975982BD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092465" y="1877809"/>
            <a:ext cx="1037312" cy="103731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5B06BCD1-A788-A5E9-738A-445DAF88AEC2}"/>
              </a:ext>
            </a:extLst>
          </p:cNvPr>
          <p:cNvSpPr txBox="1"/>
          <p:nvPr/>
        </p:nvSpPr>
        <p:spPr>
          <a:xfrm>
            <a:off x="7147359" y="2891529"/>
            <a:ext cx="9275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3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727AC721-B7F9-F311-7F27-EBC8D18E1B1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82659" y="4502057"/>
            <a:ext cx="1096860" cy="109686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4899D0E-E5F8-9D71-2106-BB8FB2AC4AE1}"/>
              </a:ext>
            </a:extLst>
          </p:cNvPr>
          <p:cNvSpPr txBox="1"/>
          <p:nvPr/>
        </p:nvSpPr>
        <p:spPr>
          <a:xfrm>
            <a:off x="7334783" y="5504236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897DC7F-4095-0CFD-1B73-C24C6C8CA164}"/>
              </a:ext>
            </a:extLst>
          </p:cNvPr>
          <p:cNvGrpSpPr/>
          <p:nvPr/>
        </p:nvGrpSpPr>
        <p:grpSpPr>
          <a:xfrm>
            <a:off x="2935453" y="2248030"/>
            <a:ext cx="2801856" cy="827798"/>
            <a:chOff x="2935453" y="2248030"/>
            <a:chExt cx="2801856" cy="827798"/>
          </a:xfrm>
        </p:grpSpPr>
        <p:sp>
          <p:nvSpPr>
            <p:cNvPr id="30" name="&quot;Not Allowed&quot; Symbol 29">
              <a:extLst>
                <a:ext uri="{FF2B5EF4-FFF2-40B4-BE49-F238E27FC236}">
                  <a16:creationId xmlns:a16="http://schemas.microsoft.com/office/drawing/2014/main" id="{F3063897-9DE0-1945-BFAC-E25823CF6185}"/>
                </a:ext>
              </a:extLst>
            </p:cNvPr>
            <p:cNvSpPr/>
            <p:nvPr/>
          </p:nvSpPr>
          <p:spPr>
            <a:xfrm>
              <a:off x="2935453" y="2248030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&quot;Not Allowed&quot; Symbol 30">
              <a:extLst>
                <a:ext uri="{FF2B5EF4-FFF2-40B4-BE49-F238E27FC236}">
                  <a16:creationId xmlns:a16="http://schemas.microsoft.com/office/drawing/2014/main" id="{7D2FB4CB-593E-1690-5DFF-E98BE4B81BB5}"/>
                </a:ext>
              </a:extLst>
            </p:cNvPr>
            <p:cNvSpPr/>
            <p:nvPr/>
          </p:nvSpPr>
          <p:spPr>
            <a:xfrm>
              <a:off x="4946924" y="2285443"/>
              <a:ext cx="790385" cy="790385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32" name="Graphic 31">
            <a:extLst>
              <a:ext uri="{FF2B5EF4-FFF2-40B4-BE49-F238E27FC236}">
                <a16:creationId xmlns:a16="http://schemas.microsoft.com/office/drawing/2014/main" id="{9DFCB57F-EC2B-3F62-B685-8D5BB132B1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137500" y="4432747"/>
            <a:ext cx="1116296" cy="1116296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D2B0F774-E84E-1237-4459-58AC4E524B68}"/>
              </a:ext>
            </a:extLst>
          </p:cNvPr>
          <p:cNvSpPr txBox="1"/>
          <p:nvPr/>
        </p:nvSpPr>
        <p:spPr>
          <a:xfrm>
            <a:off x="4622947" y="1493081"/>
            <a:ext cx="2296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DNS nameservers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AD6A65C-ECBC-F88E-5107-5AE3041D14A5}"/>
              </a:ext>
            </a:extLst>
          </p:cNvPr>
          <p:cNvSpPr txBox="1"/>
          <p:nvPr/>
        </p:nvSpPr>
        <p:spPr>
          <a:xfrm>
            <a:off x="2698613" y="5433863"/>
            <a:ext cx="1924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Simulated Private CA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8A66AB3-F9F5-A2E7-CC54-78B5C68E61CD}"/>
              </a:ext>
            </a:extLst>
          </p:cNvPr>
          <p:cNvGrpSpPr/>
          <p:nvPr/>
        </p:nvGrpSpPr>
        <p:grpSpPr>
          <a:xfrm>
            <a:off x="4457697" y="3970926"/>
            <a:ext cx="3147404" cy="1294652"/>
            <a:chOff x="4457697" y="3970926"/>
            <a:chExt cx="3147404" cy="1294652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CA303005-29C5-6913-53E5-02BFD416268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57697" y="5087874"/>
              <a:ext cx="3147404" cy="3716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" name="Graphic 36" descr="Diploma">
              <a:extLst>
                <a:ext uri="{FF2B5EF4-FFF2-40B4-BE49-F238E27FC236}">
                  <a16:creationId xmlns:a16="http://schemas.microsoft.com/office/drawing/2014/main" id="{ADF81979-76CB-C384-77BF-BF96E8650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070122" y="4351178"/>
              <a:ext cx="914400" cy="914400"/>
            </a:xfrm>
            <a:prstGeom prst="rect">
              <a:avLst/>
            </a:prstGeom>
          </p:spPr>
        </p:pic>
        <p:pic>
          <p:nvPicPr>
            <p:cNvPr id="1026" name="Picture 2" descr="Logo, google, g icon - Free download on Iconfinder">
              <a:extLst>
                <a:ext uri="{FF2B5EF4-FFF2-40B4-BE49-F238E27FC236}">
                  <a16:creationId xmlns:a16="http://schemas.microsoft.com/office/drawing/2014/main" id="{264CAAC9-E5F6-010E-F5F8-C07B827D20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2648" y="3970926"/>
              <a:ext cx="1074910" cy="10749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291C034A-A76A-C0D3-96D3-A9C55391C003}"/>
              </a:ext>
            </a:extLst>
          </p:cNvPr>
          <p:cNvGrpSpPr/>
          <p:nvPr/>
        </p:nvGrpSpPr>
        <p:grpSpPr>
          <a:xfrm>
            <a:off x="4424710" y="5487984"/>
            <a:ext cx="3180391" cy="879415"/>
            <a:chOff x="4424710" y="5487984"/>
            <a:chExt cx="3180391" cy="879415"/>
          </a:xfrm>
        </p:grpSpPr>
        <p:sp>
          <p:nvSpPr>
            <p:cNvPr id="35" name="Speech Bubble: Rectangle with Corners Rounded 34">
              <a:extLst>
                <a:ext uri="{FF2B5EF4-FFF2-40B4-BE49-F238E27FC236}">
                  <a16:creationId xmlns:a16="http://schemas.microsoft.com/office/drawing/2014/main" id="{5ECC214E-05D5-1230-D53F-1190C3935D5F}"/>
                </a:ext>
              </a:extLst>
            </p:cNvPr>
            <p:cNvSpPr/>
            <p:nvPr/>
          </p:nvSpPr>
          <p:spPr>
            <a:xfrm>
              <a:off x="5017631" y="5769132"/>
              <a:ext cx="2213804" cy="598267"/>
            </a:xfrm>
            <a:prstGeom prst="wedgeRoundRectCallout">
              <a:avLst>
                <a:gd name="adj1" fmla="val -44322"/>
                <a:gd name="adj2" fmla="val -71359"/>
                <a:gd name="adj3" fmla="val 16667"/>
              </a:avLst>
            </a:prstGeom>
            <a:solidFill>
              <a:schemeClr val="bg1"/>
            </a:solidFill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Request </a:t>
              </a:r>
              <a:r>
                <a:rPr lang="en-US" sz="2000" b="1" dirty="0">
                  <a:solidFill>
                    <a:schemeClr val="tx1"/>
                  </a:solidFill>
                </a:rPr>
                <a:t>Google’s</a:t>
              </a:r>
              <a:r>
                <a:rPr lang="en-US" sz="2000" dirty="0">
                  <a:solidFill>
                    <a:schemeClr val="tx1"/>
                  </a:solidFill>
                </a:rPr>
                <a:t> certificate</a:t>
              </a:r>
            </a:p>
          </p:txBody>
        </p: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7AF2BE54-0D2B-ABB6-1B31-B1CA27993A61}"/>
                </a:ext>
              </a:extLst>
            </p:cNvPr>
            <p:cNvCxnSpPr/>
            <p:nvPr/>
          </p:nvCxnSpPr>
          <p:spPr>
            <a:xfrm flipH="1">
              <a:off x="4424710" y="5487984"/>
              <a:ext cx="3180391" cy="16252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Gears">
            <a:extLst>
              <a:ext uri="{FF2B5EF4-FFF2-40B4-BE49-F238E27FC236}">
                <a16:creationId xmlns:a16="http://schemas.microsoft.com/office/drawing/2014/main" id="{8B54A855-69DB-7E6E-63A0-96ACE1DC2AD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89432" y="3839383"/>
            <a:ext cx="1213766" cy="1213766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0FCD948-73CB-1C50-1DD6-13A1060A725E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817077" y="3466905"/>
            <a:ext cx="0" cy="884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82DB317A-CEE7-C2F8-D07D-04528E0D06B2}"/>
              </a:ext>
            </a:extLst>
          </p:cNvPr>
          <p:cNvCxnSpPr>
            <a:endCxn id="8" idx="1"/>
          </p:cNvCxnSpPr>
          <p:nvPr/>
        </p:nvCxnSpPr>
        <p:spPr>
          <a:xfrm flipV="1">
            <a:off x="3817076" y="3426564"/>
            <a:ext cx="1912859" cy="611180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4260D453-1694-4FA3-8657-EAFA074E2816}"/>
              </a:ext>
            </a:extLst>
          </p:cNvPr>
          <p:cNvCxnSpPr>
            <a:cxnSpLocks/>
          </p:cNvCxnSpPr>
          <p:nvPr/>
        </p:nvCxnSpPr>
        <p:spPr>
          <a:xfrm flipV="1">
            <a:off x="5729934" y="3358054"/>
            <a:ext cx="1940858" cy="675808"/>
          </a:xfrm>
          <a:prstGeom prst="bentConnector2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peech Bubble: Rectangle with Corners Rounded 65">
            <a:extLst>
              <a:ext uri="{FF2B5EF4-FFF2-40B4-BE49-F238E27FC236}">
                <a16:creationId xmlns:a16="http://schemas.microsoft.com/office/drawing/2014/main" id="{B122546B-7F6D-0888-496B-3294B24AD240}"/>
              </a:ext>
            </a:extLst>
          </p:cNvPr>
          <p:cNvSpPr/>
          <p:nvPr/>
        </p:nvSpPr>
        <p:spPr>
          <a:xfrm>
            <a:off x="8857077" y="3970926"/>
            <a:ext cx="2213804" cy="848141"/>
          </a:xfrm>
          <a:custGeom>
            <a:avLst/>
            <a:gdLst>
              <a:gd name="connsiteX0" fmla="*/ 0 w 2213804"/>
              <a:gd name="connsiteY0" fmla="*/ 108184 h 649094"/>
              <a:gd name="connsiteX1" fmla="*/ 108184 w 2213804"/>
              <a:gd name="connsiteY1" fmla="*/ 0 h 649094"/>
              <a:gd name="connsiteX2" fmla="*/ 368967 w 2213804"/>
              <a:gd name="connsiteY2" fmla="*/ 0 h 649094"/>
              <a:gd name="connsiteX3" fmla="*/ 61123 w 2213804"/>
              <a:gd name="connsiteY3" fmla="*/ -193028 h 649094"/>
              <a:gd name="connsiteX4" fmla="*/ 922418 w 2213804"/>
              <a:gd name="connsiteY4" fmla="*/ 0 h 649094"/>
              <a:gd name="connsiteX5" fmla="*/ 2105620 w 2213804"/>
              <a:gd name="connsiteY5" fmla="*/ 0 h 649094"/>
              <a:gd name="connsiteX6" fmla="*/ 2213804 w 2213804"/>
              <a:gd name="connsiteY6" fmla="*/ 108184 h 649094"/>
              <a:gd name="connsiteX7" fmla="*/ 2213804 w 2213804"/>
              <a:gd name="connsiteY7" fmla="*/ 108182 h 649094"/>
              <a:gd name="connsiteX8" fmla="*/ 2213804 w 2213804"/>
              <a:gd name="connsiteY8" fmla="*/ 108182 h 649094"/>
              <a:gd name="connsiteX9" fmla="*/ 2213804 w 2213804"/>
              <a:gd name="connsiteY9" fmla="*/ 270456 h 649094"/>
              <a:gd name="connsiteX10" fmla="*/ 2213804 w 2213804"/>
              <a:gd name="connsiteY10" fmla="*/ 540910 h 649094"/>
              <a:gd name="connsiteX11" fmla="*/ 2105620 w 2213804"/>
              <a:gd name="connsiteY11" fmla="*/ 649094 h 649094"/>
              <a:gd name="connsiteX12" fmla="*/ 922418 w 2213804"/>
              <a:gd name="connsiteY12" fmla="*/ 649094 h 649094"/>
              <a:gd name="connsiteX13" fmla="*/ 368967 w 2213804"/>
              <a:gd name="connsiteY13" fmla="*/ 649094 h 649094"/>
              <a:gd name="connsiteX14" fmla="*/ 368967 w 2213804"/>
              <a:gd name="connsiteY14" fmla="*/ 649094 h 649094"/>
              <a:gd name="connsiteX15" fmla="*/ 108184 w 2213804"/>
              <a:gd name="connsiteY15" fmla="*/ 649094 h 649094"/>
              <a:gd name="connsiteX16" fmla="*/ 0 w 2213804"/>
              <a:gd name="connsiteY16" fmla="*/ 540910 h 649094"/>
              <a:gd name="connsiteX17" fmla="*/ 0 w 2213804"/>
              <a:gd name="connsiteY17" fmla="*/ 270456 h 649094"/>
              <a:gd name="connsiteX18" fmla="*/ 0 w 2213804"/>
              <a:gd name="connsiteY18" fmla="*/ 108182 h 649094"/>
              <a:gd name="connsiteX19" fmla="*/ 0 w 2213804"/>
              <a:gd name="connsiteY19" fmla="*/ 108182 h 649094"/>
              <a:gd name="connsiteX20" fmla="*/ 0 w 2213804"/>
              <a:gd name="connsiteY20" fmla="*/ 108184 h 649094"/>
              <a:gd name="connsiteX0" fmla="*/ 0 w 2213804"/>
              <a:gd name="connsiteY0" fmla="*/ 301212 h 842122"/>
              <a:gd name="connsiteX1" fmla="*/ 108184 w 2213804"/>
              <a:gd name="connsiteY1" fmla="*/ 193028 h 842122"/>
              <a:gd name="connsiteX2" fmla="*/ 368967 w 2213804"/>
              <a:gd name="connsiteY2" fmla="*/ 193028 h 842122"/>
              <a:gd name="connsiteX3" fmla="*/ 61123 w 2213804"/>
              <a:gd name="connsiteY3" fmla="*/ 0 h 842122"/>
              <a:gd name="connsiteX4" fmla="*/ 922418 w 2213804"/>
              <a:gd name="connsiteY4" fmla="*/ 193028 h 842122"/>
              <a:gd name="connsiteX5" fmla="*/ 2105620 w 2213804"/>
              <a:gd name="connsiteY5" fmla="*/ 193028 h 842122"/>
              <a:gd name="connsiteX6" fmla="*/ 2213804 w 2213804"/>
              <a:gd name="connsiteY6" fmla="*/ 301212 h 842122"/>
              <a:gd name="connsiteX7" fmla="*/ 2213804 w 2213804"/>
              <a:gd name="connsiteY7" fmla="*/ 301210 h 842122"/>
              <a:gd name="connsiteX8" fmla="*/ 2213804 w 2213804"/>
              <a:gd name="connsiteY8" fmla="*/ 301210 h 842122"/>
              <a:gd name="connsiteX9" fmla="*/ 2213804 w 2213804"/>
              <a:gd name="connsiteY9" fmla="*/ 463484 h 842122"/>
              <a:gd name="connsiteX10" fmla="*/ 2213804 w 2213804"/>
              <a:gd name="connsiteY10" fmla="*/ 733938 h 842122"/>
              <a:gd name="connsiteX11" fmla="*/ 2105620 w 2213804"/>
              <a:gd name="connsiteY11" fmla="*/ 842122 h 842122"/>
              <a:gd name="connsiteX12" fmla="*/ 922418 w 2213804"/>
              <a:gd name="connsiteY12" fmla="*/ 842122 h 842122"/>
              <a:gd name="connsiteX13" fmla="*/ 670799 w 2213804"/>
              <a:gd name="connsiteY13" fmla="*/ 832986 h 842122"/>
              <a:gd name="connsiteX14" fmla="*/ 368967 w 2213804"/>
              <a:gd name="connsiteY14" fmla="*/ 842122 h 842122"/>
              <a:gd name="connsiteX15" fmla="*/ 368967 w 2213804"/>
              <a:gd name="connsiteY15" fmla="*/ 842122 h 842122"/>
              <a:gd name="connsiteX16" fmla="*/ 108184 w 2213804"/>
              <a:gd name="connsiteY16" fmla="*/ 842122 h 842122"/>
              <a:gd name="connsiteX17" fmla="*/ 0 w 2213804"/>
              <a:gd name="connsiteY17" fmla="*/ 733938 h 842122"/>
              <a:gd name="connsiteX18" fmla="*/ 0 w 2213804"/>
              <a:gd name="connsiteY18" fmla="*/ 463484 h 842122"/>
              <a:gd name="connsiteX19" fmla="*/ 0 w 2213804"/>
              <a:gd name="connsiteY19" fmla="*/ 301210 h 842122"/>
              <a:gd name="connsiteX20" fmla="*/ 0 w 2213804"/>
              <a:gd name="connsiteY20" fmla="*/ 301210 h 842122"/>
              <a:gd name="connsiteX21" fmla="*/ 0 w 2213804"/>
              <a:gd name="connsiteY21" fmla="*/ 301212 h 842122"/>
              <a:gd name="connsiteX0" fmla="*/ 0 w 2213804"/>
              <a:gd name="connsiteY0" fmla="*/ 301212 h 1084446"/>
              <a:gd name="connsiteX1" fmla="*/ 108184 w 2213804"/>
              <a:gd name="connsiteY1" fmla="*/ 193028 h 1084446"/>
              <a:gd name="connsiteX2" fmla="*/ 368967 w 2213804"/>
              <a:gd name="connsiteY2" fmla="*/ 193028 h 1084446"/>
              <a:gd name="connsiteX3" fmla="*/ 61123 w 2213804"/>
              <a:gd name="connsiteY3" fmla="*/ 0 h 1084446"/>
              <a:gd name="connsiteX4" fmla="*/ 922418 w 2213804"/>
              <a:gd name="connsiteY4" fmla="*/ 193028 h 1084446"/>
              <a:gd name="connsiteX5" fmla="*/ 2105620 w 2213804"/>
              <a:gd name="connsiteY5" fmla="*/ 193028 h 1084446"/>
              <a:gd name="connsiteX6" fmla="*/ 2213804 w 2213804"/>
              <a:gd name="connsiteY6" fmla="*/ 301212 h 1084446"/>
              <a:gd name="connsiteX7" fmla="*/ 2213804 w 2213804"/>
              <a:gd name="connsiteY7" fmla="*/ 301210 h 1084446"/>
              <a:gd name="connsiteX8" fmla="*/ 2213804 w 2213804"/>
              <a:gd name="connsiteY8" fmla="*/ 301210 h 1084446"/>
              <a:gd name="connsiteX9" fmla="*/ 2213804 w 2213804"/>
              <a:gd name="connsiteY9" fmla="*/ 463484 h 1084446"/>
              <a:gd name="connsiteX10" fmla="*/ 2213804 w 2213804"/>
              <a:gd name="connsiteY10" fmla="*/ 733938 h 1084446"/>
              <a:gd name="connsiteX11" fmla="*/ 2105620 w 2213804"/>
              <a:gd name="connsiteY11" fmla="*/ 842122 h 1084446"/>
              <a:gd name="connsiteX12" fmla="*/ 922418 w 2213804"/>
              <a:gd name="connsiteY12" fmla="*/ 842122 h 1084446"/>
              <a:gd name="connsiteX13" fmla="*/ 225029 w 2213804"/>
              <a:gd name="connsiteY13" fmla="*/ 1084446 h 1084446"/>
              <a:gd name="connsiteX14" fmla="*/ 368967 w 2213804"/>
              <a:gd name="connsiteY14" fmla="*/ 842122 h 1084446"/>
              <a:gd name="connsiteX15" fmla="*/ 368967 w 2213804"/>
              <a:gd name="connsiteY15" fmla="*/ 842122 h 1084446"/>
              <a:gd name="connsiteX16" fmla="*/ 108184 w 2213804"/>
              <a:gd name="connsiteY16" fmla="*/ 842122 h 1084446"/>
              <a:gd name="connsiteX17" fmla="*/ 0 w 2213804"/>
              <a:gd name="connsiteY17" fmla="*/ 733938 h 1084446"/>
              <a:gd name="connsiteX18" fmla="*/ 0 w 2213804"/>
              <a:gd name="connsiteY18" fmla="*/ 463484 h 1084446"/>
              <a:gd name="connsiteX19" fmla="*/ 0 w 2213804"/>
              <a:gd name="connsiteY19" fmla="*/ 301210 h 1084446"/>
              <a:gd name="connsiteX20" fmla="*/ 0 w 2213804"/>
              <a:gd name="connsiteY20" fmla="*/ 301210 h 1084446"/>
              <a:gd name="connsiteX21" fmla="*/ 0 w 2213804"/>
              <a:gd name="connsiteY21" fmla="*/ 301212 h 1084446"/>
              <a:gd name="connsiteX0" fmla="*/ 0 w 2213804"/>
              <a:gd name="connsiteY0" fmla="*/ 301212 h 848141"/>
              <a:gd name="connsiteX1" fmla="*/ 108184 w 2213804"/>
              <a:gd name="connsiteY1" fmla="*/ 193028 h 848141"/>
              <a:gd name="connsiteX2" fmla="*/ 368967 w 2213804"/>
              <a:gd name="connsiteY2" fmla="*/ 193028 h 848141"/>
              <a:gd name="connsiteX3" fmla="*/ 61123 w 2213804"/>
              <a:gd name="connsiteY3" fmla="*/ 0 h 848141"/>
              <a:gd name="connsiteX4" fmla="*/ 922418 w 2213804"/>
              <a:gd name="connsiteY4" fmla="*/ 193028 h 848141"/>
              <a:gd name="connsiteX5" fmla="*/ 2105620 w 2213804"/>
              <a:gd name="connsiteY5" fmla="*/ 193028 h 848141"/>
              <a:gd name="connsiteX6" fmla="*/ 2213804 w 2213804"/>
              <a:gd name="connsiteY6" fmla="*/ 301212 h 848141"/>
              <a:gd name="connsiteX7" fmla="*/ 2213804 w 2213804"/>
              <a:gd name="connsiteY7" fmla="*/ 301210 h 848141"/>
              <a:gd name="connsiteX8" fmla="*/ 2213804 w 2213804"/>
              <a:gd name="connsiteY8" fmla="*/ 301210 h 848141"/>
              <a:gd name="connsiteX9" fmla="*/ 2213804 w 2213804"/>
              <a:gd name="connsiteY9" fmla="*/ 463484 h 848141"/>
              <a:gd name="connsiteX10" fmla="*/ 2213804 w 2213804"/>
              <a:gd name="connsiteY10" fmla="*/ 733938 h 848141"/>
              <a:gd name="connsiteX11" fmla="*/ 2105620 w 2213804"/>
              <a:gd name="connsiteY11" fmla="*/ 842122 h 848141"/>
              <a:gd name="connsiteX12" fmla="*/ 922418 w 2213804"/>
              <a:gd name="connsiteY12" fmla="*/ 842122 h 848141"/>
              <a:gd name="connsiteX13" fmla="*/ 548665 w 2213804"/>
              <a:gd name="connsiteY13" fmla="*/ 848141 h 848141"/>
              <a:gd name="connsiteX14" fmla="*/ 368967 w 2213804"/>
              <a:gd name="connsiteY14" fmla="*/ 842122 h 848141"/>
              <a:gd name="connsiteX15" fmla="*/ 368967 w 2213804"/>
              <a:gd name="connsiteY15" fmla="*/ 842122 h 848141"/>
              <a:gd name="connsiteX16" fmla="*/ 108184 w 2213804"/>
              <a:gd name="connsiteY16" fmla="*/ 842122 h 848141"/>
              <a:gd name="connsiteX17" fmla="*/ 0 w 2213804"/>
              <a:gd name="connsiteY17" fmla="*/ 733938 h 848141"/>
              <a:gd name="connsiteX18" fmla="*/ 0 w 2213804"/>
              <a:gd name="connsiteY18" fmla="*/ 463484 h 848141"/>
              <a:gd name="connsiteX19" fmla="*/ 0 w 2213804"/>
              <a:gd name="connsiteY19" fmla="*/ 301210 h 848141"/>
              <a:gd name="connsiteX20" fmla="*/ 0 w 2213804"/>
              <a:gd name="connsiteY20" fmla="*/ 301210 h 848141"/>
              <a:gd name="connsiteX21" fmla="*/ 0 w 2213804"/>
              <a:gd name="connsiteY21" fmla="*/ 301212 h 8481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213804" h="848141">
                <a:moveTo>
                  <a:pt x="0" y="301212"/>
                </a:moveTo>
                <a:cubicBezTo>
                  <a:pt x="0" y="241464"/>
                  <a:pt x="48436" y="193028"/>
                  <a:pt x="108184" y="193028"/>
                </a:cubicBezTo>
                <a:lnTo>
                  <a:pt x="368967" y="193028"/>
                </a:lnTo>
                <a:lnTo>
                  <a:pt x="61123" y="0"/>
                </a:lnTo>
                <a:lnTo>
                  <a:pt x="922418" y="193028"/>
                </a:lnTo>
                <a:lnTo>
                  <a:pt x="2105620" y="193028"/>
                </a:lnTo>
                <a:cubicBezTo>
                  <a:pt x="2165368" y="193028"/>
                  <a:pt x="2213804" y="241464"/>
                  <a:pt x="2213804" y="301212"/>
                </a:cubicBezTo>
                <a:lnTo>
                  <a:pt x="2213804" y="301210"/>
                </a:lnTo>
                <a:lnTo>
                  <a:pt x="2213804" y="301210"/>
                </a:lnTo>
                <a:lnTo>
                  <a:pt x="2213804" y="463484"/>
                </a:lnTo>
                <a:lnTo>
                  <a:pt x="2213804" y="733938"/>
                </a:lnTo>
                <a:cubicBezTo>
                  <a:pt x="2213804" y="793686"/>
                  <a:pt x="2165368" y="842122"/>
                  <a:pt x="2105620" y="842122"/>
                </a:cubicBezTo>
                <a:lnTo>
                  <a:pt x="922418" y="842122"/>
                </a:lnTo>
                <a:lnTo>
                  <a:pt x="548665" y="848141"/>
                </a:lnTo>
                <a:lnTo>
                  <a:pt x="368967" y="842122"/>
                </a:lnTo>
                <a:lnTo>
                  <a:pt x="368967" y="842122"/>
                </a:lnTo>
                <a:lnTo>
                  <a:pt x="108184" y="842122"/>
                </a:lnTo>
                <a:cubicBezTo>
                  <a:pt x="48436" y="842122"/>
                  <a:pt x="0" y="793686"/>
                  <a:pt x="0" y="733938"/>
                </a:cubicBezTo>
                <a:lnTo>
                  <a:pt x="0" y="463484"/>
                </a:lnTo>
                <a:lnTo>
                  <a:pt x="0" y="301210"/>
                </a:lnTo>
                <a:lnTo>
                  <a:pt x="0" y="301210"/>
                </a:lnTo>
                <a:lnTo>
                  <a:pt x="0" y="301212"/>
                </a:ln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5AE6C3D-B025-A0E0-FB53-4094DA0FA210}"/>
              </a:ext>
            </a:extLst>
          </p:cNvPr>
          <p:cNvSpPr txBox="1"/>
          <p:nvPr/>
        </p:nvSpPr>
        <p:spPr>
          <a:xfrm>
            <a:off x="8857077" y="4147632"/>
            <a:ext cx="2213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Buy IP prefixes </a:t>
            </a:r>
          </a:p>
          <a:p>
            <a:pPr algn="ctr"/>
            <a:r>
              <a:rPr lang="en-US" sz="2000" dirty="0">
                <a:cs typeface="Times New Roman" panose="02020603050405020304" pitchFamily="18" charset="0"/>
              </a:rPr>
              <a:t>and </a:t>
            </a:r>
            <a:r>
              <a:rPr lang="en-US" sz="2000" dirty="0" err="1">
                <a:cs typeface="Times New Roman" panose="02020603050405020304" pitchFamily="18" charset="0"/>
              </a:rPr>
              <a:t>ASes</a:t>
            </a:r>
            <a:endParaRPr lang="en-US" sz="2000" dirty="0">
              <a:cs typeface="Times New Roman" panose="02020603050405020304" pitchFamily="18" charset="0"/>
            </a:endParaRPr>
          </a:p>
        </p:txBody>
      </p:sp>
      <p:sp>
        <p:nvSpPr>
          <p:cNvPr id="29" name="Speech Bubble: Rectangle with Corners Rounded 28">
            <a:extLst>
              <a:ext uri="{FF2B5EF4-FFF2-40B4-BE49-F238E27FC236}">
                <a16:creationId xmlns:a16="http://schemas.microsoft.com/office/drawing/2014/main" id="{C05A6834-D956-9FE9-973A-E13A721779E3}"/>
              </a:ext>
            </a:extLst>
          </p:cNvPr>
          <p:cNvSpPr/>
          <p:nvPr/>
        </p:nvSpPr>
        <p:spPr>
          <a:xfrm>
            <a:off x="299671" y="5038815"/>
            <a:ext cx="2279117" cy="649556"/>
          </a:xfrm>
          <a:prstGeom prst="wedgeRoundRectCallout">
            <a:avLst>
              <a:gd name="adj1" fmla="val 46915"/>
              <a:gd name="adj2" fmla="val 68827"/>
              <a:gd name="adj3" fmla="val 16667"/>
            </a:avLst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Simulate based on open-source</a:t>
            </a:r>
          </a:p>
        </p:txBody>
      </p:sp>
    </p:spTree>
    <p:extLst>
      <p:ext uri="{BB962C8B-B14F-4D97-AF65-F5344CB8AC3E}">
        <p14:creationId xmlns:p14="http://schemas.microsoft.com/office/powerpoint/2010/main" val="40336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5399-E27C-527C-E662-107D3D73C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Countermeasures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4A06-5AFB-05DC-3973-0AF95B827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4548933"/>
          </a:xfrm>
        </p:spPr>
        <p:txBody>
          <a:bodyPr/>
          <a:lstStyle/>
          <a:p>
            <a:r>
              <a:rPr lang="en-US" b="1" dirty="0"/>
              <a:t>Resilient nameserver-selection</a:t>
            </a:r>
            <a:r>
              <a:rPr lang="en-US" dirty="0"/>
              <a:t>.</a:t>
            </a:r>
            <a:r>
              <a:rPr lang="en-US" b="1" dirty="0"/>
              <a:t> </a:t>
            </a:r>
            <a:br>
              <a:rPr lang="en-US" b="1" dirty="0"/>
            </a:br>
            <a:r>
              <a:rPr lang="en-US" dirty="0"/>
              <a:t>VA should choose the nameserver carefully, such as randomizing the selection of nameserver</a:t>
            </a:r>
          </a:p>
          <a:p>
            <a:endParaRPr lang="en-US" dirty="0"/>
          </a:p>
          <a:p>
            <a:r>
              <a:rPr lang="en-US" b="1" dirty="0"/>
              <a:t>Unpredictable VAs selection</a:t>
            </a:r>
            <a:r>
              <a:rPr lang="en-US" dirty="0"/>
              <a:t>. </a:t>
            </a:r>
            <a:br>
              <a:rPr lang="en-US" dirty="0"/>
            </a:br>
            <a:r>
              <a:rPr lang="en-US" dirty="0"/>
              <a:t>Enlarge the size of VAs and choose carefully which VAs to perform validation</a:t>
            </a:r>
          </a:p>
          <a:p>
            <a:endParaRPr lang="en-US" dirty="0"/>
          </a:p>
          <a:p>
            <a:r>
              <a:rPr lang="en-US" dirty="0"/>
              <a:t>Fix the underlying issues</a:t>
            </a:r>
          </a:p>
          <a:p>
            <a:pPr lvl="1"/>
            <a:r>
              <a:rPr lang="en-US" dirty="0"/>
              <a:t>DNSSEC</a:t>
            </a:r>
          </a:p>
          <a:p>
            <a:pPr lvl="1"/>
            <a:r>
              <a:rPr lang="en-US" dirty="0"/>
              <a:t>RPKI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FEBC0-ACB1-F23F-AF06-FDD9607FD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537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F29B3E-A9E8-24EC-45F6-AA7D4DEDA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Critique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11BFB27-83CC-E869-64FC-75BE39EE7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4"/>
            <a:ext cx="10978699" cy="4841747"/>
          </a:xfrm>
        </p:spPr>
        <p:txBody>
          <a:bodyPr/>
          <a:lstStyle/>
          <a:p>
            <a:r>
              <a:rPr lang="en-US" altLang="ko-KR" dirty="0"/>
              <a:t>The solution to the underlying problem is not widely used</a:t>
            </a:r>
          </a:p>
          <a:p>
            <a:pPr lvl="1"/>
            <a:r>
              <a:rPr lang="en-US" altLang="ko-KR" dirty="0"/>
              <a:t>DNSSEC, RPKI, etc.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 solutions authors suggested are not clean workarounds</a:t>
            </a:r>
          </a:p>
          <a:p>
            <a:pPr lvl="1"/>
            <a:r>
              <a:rPr lang="en-US" altLang="ko-KR" dirty="0"/>
              <a:t>Still have room for nameservers elimination</a:t>
            </a:r>
          </a:p>
          <a:p>
            <a:pPr marL="457200" lvl="1" indent="0">
              <a:buNone/>
            </a:pPr>
            <a:endParaRPr lang="en-US" altLang="ko-KR" dirty="0"/>
          </a:p>
          <a:p>
            <a:r>
              <a:rPr lang="en-US" altLang="ko-KR" b="1" dirty="0"/>
              <a:t>No</a:t>
            </a:r>
            <a:r>
              <a:rPr lang="ko-KR" altLang="en-US" b="1" dirty="0"/>
              <a:t> </a:t>
            </a:r>
            <a:r>
              <a:rPr lang="en-US" altLang="ko-KR" b="1" dirty="0"/>
              <a:t>active action by Let’s Encrypt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6C0218B-F3F8-E0AE-08B2-5BA00A41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217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F3020-18F2-5FDF-BBF3-6CB18866B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213A4-4820-D92E-59E7-E5F94BAA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4EA364F-A7DD-0202-B8ED-A23A459D31A8}"/>
              </a:ext>
            </a:extLst>
          </p:cNvPr>
          <p:cNvSpPr/>
          <p:nvPr/>
        </p:nvSpPr>
        <p:spPr>
          <a:xfrm>
            <a:off x="840278" y="4251295"/>
            <a:ext cx="2312894" cy="83371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Need for issuance automation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93D78E5-E1D0-F911-A772-D48F81C4FBA1}"/>
              </a:ext>
            </a:extLst>
          </p:cNvPr>
          <p:cNvGrpSpPr/>
          <p:nvPr/>
        </p:nvGrpSpPr>
        <p:grpSpPr>
          <a:xfrm>
            <a:off x="7151431" y="4251295"/>
            <a:ext cx="4099275" cy="833718"/>
            <a:chOff x="7151431" y="3083011"/>
            <a:chExt cx="4099275" cy="833718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EFA6353D-001D-23EC-7489-DA688484F050}"/>
                </a:ext>
              </a:extLst>
            </p:cNvPr>
            <p:cNvSpPr/>
            <p:nvPr/>
          </p:nvSpPr>
          <p:spPr>
            <a:xfrm>
              <a:off x="8937812" y="3083011"/>
              <a:ext cx="2312894" cy="83371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Multi VAs </a:t>
              </a:r>
              <a:r>
                <a:rPr lang="en-US" dirty="0">
                  <a:solidFill>
                    <a:schemeClr val="tx1"/>
                  </a:solidFill>
                </a:rPr>
                <a:t>validation </a:t>
              </a:r>
            </a:p>
            <a:p>
              <a:pPr algn="ctr"/>
              <a:r>
                <a:rPr lang="en-US" dirty="0">
                  <a:solidFill>
                    <a:schemeClr val="tx1"/>
                  </a:solidFill>
                </a:rPr>
                <a:t>(now)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8AFC0A1B-C29D-7653-E6AF-AB95BCEFEADB}"/>
                </a:ext>
              </a:extLst>
            </p:cNvPr>
            <p:cNvCxnSpPr>
              <a:cxnSpLocks/>
              <a:stCxn id="26" idx="3"/>
              <a:endCxn id="29" idx="1"/>
            </p:cNvCxnSpPr>
            <p:nvPr/>
          </p:nvCxnSpPr>
          <p:spPr>
            <a:xfrm>
              <a:off x="7151431" y="3499870"/>
              <a:ext cx="178638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962A163-DCED-4414-DDEB-DF773899BFA5}"/>
              </a:ext>
            </a:extLst>
          </p:cNvPr>
          <p:cNvGrpSpPr/>
          <p:nvPr/>
        </p:nvGrpSpPr>
        <p:grpSpPr>
          <a:xfrm>
            <a:off x="3153172" y="4251295"/>
            <a:ext cx="3998259" cy="1506171"/>
            <a:chOff x="3153172" y="4251295"/>
            <a:chExt cx="3998259" cy="1506171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99E8B38B-FC32-F50A-9D4A-7F9F8918657A}"/>
                </a:ext>
              </a:extLst>
            </p:cNvPr>
            <p:cNvSpPr/>
            <p:nvPr/>
          </p:nvSpPr>
          <p:spPr>
            <a:xfrm>
              <a:off x="4838537" y="4251295"/>
              <a:ext cx="2312894" cy="833718"/>
            </a:xfrm>
            <a:prstGeom prst="roundRect">
              <a:avLst/>
            </a:prstGeom>
            <a:solidFill>
              <a:schemeClr val="bg1"/>
            </a:solidFill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Let’s encrypt with 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 single VA validation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4D91F846-CA6B-44FB-2957-8D2DFF77C19D}"/>
                </a:ext>
              </a:extLst>
            </p:cNvPr>
            <p:cNvCxnSpPr>
              <a:stCxn id="25" idx="3"/>
              <a:endCxn id="26" idx="1"/>
            </p:cNvCxnSpPr>
            <p:nvPr/>
          </p:nvCxnSpPr>
          <p:spPr>
            <a:xfrm>
              <a:off x="3153172" y="4668154"/>
              <a:ext cx="168536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3436EE1D-8C33-43FA-EB96-A26CF41A98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3313980" y="4697364"/>
              <a:ext cx="1363749" cy="1060102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AB142EA-17F7-9BCC-326E-5765C0E9B9F8}"/>
              </a:ext>
            </a:extLst>
          </p:cNvPr>
          <p:cNvGrpSpPr/>
          <p:nvPr/>
        </p:nvGrpSpPr>
        <p:grpSpPr>
          <a:xfrm>
            <a:off x="3370780" y="2662066"/>
            <a:ext cx="3126626" cy="1646983"/>
            <a:chOff x="3471796" y="1493782"/>
            <a:chExt cx="3126626" cy="1646983"/>
          </a:xfrm>
        </p:grpSpPr>
        <p:sp>
          <p:nvSpPr>
            <p:cNvPr id="33" name="Lightning Bolt 32">
              <a:extLst>
                <a:ext uri="{FF2B5EF4-FFF2-40B4-BE49-F238E27FC236}">
                  <a16:creationId xmlns:a16="http://schemas.microsoft.com/office/drawing/2014/main" id="{E3186B03-12A0-45BE-4719-70909BFB13F3}"/>
                </a:ext>
              </a:extLst>
            </p:cNvPr>
            <p:cNvSpPr/>
            <p:nvPr/>
          </p:nvSpPr>
          <p:spPr>
            <a:xfrm rot="1752194">
              <a:off x="4574332" y="2218034"/>
              <a:ext cx="856129" cy="922731"/>
            </a:xfrm>
            <a:prstGeom prst="lightningBol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041AEA2B-3A3C-43F5-F086-15EBB7D7F93A}"/>
                </a:ext>
              </a:extLst>
            </p:cNvPr>
            <p:cNvSpPr txBox="1"/>
            <p:nvPr/>
          </p:nvSpPr>
          <p:spPr>
            <a:xfrm>
              <a:off x="3471796" y="1493782"/>
              <a:ext cx="312662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BGP hijacking</a:t>
              </a:r>
            </a:p>
            <a:p>
              <a:pPr algn="ctr"/>
              <a:r>
                <a:rPr lang="en-US" sz="2000" dirty="0"/>
                <a:t>Henry </a:t>
              </a:r>
              <a:r>
                <a:rPr lang="en-US" sz="2000" dirty="0" err="1"/>
                <a:t>Birge</a:t>
              </a:r>
              <a:r>
                <a:rPr lang="en-US" sz="2000" dirty="0"/>
                <a:t>-Lee et al., 2018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E365D1C-8716-1917-EAD0-B66E76310624}"/>
              </a:ext>
            </a:extLst>
          </p:cNvPr>
          <p:cNvGrpSpPr/>
          <p:nvPr/>
        </p:nvGrpSpPr>
        <p:grpSpPr>
          <a:xfrm>
            <a:off x="6634348" y="2427428"/>
            <a:ext cx="3931936" cy="1880132"/>
            <a:chOff x="6735364" y="1259144"/>
            <a:chExt cx="3931936" cy="1880132"/>
          </a:xfrm>
        </p:grpSpPr>
        <p:sp>
          <p:nvSpPr>
            <p:cNvPr id="36" name="Lightning Bolt 35">
              <a:extLst>
                <a:ext uri="{FF2B5EF4-FFF2-40B4-BE49-F238E27FC236}">
                  <a16:creationId xmlns:a16="http://schemas.microsoft.com/office/drawing/2014/main" id="{77841A52-8A6E-1D2B-B867-46B8949FA807}"/>
                </a:ext>
              </a:extLst>
            </p:cNvPr>
            <p:cNvSpPr/>
            <p:nvPr/>
          </p:nvSpPr>
          <p:spPr>
            <a:xfrm rot="1752194">
              <a:off x="8509748" y="2216545"/>
              <a:ext cx="856129" cy="922731"/>
            </a:xfrm>
            <a:prstGeom prst="lightningBol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4C1A732-69CE-A40F-867B-B5249C9CF44A}"/>
                </a:ext>
              </a:extLst>
            </p:cNvPr>
            <p:cNvSpPr txBox="1"/>
            <p:nvPr/>
          </p:nvSpPr>
          <p:spPr>
            <a:xfrm>
              <a:off x="7208324" y="1493782"/>
              <a:ext cx="345897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DNS server elimination attack</a:t>
              </a:r>
            </a:p>
            <a:p>
              <a:pPr algn="ctr"/>
              <a:r>
                <a:rPr lang="en-US" sz="2000" dirty="0"/>
                <a:t>Dai, </a:t>
              </a:r>
              <a:r>
                <a:rPr lang="en-US" sz="2000" dirty="0" err="1"/>
                <a:t>Tianxiang</a:t>
              </a:r>
              <a:r>
                <a:rPr lang="en-US" sz="2000" dirty="0"/>
                <a:t> et al., 2021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52ABF38-6F5E-2D23-4A15-CB8E5DA85552}"/>
                </a:ext>
              </a:extLst>
            </p:cNvPr>
            <p:cNvSpPr txBox="1"/>
            <p:nvPr/>
          </p:nvSpPr>
          <p:spPr>
            <a:xfrm rot="19973257">
              <a:off x="6735364" y="1259144"/>
              <a:ext cx="109450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</a:rPr>
                <a:t>NEW!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F0E240B-E73B-9195-FC02-C08B3F69011C}"/>
              </a:ext>
            </a:extLst>
          </p:cNvPr>
          <p:cNvGrpSpPr/>
          <p:nvPr/>
        </p:nvGrpSpPr>
        <p:grpSpPr>
          <a:xfrm>
            <a:off x="7736234" y="1363864"/>
            <a:ext cx="3940346" cy="1186858"/>
            <a:chOff x="7736234" y="1363864"/>
            <a:chExt cx="3940346" cy="1186858"/>
          </a:xfrm>
        </p:grpSpPr>
        <p:sp>
          <p:nvSpPr>
            <p:cNvPr id="24" name="Speech Bubble: Rectangle with Corners Rounded 23">
              <a:extLst>
                <a:ext uri="{FF2B5EF4-FFF2-40B4-BE49-F238E27FC236}">
                  <a16:creationId xmlns:a16="http://schemas.microsoft.com/office/drawing/2014/main" id="{73034813-C7E0-B67E-C13E-C55980879874}"/>
                </a:ext>
              </a:extLst>
            </p:cNvPr>
            <p:cNvSpPr/>
            <p:nvPr/>
          </p:nvSpPr>
          <p:spPr>
            <a:xfrm>
              <a:off x="7736234" y="1363864"/>
              <a:ext cx="3940346" cy="1186858"/>
            </a:xfrm>
            <a:prstGeom prst="wedgeRoundRectCallout">
              <a:avLst>
                <a:gd name="adj1" fmla="val 1852"/>
                <a:gd name="adj2" fmla="val 59037"/>
                <a:gd name="adj3" fmla="val 16667"/>
              </a:avLst>
            </a:prstGeom>
            <a:noFill/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22688835-32D9-EC64-1BEB-C302ECFF3D82}"/>
                </a:ext>
              </a:extLst>
            </p:cNvPr>
            <p:cNvSpPr txBox="1"/>
            <p:nvPr/>
          </p:nvSpPr>
          <p:spPr>
            <a:xfrm>
              <a:off x="7756627" y="1425788"/>
              <a:ext cx="389955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Fragments mis-association attack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Excess query rate attack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sz="2000" dirty="0"/>
                <a:t>Router buffer overflow attack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172CFF4-6E6A-708E-7430-1345988CA0C0}"/>
              </a:ext>
            </a:extLst>
          </p:cNvPr>
          <p:cNvGrpSpPr/>
          <p:nvPr/>
        </p:nvGrpSpPr>
        <p:grpSpPr>
          <a:xfrm>
            <a:off x="5764563" y="1375902"/>
            <a:ext cx="4405614" cy="4528916"/>
            <a:chOff x="5764563" y="1375902"/>
            <a:chExt cx="4405614" cy="4528916"/>
          </a:xfrm>
        </p:grpSpPr>
        <p:sp>
          <p:nvSpPr>
            <p:cNvPr id="43" name="Arc 42">
              <a:extLst>
                <a:ext uri="{FF2B5EF4-FFF2-40B4-BE49-F238E27FC236}">
                  <a16:creationId xmlns:a16="http://schemas.microsoft.com/office/drawing/2014/main" id="{3775C3D9-0AD4-8BBA-B8F5-07B623D0E76D}"/>
                </a:ext>
              </a:extLst>
            </p:cNvPr>
            <p:cNvSpPr/>
            <p:nvPr/>
          </p:nvSpPr>
          <p:spPr>
            <a:xfrm rot="8099044">
              <a:off x="5702912" y="1437553"/>
              <a:ext cx="4528916" cy="4405614"/>
            </a:xfrm>
            <a:prstGeom prst="arc">
              <a:avLst/>
            </a:prstGeom>
            <a:ln w="38100">
              <a:solidFill>
                <a:srgbClr val="FF0000"/>
              </a:solidFill>
              <a:prstDash val="sys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7087589-0D00-41E0-BC76-794ED074B992}"/>
                    </a:ext>
                  </a:extLst>
                </p:cNvPr>
                <p:cNvSpPr txBox="1"/>
                <p:nvPr/>
              </p:nvSpPr>
              <p:spPr>
                <a:xfrm>
                  <a:off x="7571656" y="4878534"/>
                  <a:ext cx="647272" cy="101566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l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6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≡</m:t>
                        </m:r>
                      </m:oMath>
                    </m:oMathPara>
                  </a14:m>
                  <a:endParaRPr lang="en-US" sz="6000" b="1" dirty="0">
                    <a:solidFill>
                      <a:srgbClr val="FF0000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57087589-0D00-41E0-BC76-794ED074B9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71656" y="4878534"/>
                  <a:ext cx="647272" cy="1015663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9749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32DC277-7FC6-BB4E-7B4B-650F1E5F690E}"/>
              </a:ext>
            </a:extLst>
          </p:cNvPr>
          <p:cNvSpPr/>
          <p:nvPr/>
        </p:nvSpPr>
        <p:spPr>
          <a:xfrm>
            <a:off x="5313649" y="3065928"/>
            <a:ext cx="5701966" cy="3563470"/>
          </a:xfrm>
          <a:prstGeom prst="roundRect">
            <a:avLst/>
          </a:prstGeom>
          <a:solidFill>
            <a:srgbClr val="DEEBF7">
              <a:alpha val="80000"/>
            </a:srgbClr>
          </a:solidFill>
          <a:ln w="28575">
            <a:solidFill>
              <a:schemeClr val="bg2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8F8B44-16B8-1803-A122-8911FDA57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Authorities in Let’s Encrypt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A5939-F722-1690-6B85-020033341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308077"/>
          </a:xfrm>
        </p:spPr>
        <p:txBody>
          <a:bodyPr/>
          <a:lstStyle/>
          <a:p>
            <a:r>
              <a:rPr lang="en-US" b="1" dirty="0"/>
              <a:t>Certificate authority (CA) </a:t>
            </a:r>
            <a:r>
              <a:rPr lang="en-US" dirty="0"/>
              <a:t>signs and issues a digital certificate</a:t>
            </a:r>
          </a:p>
          <a:p>
            <a:r>
              <a:rPr lang="en-US" b="1" dirty="0"/>
              <a:t>Registration authority (RA) </a:t>
            </a:r>
            <a:r>
              <a:rPr lang="en-US" dirty="0"/>
              <a:t>delegates the tasks from CA</a:t>
            </a:r>
          </a:p>
          <a:p>
            <a:r>
              <a:rPr lang="en-US" b="1" dirty="0"/>
              <a:t>Validation authority (VA) </a:t>
            </a:r>
            <a:r>
              <a:rPr lang="en-US" dirty="0"/>
              <a:t>validate domain?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1AF2BD-8638-5916-A5CA-55F22619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Graphic 4" descr="User with solid fill">
            <a:extLst>
              <a:ext uri="{FF2B5EF4-FFF2-40B4-BE49-F238E27FC236}">
                <a16:creationId xmlns:a16="http://schemas.microsoft.com/office/drawing/2014/main" id="{12AF3F44-CC34-CC36-B586-975A08144F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353271" y="3234421"/>
            <a:ext cx="1543975" cy="154397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FB7ACB0-0F61-B018-9D0E-47D78928A2B4}"/>
              </a:ext>
            </a:extLst>
          </p:cNvPr>
          <p:cNvSpPr/>
          <p:nvPr/>
        </p:nvSpPr>
        <p:spPr>
          <a:xfrm>
            <a:off x="4418417" y="5182868"/>
            <a:ext cx="1694329" cy="88200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Validation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Authority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191083-77A8-4E2B-10BA-375A8F0B41F6}"/>
              </a:ext>
            </a:extLst>
          </p:cNvPr>
          <p:cNvSpPr/>
          <p:nvPr/>
        </p:nvSpPr>
        <p:spPr>
          <a:xfrm>
            <a:off x="4423900" y="3433187"/>
            <a:ext cx="1694329" cy="88200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Registration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Authority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A05DEEE-2A37-A698-1CB9-49EF47F6804D}"/>
              </a:ext>
            </a:extLst>
          </p:cNvPr>
          <p:cNvSpPr/>
          <p:nvPr/>
        </p:nvSpPr>
        <p:spPr>
          <a:xfrm>
            <a:off x="8647662" y="3433186"/>
            <a:ext cx="1694329" cy="882001"/>
          </a:xfrm>
          <a:prstGeom prst="rect">
            <a:avLst/>
          </a:prstGeom>
          <a:solidFill>
            <a:schemeClr val="bg1"/>
          </a:solidFill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Certificate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Authority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14EBEA-7390-2453-4CF9-E2EDD911E94F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2872288" y="3874186"/>
            <a:ext cx="1551612" cy="2"/>
          </a:xfrm>
          <a:prstGeom prst="line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8D50827-37CE-F0F4-BBCF-1CA2F82FB951}"/>
              </a:ext>
            </a:extLst>
          </p:cNvPr>
          <p:cNvCxnSpPr>
            <a:stCxn id="15" idx="3"/>
            <a:endCxn id="16" idx="1"/>
          </p:cNvCxnSpPr>
          <p:nvPr/>
        </p:nvCxnSpPr>
        <p:spPr>
          <a:xfrm flipV="1">
            <a:off x="6118229" y="3874187"/>
            <a:ext cx="2529433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>
            <a:extLst>
              <a:ext uri="{FF2B5EF4-FFF2-40B4-BE49-F238E27FC236}">
                <a16:creationId xmlns:a16="http://schemas.microsoft.com/office/drawing/2014/main" id="{2A152602-AAE0-B618-41D7-336E4312AA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268903" y="4563766"/>
            <a:ext cx="2391354" cy="185890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598D00C-1A05-BBE3-C8C2-6DAF3DF04F8C}"/>
              </a:ext>
            </a:extLst>
          </p:cNvPr>
          <p:cNvSpPr txBox="1"/>
          <p:nvPr/>
        </p:nvSpPr>
        <p:spPr>
          <a:xfrm>
            <a:off x="1229683" y="4629359"/>
            <a:ext cx="1804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Client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9B67510-096F-7755-84F1-95AAD51CC93E}"/>
              </a:ext>
            </a:extLst>
          </p:cNvPr>
          <p:cNvGrpSpPr/>
          <p:nvPr/>
        </p:nvGrpSpPr>
        <p:grpSpPr>
          <a:xfrm>
            <a:off x="2872289" y="4164111"/>
            <a:ext cx="2890857" cy="1459759"/>
            <a:chOff x="2872289" y="4164111"/>
            <a:chExt cx="2890857" cy="1459759"/>
          </a:xfrm>
        </p:grpSpPr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181F9D5-4CF5-56CD-549D-BE59C6A299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63146" y="4315187"/>
              <a:ext cx="0" cy="867681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or: Elbow 26">
              <a:extLst>
                <a:ext uri="{FF2B5EF4-FFF2-40B4-BE49-F238E27FC236}">
                  <a16:creationId xmlns:a16="http://schemas.microsoft.com/office/drawing/2014/main" id="{10E0284A-732C-60F2-2E02-172D4194B9E2}"/>
                </a:ext>
              </a:extLst>
            </p:cNvPr>
            <p:cNvCxnSpPr>
              <a:stCxn id="14" idx="1"/>
            </p:cNvCxnSpPr>
            <p:nvPr/>
          </p:nvCxnSpPr>
          <p:spPr>
            <a:xfrm rot="10800000">
              <a:off x="2872289" y="4164111"/>
              <a:ext cx="1546129" cy="1459759"/>
            </a:xfrm>
            <a:prstGeom prst="bentConnector3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538B8742-5C5A-2FB2-A2F3-338C9230EA67}"/>
              </a:ext>
            </a:extLst>
          </p:cNvPr>
          <p:cNvSpPr txBox="1"/>
          <p:nvPr/>
        </p:nvSpPr>
        <p:spPr>
          <a:xfrm>
            <a:off x="3164006" y="3412521"/>
            <a:ext cx="965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ACME</a:t>
            </a:r>
          </a:p>
        </p:txBody>
      </p:sp>
      <p:sp>
        <p:nvSpPr>
          <p:cNvPr id="31" name="Speech Bubble: Rectangle with Corners Rounded 30">
            <a:extLst>
              <a:ext uri="{FF2B5EF4-FFF2-40B4-BE49-F238E27FC236}">
                <a16:creationId xmlns:a16="http://schemas.microsoft.com/office/drawing/2014/main" id="{84781ADA-7E78-A168-613E-20E76723DCC5}"/>
              </a:ext>
            </a:extLst>
          </p:cNvPr>
          <p:cNvSpPr/>
          <p:nvPr/>
        </p:nvSpPr>
        <p:spPr>
          <a:xfrm>
            <a:off x="6089695" y="4397340"/>
            <a:ext cx="2529433" cy="772874"/>
          </a:xfrm>
          <a:prstGeom prst="wedgeRoundRectCallout">
            <a:avLst>
              <a:gd name="adj1" fmla="val -57714"/>
              <a:gd name="adj2" fmla="val 889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Validate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domain ownership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799648C-7FB1-E134-18AC-CA622030C93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35790" y="3201190"/>
            <a:ext cx="962921" cy="96292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5E9C7E7E-343D-338B-321D-51B17B5357CB}"/>
              </a:ext>
            </a:extLst>
          </p:cNvPr>
          <p:cNvGrpSpPr/>
          <p:nvPr/>
        </p:nvGrpSpPr>
        <p:grpSpPr>
          <a:xfrm>
            <a:off x="2125260" y="1983553"/>
            <a:ext cx="7369568" cy="1449633"/>
            <a:chOff x="2125260" y="1983553"/>
            <a:chExt cx="7369568" cy="1449633"/>
          </a:xfrm>
        </p:grpSpPr>
        <p:cxnSp>
          <p:nvCxnSpPr>
            <p:cNvPr id="10" name="연결선: 꺾임 9">
              <a:extLst>
                <a:ext uri="{FF2B5EF4-FFF2-40B4-BE49-F238E27FC236}">
                  <a16:creationId xmlns:a16="http://schemas.microsoft.com/office/drawing/2014/main" id="{B5330AB4-B1D9-834C-EDF3-33A6278840D0}"/>
                </a:ext>
              </a:extLst>
            </p:cNvPr>
            <p:cNvCxnSpPr>
              <a:cxnSpLocks/>
              <a:stCxn id="16" idx="0"/>
              <a:endCxn id="5" idx="0"/>
            </p:cNvCxnSpPr>
            <p:nvPr/>
          </p:nvCxnSpPr>
          <p:spPr>
            <a:xfrm rot="16200000" flipV="1">
              <a:off x="5710661" y="-350980"/>
              <a:ext cx="198765" cy="7369568"/>
            </a:xfrm>
            <a:prstGeom prst="bentConnector3">
              <a:avLst>
                <a:gd name="adj1" fmla="val 341150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Graphic 25" descr="Diploma">
              <a:extLst>
                <a:ext uri="{FF2B5EF4-FFF2-40B4-BE49-F238E27FC236}">
                  <a16:creationId xmlns:a16="http://schemas.microsoft.com/office/drawing/2014/main" id="{C888467C-6FBC-F51B-2D54-79C86A10F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550180" y="1983553"/>
              <a:ext cx="914400" cy="914400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76C707-439B-8583-C37C-B52E67FDF766}"/>
              </a:ext>
            </a:extLst>
          </p:cNvPr>
          <p:cNvGrpSpPr/>
          <p:nvPr/>
        </p:nvGrpSpPr>
        <p:grpSpPr>
          <a:xfrm>
            <a:off x="2591144" y="4941094"/>
            <a:ext cx="1135869" cy="1242430"/>
            <a:chOff x="2591144" y="4941094"/>
            <a:chExt cx="1135869" cy="1242430"/>
          </a:xfrm>
        </p:grpSpPr>
        <p:pic>
          <p:nvPicPr>
            <p:cNvPr id="13" name="Graphic 12" descr="Magnifying glass">
              <a:extLst>
                <a:ext uri="{FF2B5EF4-FFF2-40B4-BE49-F238E27FC236}">
                  <a16:creationId xmlns:a16="http://schemas.microsoft.com/office/drawing/2014/main" id="{FF9F2D06-5A68-B2B6-6933-83D3DE3A056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591144" y="5269124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Question mark">
              <a:extLst>
                <a:ext uri="{FF2B5EF4-FFF2-40B4-BE49-F238E27FC236}">
                  <a16:creationId xmlns:a16="http://schemas.microsoft.com/office/drawing/2014/main" id="{F748253F-DE3F-2A70-2767-D734F22728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 rot="21297474">
              <a:off x="2985696" y="4941094"/>
              <a:ext cx="741317" cy="741317"/>
            </a:xfrm>
            <a:prstGeom prst="rect">
              <a:avLst/>
            </a:prstGeom>
          </p:spPr>
        </p:pic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9417F13-5740-B7D9-D23E-E8A4CF3DECDC}"/>
              </a:ext>
            </a:extLst>
          </p:cNvPr>
          <p:cNvCxnSpPr/>
          <p:nvPr/>
        </p:nvCxnSpPr>
        <p:spPr>
          <a:xfrm flipV="1">
            <a:off x="4829175" y="4315187"/>
            <a:ext cx="0" cy="8550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Speech Bubble: Rectangle with Corners Rounded 22">
            <a:extLst>
              <a:ext uri="{FF2B5EF4-FFF2-40B4-BE49-F238E27FC236}">
                <a16:creationId xmlns:a16="http://schemas.microsoft.com/office/drawing/2014/main" id="{3D6CBD5D-AC91-A534-EEF8-9073751D54FF}"/>
              </a:ext>
            </a:extLst>
          </p:cNvPr>
          <p:cNvSpPr/>
          <p:nvPr/>
        </p:nvSpPr>
        <p:spPr>
          <a:xfrm>
            <a:off x="5155725" y="4380088"/>
            <a:ext cx="1393602" cy="772874"/>
          </a:xfrm>
          <a:prstGeom prst="wedgeRoundRectCallout">
            <a:avLst>
              <a:gd name="adj1" fmla="val -57714"/>
              <a:gd name="adj2" fmla="val 889"/>
              <a:gd name="adj3" fmla="val 16667"/>
            </a:avLst>
          </a:prstGeom>
          <a:solidFill>
            <a:schemeClr val="bg1"/>
          </a:solidFill>
          <a:ln w="28575"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Yep!</a:t>
            </a:r>
          </a:p>
          <a:p>
            <a:pPr algn="ctr"/>
            <a:r>
              <a:rPr lang="en-US" sz="2000" b="1" dirty="0">
                <a:solidFill>
                  <a:schemeClr val="tx1"/>
                </a:solidFill>
              </a:rPr>
              <a:t>It’s valid</a:t>
            </a:r>
          </a:p>
        </p:txBody>
      </p:sp>
    </p:spTree>
    <p:extLst>
      <p:ext uri="{BB962C8B-B14F-4D97-AF65-F5344CB8AC3E}">
        <p14:creationId xmlns:p14="http://schemas.microsoft.com/office/powerpoint/2010/main" val="316538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9" dur="2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 animBg="1"/>
      <p:bldP spid="31" grpId="1" animBg="1"/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67D5DE06-606F-5446-F9B6-DDC86F5F7F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58061" y="2267785"/>
            <a:ext cx="1058640" cy="10586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83FB29-3478-A3CA-D8F0-C2AF6A78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name indication (SNI)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78444-B296-371B-DC81-C70F6E591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3607"/>
            <a:ext cx="10515600" cy="779630"/>
          </a:xfrm>
        </p:spPr>
        <p:txBody>
          <a:bodyPr/>
          <a:lstStyle/>
          <a:p>
            <a:r>
              <a:rPr lang="en-US" dirty="0"/>
              <a:t>A single server (IP address) </a:t>
            </a:r>
            <a:r>
              <a:rPr lang="en-US" b="1" dirty="0"/>
              <a:t>may host multiple websites</a:t>
            </a:r>
          </a:p>
          <a:p>
            <a:r>
              <a:rPr lang="en-US" dirty="0"/>
              <a:t>SNI indicates the server </a:t>
            </a:r>
            <a:r>
              <a:rPr lang="en-US" b="1" dirty="0"/>
              <a:t>which certificate to give </a:t>
            </a:r>
            <a:r>
              <a:rPr lang="en-US" dirty="0"/>
              <a:t>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028FF-C28D-0E58-68DA-A42BD246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87F4687-58CC-B35D-8C03-94D94250B059}"/>
              </a:ext>
            </a:extLst>
          </p:cNvPr>
          <p:cNvGrpSpPr/>
          <p:nvPr/>
        </p:nvGrpSpPr>
        <p:grpSpPr>
          <a:xfrm>
            <a:off x="2883639" y="2215871"/>
            <a:ext cx="2035834" cy="1170909"/>
            <a:chOff x="3597640" y="3304773"/>
            <a:chExt cx="2035834" cy="1170909"/>
          </a:xfrm>
        </p:grpSpPr>
        <p:sp>
          <p:nvSpPr>
            <p:cNvPr id="7" name="Flowchart: Alternate Process 6">
              <a:extLst>
                <a:ext uri="{FF2B5EF4-FFF2-40B4-BE49-F238E27FC236}">
                  <a16:creationId xmlns:a16="http://schemas.microsoft.com/office/drawing/2014/main" id="{28AB64B1-534E-7C31-7644-54CC37FE52BD}"/>
                </a:ext>
              </a:extLst>
            </p:cNvPr>
            <p:cNvSpPr/>
            <p:nvPr/>
          </p:nvSpPr>
          <p:spPr>
            <a:xfrm>
              <a:off x="3597640" y="3304773"/>
              <a:ext cx="2035834" cy="39030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www.example.com</a:t>
              </a:r>
            </a:p>
          </p:txBody>
        </p:sp>
        <p:sp>
          <p:nvSpPr>
            <p:cNvPr id="8" name="Flowchart: Alternate Process 7">
              <a:extLst>
                <a:ext uri="{FF2B5EF4-FFF2-40B4-BE49-F238E27FC236}">
                  <a16:creationId xmlns:a16="http://schemas.microsoft.com/office/drawing/2014/main" id="{F8B749C3-EBE8-63E2-6E48-A4A04B20E377}"/>
                </a:ext>
              </a:extLst>
            </p:cNvPr>
            <p:cNvSpPr/>
            <p:nvPr/>
          </p:nvSpPr>
          <p:spPr>
            <a:xfrm>
              <a:off x="3597640" y="3695076"/>
              <a:ext cx="2035834" cy="39030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abc.nemo.com</a:t>
              </a:r>
            </a:p>
          </p:txBody>
        </p:sp>
        <p:sp>
          <p:nvSpPr>
            <p:cNvPr id="9" name="Flowchart: Alternate Process 8">
              <a:extLst>
                <a:ext uri="{FF2B5EF4-FFF2-40B4-BE49-F238E27FC236}">
                  <a16:creationId xmlns:a16="http://schemas.microsoft.com/office/drawing/2014/main" id="{40083529-DB61-D191-0293-ECD4EC67E507}"/>
                </a:ext>
              </a:extLst>
            </p:cNvPr>
            <p:cNvSpPr/>
            <p:nvPr/>
          </p:nvSpPr>
          <p:spPr>
            <a:xfrm>
              <a:off x="3597640" y="4085379"/>
              <a:ext cx="2035834" cy="390303"/>
            </a:xfrm>
            <a:prstGeom prst="flowChartAlternateProcess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B050"/>
                  </a:solidFill>
                </a:rPr>
                <a:t>hello.semo.com</a:t>
              </a:r>
            </a:p>
          </p:txBody>
        </p:sp>
      </p:grpSp>
      <p:pic>
        <p:nvPicPr>
          <p:cNvPr id="12" name="Graphic 11" descr="Diploma outline">
            <a:extLst>
              <a:ext uri="{FF2B5EF4-FFF2-40B4-BE49-F238E27FC236}">
                <a16:creationId xmlns:a16="http://schemas.microsoft.com/office/drawing/2014/main" id="{322918DE-1C19-9337-E4CE-53C5F5CE751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965480" y="2133751"/>
            <a:ext cx="554541" cy="554541"/>
          </a:xfrm>
          <a:prstGeom prst="rect">
            <a:avLst/>
          </a:prstGeom>
        </p:spPr>
      </p:pic>
      <p:pic>
        <p:nvPicPr>
          <p:cNvPr id="13" name="Graphic 12" descr="Diploma outline">
            <a:extLst>
              <a:ext uri="{FF2B5EF4-FFF2-40B4-BE49-F238E27FC236}">
                <a16:creationId xmlns:a16="http://schemas.microsoft.com/office/drawing/2014/main" id="{F2784275-8D08-5569-8190-40DFE00BEFF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965480" y="2524054"/>
            <a:ext cx="554541" cy="554541"/>
          </a:xfrm>
          <a:prstGeom prst="rect">
            <a:avLst/>
          </a:prstGeom>
        </p:spPr>
      </p:pic>
      <p:pic>
        <p:nvPicPr>
          <p:cNvPr id="14" name="Graphic 13" descr="Diploma outline">
            <a:extLst>
              <a:ext uri="{FF2B5EF4-FFF2-40B4-BE49-F238E27FC236}">
                <a16:creationId xmlns:a16="http://schemas.microsoft.com/office/drawing/2014/main" id="{B6706021-36D8-2C1D-5E0D-605EA43D417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965480" y="2914357"/>
            <a:ext cx="554541" cy="55454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248FADF-D19A-FAF4-C985-34F8A34D77B5}"/>
              </a:ext>
            </a:extLst>
          </p:cNvPr>
          <p:cNvSpPr txBox="1"/>
          <p:nvPr/>
        </p:nvSpPr>
        <p:spPr>
          <a:xfrm>
            <a:off x="1344814" y="3253062"/>
            <a:ext cx="1485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172.74.50.1</a:t>
            </a:r>
          </a:p>
        </p:txBody>
      </p:sp>
      <p:pic>
        <p:nvPicPr>
          <p:cNvPr id="21" name="Graphic 20" descr="User with solid fill">
            <a:extLst>
              <a:ext uri="{FF2B5EF4-FFF2-40B4-BE49-F238E27FC236}">
                <a16:creationId xmlns:a16="http://schemas.microsoft.com/office/drawing/2014/main" id="{5923A329-B9FC-9ACF-6C58-F046046A3E9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432131" y="2025117"/>
            <a:ext cx="1543975" cy="1543975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94F9589-D421-DA23-FD7C-425912FA63CC}"/>
              </a:ext>
            </a:extLst>
          </p:cNvPr>
          <p:cNvCxnSpPr>
            <a:cxnSpLocks/>
          </p:cNvCxnSpPr>
          <p:nvPr/>
        </p:nvCxnSpPr>
        <p:spPr>
          <a:xfrm>
            <a:off x="2087381" y="3761771"/>
            <a:ext cx="0" cy="259273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FC6C5DA-DC40-0751-7E24-EA894C53C93F}"/>
              </a:ext>
            </a:extLst>
          </p:cNvPr>
          <p:cNvCxnSpPr>
            <a:cxnSpLocks/>
          </p:cNvCxnSpPr>
          <p:nvPr/>
        </p:nvCxnSpPr>
        <p:spPr>
          <a:xfrm flipH="1">
            <a:off x="10204118" y="3653172"/>
            <a:ext cx="1" cy="27987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EC60377-15AF-B4E1-14C2-BEE917E6C737}"/>
              </a:ext>
            </a:extLst>
          </p:cNvPr>
          <p:cNvCxnSpPr/>
          <p:nvPr/>
        </p:nvCxnSpPr>
        <p:spPr>
          <a:xfrm flipH="1">
            <a:off x="2087381" y="4658999"/>
            <a:ext cx="811673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7098200C-869D-65EE-CDDC-6713ACB94116}"/>
              </a:ext>
            </a:extLst>
          </p:cNvPr>
          <p:cNvSpPr/>
          <p:nvPr/>
        </p:nvSpPr>
        <p:spPr>
          <a:xfrm>
            <a:off x="4209327" y="3586835"/>
            <a:ext cx="3773346" cy="5545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TLS handshake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15C0095-1ED5-4E4E-3E8D-804F9D964DF2}"/>
              </a:ext>
            </a:extLst>
          </p:cNvPr>
          <p:cNvSpPr txBox="1"/>
          <p:nvPr/>
        </p:nvSpPr>
        <p:spPr>
          <a:xfrm>
            <a:off x="7882226" y="4891234"/>
            <a:ext cx="2542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SNI: </a:t>
            </a:r>
            <a:r>
              <a:rPr lang="en-US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abc.nemo.com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F0E9897-BE4C-6112-9262-B6444F097C3D}"/>
              </a:ext>
            </a:extLst>
          </p:cNvPr>
          <p:cNvSpPr/>
          <p:nvPr/>
        </p:nvSpPr>
        <p:spPr>
          <a:xfrm>
            <a:off x="8178924" y="4381728"/>
            <a:ext cx="1948847" cy="5545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TLS Client Hello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C793BDE-B9CA-2DEB-84C0-F16B454E5E9D}"/>
              </a:ext>
            </a:extLst>
          </p:cNvPr>
          <p:cNvCxnSpPr/>
          <p:nvPr/>
        </p:nvCxnSpPr>
        <p:spPr>
          <a:xfrm flipH="1">
            <a:off x="2101117" y="5864696"/>
            <a:ext cx="8116737" cy="0"/>
          </a:xfrm>
          <a:prstGeom prst="straightConnector1">
            <a:avLst/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DD2B4DF-9EA6-795F-1A68-AF46635307BA}"/>
              </a:ext>
            </a:extLst>
          </p:cNvPr>
          <p:cNvSpPr txBox="1"/>
          <p:nvPr/>
        </p:nvSpPr>
        <p:spPr>
          <a:xfrm>
            <a:off x="5755840" y="4928926"/>
            <a:ext cx="1015663" cy="6490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l"/>
            <a:r>
              <a:rPr lang="en-US" sz="5400" b="1" dirty="0"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0425210-B8BB-F3A7-44C6-D305A87BD2F6}"/>
              </a:ext>
            </a:extLst>
          </p:cNvPr>
          <p:cNvSpPr/>
          <p:nvPr/>
        </p:nvSpPr>
        <p:spPr>
          <a:xfrm>
            <a:off x="2209882" y="5587425"/>
            <a:ext cx="1999443" cy="55454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Server Certificate</a:t>
            </a:r>
          </a:p>
        </p:txBody>
      </p:sp>
      <p:pic>
        <p:nvPicPr>
          <p:cNvPr id="41" name="Graphic 40" descr="Diploma outline">
            <a:extLst>
              <a:ext uri="{FF2B5EF4-FFF2-40B4-BE49-F238E27FC236}">
                <a16:creationId xmlns:a16="http://schemas.microsoft.com/office/drawing/2014/main" id="{1D0A2D5E-2C88-A927-CFB4-50CD28BAA4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233295" y="5321729"/>
            <a:ext cx="554541" cy="554541"/>
          </a:xfrm>
          <a:prstGeom prst="rect">
            <a:avLst/>
          </a:prstGeom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43A2B160-C094-B601-4E97-7DD8AE52B2BC}"/>
              </a:ext>
            </a:extLst>
          </p:cNvPr>
          <p:cNvSpPr/>
          <p:nvPr/>
        </p:nvSpPr>
        <p:spPr>
          <a:xfrm>
            <a:off x="6939766" y="2350065"/>
            <a:ext cx="2279117" cy="649556"/>
          </a:xfrm>
          <a:prstGeom prst="wedgeRoundRectCallout">
            <a:avLst>
              <a:gd name="adj1" fmla="val 49851"/>
              <a:gd name="adj2" fmla="val 68827"/>
              <a:gd name="adj3" fmla="val 16667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Want to go to</a:t>
            </a:r>
            <a:br>
              <a:rPr lang="en-US" sz="2000" b="1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rgbClr val="FF0000"/>
                </a:solidFill>
              </a:rPr>
              <a:t>abc.nemo.com</a:t>
            </a:r>
          </a:p>
        </p:txBody>
      </p:sp>
    </p:spTree>
    <p:extLst>
      <p:ext uri="{BB962C8B-B14F-4D97-AF65-F5344CB8AC3E}">
        <p14:creationId xmlns:p14="http://schemas.microsoft.com/office/powerpoint/2010/main" val="19959025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2BAB188E-5623-0A1C-F2BA-BEAEEAD6C691}"/>
              </a:ext>
            </a:extLst>
          </p:cNvPr>
          <p:cNvGrpSpPr/>
          <p:nvPr/>
        </p:nvGrpSpPr>
        <p:grpSpPr>
          <a:xfrm>
            <a:off x="3573887" y="2163430"/>
            <a:ext cx="7170313" cy="2285583"/>
            <a:chOff x="3573887" y="2163430"/>
            <a:chExt cx="7170313" cy="2285583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D30659B4-AFC6-4430-CDE4-06DF464DF484}"/>
                </a:ext>
              </a:extLst>
            </p:cNvPr>
            <p:cNvSpPr/>
            <p:nvPr/>
          </p:nvSpPr>
          <p:spPr>
            <a:xfrm>
              <a:off x="3573887" y="2163430"/>
              <a:ext cx="5427387" cy="734488"/>
            </a:xfrm>
            <a:prstGeom prst="wedgeRoundRectCallout">
              <a:avLst>
                <a:gd name="adj1" fmla="val 62122"/>
                <a:gd name="adj2" fmla="val 31376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Add a certificate to the </a:t>
              </a:r>
              <a:r>
                <a:rPr lang="en-US" b="1" dirty="0">
                  <a:solidFill>
                    <a:schemeClr val="tx1"/>
                  </a:solidFill>
                </a:rPr>
                <a:t>same IP as example.com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with domain </a:t>
              </a:r>
              <a:r>
                <a:rPr lang="en-US" b="1" dirty="0" err="1">
                  <a:solidFill>
                    <a:schemeClr val="tx1"/>
                  </a:solidFill>
                </a:rPr>
                <a:t>test.acme.invalid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19E3203-C49A-4AD0-78E6-0E0C616EC0A9}"/>
                </a:ext>
              </a:extLst>
            </p:cNvPr>
            <p:cNvCxnSpPr/>
            <p:nvPr/>
          </p:nvCxnSpPr>
          <p:spPr>
            <a:xfrm>
              <a:off x="10744200" y="2978869"/>
              <a:ext cx="0" cy="1470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783FB29-3478-A3CA-D8F0-C2AF6A78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TLS-SNI-01 challenge - Intended situation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028FF-C28D-0E58-68DA-A42BD246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F8B749C3-EBE8-63E2-6E48-A4A04B20E377}"/>
              </a:ext>
            </a:extLst>
          </p:cNvPr>
          <p:cNvSpPr/>
          <p:nvPr/>
        </p:nvSpPr>
        <p:spPr>
          <a:xfrm>
            <a:off x="953225" y="5139471"/>
            <a:ext cx="2405785" cy="73448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example.com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5C5FBA1-FD6C-1FE1-0593-59B472EF38C1}"/>
              </a:ext>
            </a:extLst>
          </p:cNvPr>
          <p:cNvGrpSpPr/>
          <p:nvPr/>
        </p:nvGrpSpPr>
        <p:grpSpPr>
          <a:xfrm>
            <a:off x="5212036" y="4667308"/>
            <a:ext cx="4623134" cy="730536"/>
            <a:chOff x="5212036" y="4667308"/>
            <a:chExt cx="4623134" cy="730536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4A9DBD5-20C5-9445-8202-23E8E7136D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12036" y="5375194"/>
              <a:ext cx="4623134" cy="226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380B6E-F9DB-98DF-7237-59892A9AE624}"/>
                </a:ext>
              </a:extLst>
            </p:cNvPr>
            <p:cNvSpPr txBox="1"/>
            <p:nvPr/>
          </p:nvSpPr>
          <p:spPr>
            <a:xfrm>
              <a:off x="5674344" y="4667308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Make a new page domain </a:t>
              </a:r>
              <a:r>
                <a:rPr lang="en-US" sz="2000" b="1" dirty="0" err="1">
                  <a:cs typeface="Times New Roman" panose="02020603050405020304" pitchFamily="18" charset="0"/>
                </a:rPr>
                <a:t>test.acme.invalid</a:t>
              </a:r>
              <a:endParaRPr lang="en-US" sz="2000" b="1" dirty="0">
                <a:cs typeface="Times New Roman" panose="02020603050405020304" pitchFamily="18" charset="0"/>
              </a:endParaRPr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471673B2-1E8C-8579-770D-AF4B261DFB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35170" y="1521970"/>
            <a:ext cx="1842777" cy="1432471"/>
          </a:xfrm>
          <a:prstGeom prst="rect">
            <a:avLst/>
          </a:prstGeom>
        </p:spPr>
      </p:pic>
      <p:sp>
        <p:nvSpPr>
          <p:cNvPr id="48" name="Speech Bubble: Rectangle with Corners Rounded 47">
            <a:extLst>
              <a:ext uri="{FF2B5EF4-FFF2-40B4-BE49-F238E27FC236}">
                <a16:creationId xmlns:a16="http://schemas.microsoft.com/office/drawing/2014/main" id="{25891C7D-9332-5658-A966-A84F394D632A}"/>
              </a:ext>
            </a:extLst>
          </p:cNvPr>
          <p:cNvSpPr/>
          <p:nvPr/>
        </p:nvSpPr>
        <p:spPr>
          <a:xfrm>
            <a:off x="7344714" y="5931462"/>
            <a:ext cx="2528888" cy="655487"/>
          </a:xfrm>
          <a:prstGeom prst="wedgeRoundRectCallout">
            <a:avLst>
              <a:gd name="adj1" fmla="val 44704"/>
              <a:gd name="adj2" fmla="val -79179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want a certificate of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example.com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2D9C75-32AB-F936-5369-B1B63A316F85}"/>
              </a:ext>
            </a:extLst>
          </p:cNvPr>
          <p:cNvGrpSpPr/>
          <p:nvPr/>
        </p:nvGrpSpPr>
        <p:grpSpPr>
          <a:xfrm>
            <a:off x="4567945" y="2978869"/>
            <a:ext cx="6176255" cy="2252423"/>
            <a:chOff x="4567945" y="2978869"/>
            <a:chExt cx="6176255" cy="2252423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1D90054C-2C17-37CF-9089-E3737979CF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2036" y="2978869"/>
              <a:ext cx="5532164" cy="22524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5BE4FE0-CBC5-44A4-A1E8-232D4847A468}"/>
                </a:ext>
              </a:extLst>
            </p:cNvPr>
            <p:cNvSpPr txBox="1"/>
            <p:nvPr/>
          </p:nvSpPr>
          <p:spPr>
            <a:xfrm>
              <a:off x="4567945" y="3407094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To: example.com</a:t>
              </a:r>
            </a:p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SNI: </a:t>
              </a:r>
              <a:r>
                <a:rPr lang="en-US" sz="2000" b="1" dirty="0" err="1">
                  <a:cs typeface="Times New Roman" panose="02020603050405020304" pitchFamily="18" charset="0"/>
                </a:rPr>
                <a:t>test.acme.invalid</a:t>
              </a:r>
              <a:r>
                <a:rPr lang="en-US" sz="2000" b="1" dirty="0">
                  <a:cs typeface="Times New Roman" panose="02020603050405020304" pitchFamily="18" charset="0"/>
                </a:rPr>
                <a:t>.</a:t>
              </a:r>
            </a:p>
          </p:txBody>
        </p:sp>
      </p:grpSp>
      <p:pic>
        <p:nvPicPr>
          <p:cNvPr id="3" name="Graphic 2" descr="User with solid fill">
            <a:extLst>
              <a:ext uri="{FF2B5EF4-FFF2-40B4-BE49-F238E27FC236}">
                <a16:creationId xmlns:a16="http://schemas.microsoft.com/office/drawing/2014/main" id="{F3B29830-B10F-4464-C0FD-1F722C6586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953834" y="4459304"/>
            <a:ext cx="1543975" cy="15439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319ECAF-85C5-19A7-DDCC-9934A7002846}"/>
              </a:ext>
            </a:extLst>
          </p:cNvPr>
          <p:cNvSpPr txBox="1"/>
          <p:nvPr/>
        </p:nvSpPr>
        <p:spPr>
          <a:xfrm>
            <a:off x="3477673" y="5691124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Web server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1EC280D-A29C-0709-377F-F994D86129D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86996" y="4278782"/>
            <a:ext cx="1461686" cy="146168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155F10E-CD28-D449-70FF-DF7F1DBF7544}"/>
              </a:ext>
            </a:extLst>
          </p:cNvPr>
          <p:cNvSpPr txBox="1"/>
          <p:nvPr/>
        </p:nvSpPr>
        <p:spPr>
          <a:xfrm>
            <a:off x="9869273" y="5784992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Domain owner</a:t>
            </a:r>
          </a:p>
        </p:txBody>
      </p:sp>
      <p:sp>
        <p:nvSpPr>
          <p:cNvPr id="9" name="Flowchart: Alternate Process 8">
            <a:extLst>
              <a:ext uri="{FF2B5EF4-FFF2-40B4-BE49-F238E27FC236}">
                <a16:creationId xmlns:a16="http://schemas.microsoft.com/office/drawing/2014/main" id="{E4936FEC-B846-49BA-5149-D979FDFA3B88}"/>
              </a:ext>
            </a:extLst>
          </p:cNvPr>
          <p:cNvSpPr/>
          <p:nvPr/>
        </p:nvSpPr>
        <p:spPr>
          <a:xfrm>
            <a:off x="953224" y="4404983"/>
            <a:ext cx="2405785" cy="73448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solidFill>
                  <a:schemeClr val="tx1"/>
                </a:solidFill>
              </a:rPr>
              <a:t>test.acme.invalid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2BA5FF-51CB-7351-A52B-4077C35E041F}"/>
              </a:ext>
            </a:extLst>
          </p:cNvPr>
          <p:cNvGrpSpPr/>
          <p:nvPr/>
        </p:nvGrpSpPr>
        <p:grpSpPr>
          <a:xfrm>
            <a:off x="5212036" y="5519096"/>
            <a:ext cx="4623134" cy="400110"/>
            <a:chOff x="5212036" y="5371254"/>
            <a:chExt cx="4623134" cy="400110"/>
          </a:xfrm>
        </p:grpSpPr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7262E99-751E-5B3C-9D60-5B80C6F1140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12036" y="5375194"/>
              <a:ext cx="4623134" cy="226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7DB90A6-8ADC-CC01-3E56-14A7F91291FF}"/>
                </a:ext>
              </a:extLst>
            </p:cNvPr>
            <p:cNvSpPr txBox="1"/>
            <p:nvPr/>
          </p:nvSpPr>
          <p:spPr>
            <a:xfrm>
              <a:off x="5973596" y="5371254"/>
              <a:ext cx="35009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Issue self-signed certificate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8C15F73-A79C-B534-098E-AE10F23BDC02}"/>
              </a:ext>
            </a:extLst>
          </p:cNvPr>
          <p:cNvGrpSpPr/>
          <p:nvPr/>
        </p:nvGrpSpPr>
        <p:grpSpPr>
          <a:xfrm>
            <a:off x="-226788" y="3670495"/>
            <a:ext cx="3500953" cy="1097632"/>
            <a:chOff x="-226788" y="3670495"/>
            <a:chExt cx="3500953" cy="109763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10055E7-82F0-2E17-83EA-CC1DC87CFFC5}"/>
                </a:ext>
              </a:extLst>
            </p:cNvPr>
            <p:cNvSpPr txBox="1"/>
            <p:nvPr/>
          </p:nvSpPr>
          <p:spPr>
            <a:xfrm>
              <a:off x="-226788" y="3670495"/>
              <a:ext cx="35009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Self-signed certificate</a:t>
              </a:r>
            </a:p>
          </p:txBody>
        </p:sp>
        <p:pic>
          <p:nvPicPr>
            <p:cNvPr id="16" name="Graphic 15" descr="Diploma">
              <a:extLst>
                <a:ext uri="{FF2B5EF4-FFF2-40B4-BE49-F238E27FC236}">
                  <a16:creationId xmlns:a16="http://schemas.microsoft.com/office/drawing/2014/main" id="{960E9FA0-A0C6-ADA1-E946-A2019D551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54827" y="3853727"/>
              <a:ext cx="914400" cy="914400"/>
            </a:xfrm>
            <a:prstGeom prst="rect">
              <a:avLst/>
            </a:prstGeom>
          </p:spPr>
        </p:pic>
      </p:grpSp>
      <p:pic>
        <p:nvPicPr>
          <p:cNvPr id="18" name="Graphic 17" descr="Diploma">
            <a:extLst>
              <a:ext uri="{FF2B5EF4-FFF2-40B4-BE49-F238E27FC236}">
                <a16:creationId xmlns:a16="http://schemas.microsoft.com/office/drawing/2014/main" id="{5B4B2119-1CB7-C23F-9973-63CAE486004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0779973" y="327809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03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59">
            <a:extLst>
              <a:ext uri="{FF2B5EF4-FFF2-40B4-BE49-F238E27FC236}">
                <a16:creationId xmlns:a16="http://schemas.microsoft.com/office/drawing/2014/main" id="{0CC2338D-D6D4-05B5-03C3-006D13226BAF}"/>
              </a:ext>
            </a:extLst>
          </p:cNvPr>
          <p:cNvGrpSpPr/>
          <p:nvPr/>
        </p:nvGrpSpPr>
        <p:grpSpPr>
          <a:xfrm>
            <a:off x="877925" y="3967777"/>
            <a:ext cx="3841152" cy="2496145"/>
            <a:chOff x="877925" y="3967777"/>
            <a:chExt cx="3841152" cy="2496145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3FEF830-DD4D-2C46-A9E2-202580F6E2B0}"/>
                </a:ext>
              </a:extLst>
            </p:cNvPr>
            <p:cNvSpPr/>
            <p:nvPr/>
          </p:nvSpPr>
          <p:spPr>
            <a:xfrm>
              <a:off x="877925" y="3967777"/>
              <a:ext cx="1691242" cy="30125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95835591-BC50-494C-AEB9-D26C1FA5BCED}"/>
                </a:ext>
              </a:extLst>
            </p:cNvPr>
            <p:cNvSpPr/>
            <p:nvPr/>
          </p:nvSpPr>
          <p:spPr>
            <a:xfrm>
              <a:off x="891009" y="6162665"/>
              <a:ext cx="1691242" cy="30125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55A39B99-D9D2-ECFF-5322-A6F32815E689}"/>
                </a:ext>
              </a:extLst>
            </p:cNvPr>
            <p:cNvSpPr/>
            <p:nvPr/>
          </p:nvSpPr>
          <p:spPr>
            <a:xfrm>
              <a:off x="3027835" y="6160912"/>
              <a:ext cx="1691242" cy="30125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BAB188E-5623-0A1C-F2BA-BEAEEAD6C691}"/>
              </a:ext>
            </a:extLst>
          </p:cNvPr>
          <p:cNvGrpSpPr/>
          <p:nvPr/>
        </p:nvGrpSpPr>
        <p:grpSpPr>
          <a:xfrm>
            <a:off x="3573887" y="2163430"/>
            <a:ext cx="7170313" cy="2285583"/>
            <a:chOff x="3573887" y="2163430"/>
            <a:chExt cx="7170313" cy="2285583"/>
          </a:xfrm>
        </p:grpSpPr>
        <p:sp>
          <p:nvSpPr>
            <p:cNvPr id="25" name="Speech Bubble: Rectangle with Corners Rounded 24">
              <a:extLst>
                <a:ext uri="{FF2B5EF4-FFF2-40B4-BE49-F238E27FC236}">
                  <a16:creationId xmlns:a16="http://schemas.microsoft.com/office/drawing/2014/main" id="{D30659B4-AFC6-4430-CDE4-06DF464DF484}"/>
                </a:ext>
              </a:extLst>
            </p:cNvPr>
            <p:cNvSpPr/>
            <p:nvPr/>
          </p:nvSpPr>
          <p:spPr>
            <a:xfrm>
              <a:off x="3573887" y="2163430"/>
              <a:ext cx="5427387" cy="734488"/>
            </a:xfrm>
            <a:prstGeom prst="wedgeRoundRectCallout">
              <a:avLst>
                <a:gd name="adj1" fmla="val 62122"/>
                <a:gd name="adj2" fmla="val 31376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Add a certificate to the </a:t>
              </a:r>
              <a:r>
                <a:rPr lang="en-US" b="1" dirty="0">
                  <a:solidFill>
                    <a:schemeClr val="tx1"/>
                  </a:solidFill>
                </a:rPr>
                <a:t>same IP as doc.gitlab.com </a:t>
              </a:r>
            </a:p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with domain </a:t>
              </a:r>
              <a:r>
                <a:rPr lang="en-US" b="1" dirty="0" err="1">
                  <a:solidFill>
                    <a:schemeClr val="tx1"/>
                  </a:solidFill>
                </a:rPr>
                <a:t>test.acme.invalid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319E3203-C49A-4AD0-78E6-0E0C616EC0A9}"/>
                </a:ext>
              </a:extLst>
            </p:cNvPr>
            <p:cNvCxnSpPr/>
            <p:nvPr/>
          </p:nvCxnSpPr>
          <p:spPr>
            <a:xfrm>
              <a:off x="10744200" y="2978869"/>
              <a:ext cx="0" cy="147014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783FB29-3478-A3CA-D8F0-C2AF6A787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TLS-SNI-01 challenge - Attack to </a:t>
            </a:r>
            <a:r>
              <a:rPr lang="en-US" dirty="0" err="1"/>
              <a:t>gitlab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B028FF-C28D-0E58-68DA-A42BD2463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Flowchart: Alternate Process 7">
            <a:extLst>
              <a:ext uri="{FF2B5EF4-FFF2-40B4-BE49-F238E27FC236}">
                <a16:creationId xmlns:a16="http://schemas.microsoft.com/office/drawing/2014/main" id="{F8B749C3-EBE8-63E2-6E48-A4A04B20E377}"/>
              </a:ext>
            </a:extLst>
          </p:cNvPr>
          <p:cNvSpPr/>
          <p:nvPr/>
        </p:nvSpPr>
        <p:spPr>
          <a:xfrm>
            <a:off x="2666277" y="5139471"/>
            <a:ext cx="2405785" cy="734488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test.acme.invalid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SNI: doc.example.com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8B7127A-E6DC-1F51-DFCA-90E6C17B2F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0089" y="4598868"/>
            <a:ext cx="1596214" cy="147151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248FADF-D19A-FAF4-C985-34F8A34D77B5}"/>
              </a:ext>
            </a:extLst>
          </p:cNvPr>
          <p:cNvSpPr txBox="1"/>
          <p:nvPr/>
        </p:nvSpPr>
        <p:spPr>
          <a:xfrm>
            <a:off x="835061" y="6113239"/>
            <a:ext cx="178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104.18.34.164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5C5FBA1-FD6C-1FE1-0593-59B472EF38C1}"/>
              </a:ext>
            </a:extLst>
          </p:cNvPr>
          <p:cNvGrpSpPr/>
          <p:nvPr/>
        </p:nvGrpSpPr>
        <p:grpSpPr>
          <a:xfrm>
            <a:off x="5212036" y="4667308"/>
            <a:ext cx="4623134" cy="730536"/>
            <a:chOff x="5212036" y="4667308"/>
            <a:chExt cx="4623134" cy="730536"/>
          </a:xfrm>
        </p:grpSpPr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F4A9DBD5-20C5-9445-8202-23E8E7136D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212036" y="5375194"/>
              <a:ext cx="4623134" cy="226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0380B6E-F9DB-98DF-7237-59892A9AE624}"/>
                </a:ext>
              </a:extLst>
            </p:cNvPr>
            <p:cNvSpPr txBox="1"/>
            <p:nvPr/>
          </p:nvSpPr>
          <p:spPr>
            <a:xfrm>
              <a:off x="5674344" y="4667308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Make a new page domain </a:t>
              </a:r>
              <a:r>
                <a:rPr lang="en-US" sz="2000" b="1" dirty="0" err="1">
                  <a:cs typeface="Times New Roman" panose="02020603050405020304" pitchFamily="18" charset="0"/>
                </a:rPr>
                <a:t>test.acme.invalid</a:t>
              </a:r>
              <a:endParaRPr lang="en-US" sz="2000" b="1" dirty="0">
                <a:cs typeface="Times New Roman" panose="02020603050405020304" pitchFamily="18" charset="0"/>
              </a:endParaRPr>
            </a:p>
          </p:txBody>
        </p:sp>
      </p:grpSp>
      <p:pic>
        <p:nvPicPr>
          <p:cNvPr id="23" name="Graphic 22">
            <a:extLst>
              <a:ext uri="{FF2B5EF4-FFF2-40B4-BE49-F238E27FC236}">
                <a16:creationId xmlns:a16="http://schemas.microsoft.com/office/drawing/2014/main" id="{471673B2-1E8C-8579-770D-AF4B261DFB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835170" y="1521970"/>
            <a:ext cx="1842777" cy="1432471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99FFD1CE-DBA5-5D2A-AF46-A306BBB4F7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73270" y="4424585"/>
            <a:ext cx="1613414" cy="1613414"/>
          </a:xfrm>
          <a:prstGeom prst="rect">
            <a:avLst/>
          </a:prstGeom>
        </p:spPr>
      </p:pic>
      <p:grpSp>
        <p:nvGrpSpPr>
          <p:cNvPr id="42" name="Group 41">
            <a:extLst>
              <a:ext uri="{FF2B5EF4-FFF2-40B4-BE49-F238E27FC236}">
                <a16:creationId xmlns:a16="http://schemas.microsoft.com/office/drawing/2014/main" id="{610A2B96-C15B-C428-2A0A-710B2C670F2D}"/>
              </a:ext>
            </a:extLst>
          </p:cNvPr>
          <p:cNvGrpSpPr/>
          <p:nvPr/>
        </p:nvGrpSpPr>
        <p:grpSpPr>
          <a:xfrm>
            <a:off x="272531" y="1232863"/>
            <a:ext cx="2911330" cy="2763490"/>
            <a:chOff x="272531" y="1232863"/>
            <a:chExt cx="2911330" cy="2763490"/>
          </a:xfrm>
        </p:grpSpPr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51F2F352-F183-B22E-08BB-DAED18EAEB81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72531" y="1232863"/>
              <a:ext cx="2911330" cy="2363380"/>
            </a:xfrm>
            <a:prstGeom prst="rect">
              <a:avLst/>
            </a:prstGeom>
            <a:ln w="28575">
              <a:solidFill>
                <a:schemeClr val="bg2">
                  <a:lumMod val="75000"/>
                </a:schemeClr>
              </a:solidFill>
            </a:ln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261A37E-29BE-DA3A-DEB8-35934256418B}"/>
                </a:ext>
              </a:extLst>
            </p:cNvPr>
            <p:cNvSpPr txBox="1"/>
            <p:nvPr/>
          </p:nvSpPr>
          <p:spPr>
            <a:xfrm>
              <a:off x="650139" y="3596243"/>
              <a:ext cx="21561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doc.gitlab.com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C2EDF31-3C28-AA9C-DF15-98DF2AEF9495}"/>
              </a:ext>
            </a:extLst>
          </p:cNvPr>
          <p:cNvGrpSpPr/>
          <p:nvPr/>
        </p:nvGrpSpPr>
        <p:grpSpPr>
          <a:xfrm>
            <a:off x="6107576" y="1456205"/>
            <a:ext cx="2571404" cy="1115547"/>
            <a:chOff x="6107576" y="1456205"/>
            <a:chExt cx="2571404" cy="1115547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8ADFF755-844A-9E5A-C766-EA8E01FE137B}"/>
                </a:ext>
              </a:extLst>
            </p:cNvPr>
            <p:cNvSpPr/>
            <p:nvPr/>
          </p:nvSpPr>
          <p:spPr>
            <a:xfrm>
              <a:off x="6107576" y="2206294"/>
              <a:ext cx="2571404" cy="36545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9" name="Speech Bubble: Rectangle with Corners Rounded 38">
              <a:extLst>
                <a:ext uri="{FF2B5EF4-FFF2-40B4-BE49-F238E27FC236}">
                  <a16:creationId xmlns:a16="http://schemas.microsoft.com/office/drawing/2014/main" id="{4452C078-7286-78BF-CD1B-CCEF02B667F8}"/>
                </a:ext>
              </a:extLst>
            </p:cNvPr>
            <p:cNvSpPr/>
            <p:nvPr/>
          </p:nvSpPr>
          <p:spPr>
            <a:xfrm>
              <a:off x="6511290" y="1456205"/>
              <a:ext cx="2156114" cy="531083"/>
            </a:xfrm>
            <a:prstGeom prst="wedgeRoundRectCallout">
              <a:avLst>
                <a:gd name="adj1" fmla="val -38725"/>
                <a:gd name="adj2" fmla="val 67880"/>
                <a:gd name="adj3" fmla="val 16667"/>
              </a:avLst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>
                  <a:solidFill>
                    <a:schemeClr val="tx1"/>
                  </a:solidFill>
                </a:rPr>
                <a:t>104.18.34.164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770E4A1D-762C-91CF-B163-01A84BDF5B7F}"/>
              </a:ext>
            </a:extLst>
          </p:cNvPr>
          <p:cNvSpPr txBox="1"/>
          <p:nvPr/>
        </p:nvSpPr>
        <p:spPr>
          <a:xfrm>
            <a:off x="2976034" y="6113239"/>
            <a:ext cx="178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104.18.34.164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5860649-2ED2-4C76-1697-B5560F48B6C6}"/>
              </a:ext>
            </a:extLst>
          </p:cNvPr>
          <p:cNvSpPr txBox="1"/>
          <p:nvPr/>
        </p:nvSpPr>
        <p:spPr>
          <a:xfrm>
            <a:off x="835061" y="3897500"/>
            <a:ext cx="1786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104.18.34.164</a:t>
            </a:r>
          </a:p>
        </p:txBody>
      </p:sp>
      <p:sp>
        <p:nvSpPr>
          <p:cNvPr id="48" name="Speech Bubble: Rectangle with Corners Rounded 47">
            <a:extLst>
              <a:ext uri="{FF2B5EF4-FFF2-40B4-BE49-F238E27FC236}">
                <a16:creationId xmlns:a16="http://schemas.microsoft.com/office/drawing/2014/main" id="{25891C7D-9332-5658-A966-A84F394D632A}"/>
              </a:ext>
            </a:extLst>
          </p:cNvPr>
          <p:cNvSpPr/>
          <p:nvPr/>
        </p:nvSpPr>
        <p:spPr>
          <a:xfrm>
            <a:off x="7344714" y="5931462"/>
            <a:ext cx="2528888" cy="655487"/>
          </a:xfrm>
          <a:prstGeom prst="wedgeRoundRectCallout">
            <a:avLst>
              <a:gd name="adj1" fmla="val 44704"/>
              <a:gd name="adj2" fmla="val -79179"/>
              <a:gd name="adj3" fmla="val 16667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want a certificate of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doc.gitlab.com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E2D9C75-32AB-F936-5369-B1B63A316F85}"/>
              </a:ext>
            </a:extLst>
          </p:cNvPr>
          <p:cNvGrpSpPr/>
          <p:nvPr/>
        </p:nvGrpSpPr>
        <p:grpSpPr>
          <a:xfrm>
            <a:off x="4567945" y="2978869"/>
            <a:ext cx="6176255" cy="2252423"/>
            <a:chOff x="4567945" y="2978869"/>
            <a:chExt cx="6176255" cy="2252423"/>
          </a:xfrm>
        </p:grpSpPr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1D90054C-2C17-37CF-9089-E3737979CF3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2036" y="2978869"/>
              <a:ext cx="5532164" cy="225242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5BE4FE0-CBC5-44A4-A1E8-232D4847A468}"/>
                </a:ext>
              </a:extLst>
            </p:cNvPr>
            <p:cNvSpPr txBox="1"/>
            <p:nvPr/>
          </p:nvSpPr>
          <p:spPr>
            <a:xfrm>
              <a:off x="4567945" y="3407094"/>
              <a:ext cx="409945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cs typeface="Times New Roman" panose="02020603050405020304" pitchFamily="18" charset="0"/>
                </a:rPr>
                <a:t>To: 104.18.34.164</a:t>
              </a:r>
            </a:p>
            <a:p>
              <a:pPr algn="ctr"/>
              <a:r>
                <a:rPr lang="en-US" sz="2000" b="1" dirty="0">
                  <a:cs typeface="Times New Roman" panose="02020603050405020304" pitchFamily="18" charset="0"/>
                </a:rPr>
                <a:t>SNI: doc.example.com.</a:t>
              </a:r>
            </a:p>
          </p:txBody>
        </p:sp>
      </p:grpSp>
      <p:pic>
        <p:nvPicPr>
          <p:cNvPr id="3" name="Graphic 2" descr="Cursor">
            <a:hlinkClick r:id="rId10" action="ppaction://hlinksldjump"/>
            <a:extLst>
              <a:ext uri="{FF2B5EF4-FFF2-40B4-BE49-F238E27FC236}">
                <a16:creationId xmlns:a16="http://schemas.microsoft.com/office/drawing/2014/main" id="{B8741C83-BDDF-49F8-930E-EA2128F62D5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381350" y="5865817"/>
            <a:ext cx="649094" cy="64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9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40" grpId="0"/>
      <p:bldP spid="41" grpId="0"/>
      <p:bldP spid="4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98CEC-F3B8-7B7E-6A9A-4669F9FCD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0097B-247F-766E-6F17-F1B5AB0B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  <a:p>
            <a:endParaRPr lang="en-US" dirty="0"/>
          </a:p>
          <a:p>
            <a:r>
              <a:rPr lang="en-US" dirty="0"/>
              <a:t>Domain validation system - </a:t>
            </a:r>
            <a:r>
              <a:rPr lang="en-US" dirty="0" err="1"/>
              <a:t>SingleVA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</a:t>
            </a:r>
            <a:r>
              <a:rPr lang="en-US" dirty="0"/>
              <a:t>Attacking </a:t>
            </a:r>
            <a:r>
              <a:rPr lang="en-US" dirty="0" err="1"/>
              <a:t>SingleVA</a:t>
            </a:r>
            <a:endParaRPr lang="en-US" dirty="0"/>
          </a:p>
          <a:p>
            <a:endParaRPr lang="en-US" dirty="0"/>
          </a:p>
          <a:p>
            <a:r>
              <a:rPr lang="en-US" dirty="0"/>
              <a:t>Domain validation system - </a:t>
            </a:r>
            <a:r>
              <a:rPr lang="en-US" dirty="0" err="1"/>
              <a:t>MultiVAs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</a:t>
            </a:r>
            <a:r>
              <a:rPr lang="en-US" dirty="0"/>
              <a:t>Attacking </a:t>
            </a:r>
            <a:r>
              <a:rPr lang="en-US" dirty="0" err="1"/>
              <a:t>MultiVAs</a:t>
            </a:r>
            <a:r>
              <a:rPr lang="en-US" dirty="0"/>
              <a:t>  </a:t>
            </a:r>
            <a:r>
              <a:rPr lang="en-US" i="1" dirty="0">
                <a:solidFill>
                  <a:schemeClr val="accent1"/>
                </a:solidFill>
              </a:rPr>
              <a:t>“Let’s Downgrade Let’s Encrypt”</a:t>
            </a:r>
          </a:p>
          <a:p>
            <a:endParaRPr lang="en-US" dirty="0"/>
          </a:p>
          <a:p>
            <a:r>
              <a:rPr lang="en-US" dirty="0"/>
              <a:t>Evaluation</a:t>
            </a:r>
          </a:p>
          <a:p>
            <a:endParaRPr lang="en-US" dirty="0"/>
          </a:p>
          <a:p>
            <a:r>
              <a:rPr lang="en-US" dirty="0"/>
              <a:t>Critiques and 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D45828-00C4-C4BA-82EB-FD8A7F44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774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6351-205A-9D5A-3354-CAB196484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validation with </a:t>
            </a:r>
            <a:r>
              <a:rPr lang="en-US" dirty="0" err="1"/>
              <a:t>SingleVA</a:t>
            </a:r>
            <a:r>
              <a:rPr lang="en-US" dirty="0"/>
              <a:t> - DNS challenge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3578C6-E8B7-8C81-288C-130BA1FC9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8" name="Graphic 7" descr="User with solid fill">
            <a:extLst>
              <a:ext uri="{FF2B5EF4-FFF2-40B4-BE49-F238E27FC236}">
                <a16:creationId xmlns:a16="http://schemas.microsoft.com/office/drawing/2014/main" id="{C41734E0-5F32-EC09-11C5-8D6C03A14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403599" y="4472796"/>
            <a:ext cx="1543975" cy="1543975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AE9BE8CD-CB33-A122-3DFE-DAA17380B726}"/>
              </a:ext>
            </a:extLst>
          </p:cNvPr>
          <p:cNvSpPr txBox="1"/>
          <p:nvPr/>
        </p:nvSpPr>
        <p:spPr>
          <a:xfrm>
            <a:off x="7273233" y="5813659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Domain Owner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E37582-8FE6-550B-3622-1306588EACDF}"/>
              </a:ext>
            </a:extLst>
          </p:cNvPr>
          <p:cNvSpPr txBox="1"/>
          <p:nvPr/>
        </p:nvSpPr>
        <p:spPr>
          <a:xfrm>
            <a:off x="7615547" y="2843450"/>
            <a:ext cx="2258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Authoritative NS</a:t>
            </a: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47CF2040-3C13-FE10-21F2-4BFD57787BAF}"/>
              </a:ext>
            </a:extLst>
          </p:cNvPr>
          <p:cNvSpPr/>
          <p:nvPr/>
        </p:nvSpPr>
        <p:spPr>
          <a:xfrm>
            <a:off x="3424772" y="5399331"/>
            <a:ext cx="3177888" cy="729984"/>
          </a:xfrm>
          <a:prstGeom prst="wedgeRoundRectCallout">
            <a:avLst>
              <a:gd name="adj1" fmla="val 64774"/>
              <a:gd name="adj2" fmla="val -31021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Could I get a certificate for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b="1" dirty="0">
                <a:solidFill>
                  <a:schemeClr val="tx1"/>
                </a:solidFill>
              </a:rPr>
              <a:t>example.com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FC558A1-FC39-5263-547F-C51C62FB2558}"/>
              </a:ext>
            </a:extLst>
          </p:cNvPr>
          <p:cNvCxnSpPr/>
          <p:nvPr/>
        </p:nvCxnSpPr>
        <p:spPr>
          <a:xfrm flipH="1" flipV="1">
            <a:off x="3232112" y="3613416"/>
            <a:ext cx="4343432" cy="1398494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2ABF2B3-F6C3-E1C0-4CCD-94168F492A3A}"/>
              </a:ext>
            </a:extLst>
          </p:cNvPr>
          <p:cNvSpPr txBox="1"/>
          <p:nvPr/>
        </p:nvSpPr>
        <p:spPr>
          <a:xfrm>
            <a:off x="8744745" y="5613604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Web server</a:t>
            </a:r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FFCB376C-D143-5D0C-35B8-2B98020BB6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165636" y="4669510"/>
            <a:ext cx="962921" cy="962921"/>
          </a:xfrm>
          <a:prstGeom prst="rect">
            <a:avLst/>
          </a:prstGeom>
        </p:spPr>
      </p:pic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7A576694-5931-C522-24D3-6BD352C7B589}"/>
              </a:ext>
            </a:extLst>
          </p:cNvPr>
          <p:cNvSpPr/>
          <p:nvPr/>
        </p:nvSpPr>
        <p:spPr>
          <a:xfrm>
            <a:off x="2631389" y="4942019"/>
            <a:ext cx="3177888" cy="729984"/>
          </a:xfrm>
          <a:prstGeom prst="wedgeRoundRectCallout">
            <a:avLst>
              <a:gd name="adj1" fmla="val -37203"/>
              <a:gd name="adj2" fmla="val -7523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Create a </a:t>
            </a:r>
            <a:r>
              <a:rPr lang="en-US" sz="2000" b="1" dirty="0">
                <a:solidFill>
                  <a:schemeClr val="tx1"/>
                </a:solidFill>
              </a:rPr>
              <a:t>DNS TXT record </a:t>
            </a:r>
            <a:r>
              <a:rPr lang="en-US" sz="2000" dirty="0">
                <a:solidFill>
                  <a:schemeClr val="tx1"/>
                </a:solidFill>
              </a:rPr>
              <a:t>containing the following…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FDBEE1F-AC4F-8B21-04EF-5C1FFBA4FED2}"/>
              </a:ext>
            </a:extLst>
          </p:cNvPr>
          <p:cNvCxnSpPr/>
          <p:nvPr/>
        </p:nvCxnSpPr>
        <p:spPr>
          <a:xfrm flipH="1" flipV="1">
            <a:off x="3132146" y="3824614"/>
            <a:ext cx="4343432" cy="1398494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0702914-2106-D7E1-B34C-66713952386C}"/>
              </a:ext>
            </a:extLst>
          </p:cNvPr>
          <p:cNvGrpSpPr/>
          <p:nvPr/>
        </p:nvGrpSpPr>
        <p:grpSpPr>
          <a:xfrm>
            <a:off x="8162365" y="3348318"/>
            <a:ext cx="3577023" cy="1241890"/>
            <a:chOff x="8162365" y="3348318"/>
            <a:chExt cx="3577023" cy="1241890"/>
          </a:xfrm>
        </p:grpSpPr>
        <p:sp>
          <p:nvSpPr>
            <p:cNvPr id="14" name="Speech Bubble: Rectangle with Corners Rounded 13">
              <a:extLst>
                <a:ext uri="{FF2B5EF4-FFF2-40B4-BE49-F238E27FC236}">
                  <a16:creationId xmlns:a16="http://schemas.microsoft.com/office/drawing/2014/main" id="{4AEE572E-C7E1-00D6-9B32-D366A55CEBC1}"/>
                </a:ext>
              </a:extLst>
            </p:cNvPr>
            <p:cNvSpPr/>
            <p:nvPr/>
          </p:nvSpPr>
          <p:spPr>
            <a:xfrm>
              <a:off x="8561500" y="3635467"/>
              <a:ext cx="3177888" cy="729984"/>
            </a:xfrm>
            <a:prstGeom prst="wedgeRoundRectCallout">
              <a:avLst>
                <a:gd name="adj1" fmla="val -43973"/>
                <a:gd name="adj2" fmla="val 75820"/>
                <a:gd name="adj3" fmla="val 1666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Create </a:t>
              </a:r>
              <a:r>
                <a:rPr lang="en-US" sz="2000" b="1" dirty="0">
                  <a:solidFill>
                    <a:schemeClr val="tx1"/>
                  </a:solidFill>
                </a:rPr>
                <a:t>DNS TXT records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D9FBE23C-8855-7624-F04D-2000B315D237}"/>
                </a:ext>
              </a:extLst>
            </p:cNvPr>
            <p:cNvCxnSpPr>
              <a:cxnSpLocks/>
            </p:cNvCxnSpPr>
            <p:nvPr/>
          </p:nvCxnSpPr>
          <p:spPr>
            <a:xfrm>
              <a:off x="8162365" y="3348318"/>
              <a:ext cx="0" cy="1241890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DC7D6D51-B0BA-C234-22CA-648849FB7E3B}"/>
              </a:ext>
            </a:extLst>
          </p:cNvPr>
          <p:cNvSpPr/>
          <p:nvPr/>
        </p:nvSpPr>
        <p:spPr>
          <a:xfrm>
            <a:off x="5741445" y="3907445"/>
            <a:ext cx="1613432" cy="405218"/>
          </a:xfrm>
          <a:prstGeom prst="wedgeRoundRectCallout">
            <a:avLst>
              <a:gd name="adj1" fmla="val 51040"/>
              <a:gd name="adj2" fmla="val 92412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I’m ready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A47EBAF-28BA-1FB6-2432-13E348A66B57}"/>
              </a:ext>
            </a:extLst>
          </p:cNvPr>
          <p:cNvCxnSpPr/>
          <p:nvPr/>
        </p:nvCxnSpPr>
        <p:spPr>
          <a:xfrm flipV="1">
            <a:off x="3132146" y="2122029"/>
            <a:ext cx="4546125" cy="1143123"/>
          </a:xfrm>
          <a:prstGeom prst="straightConnector1">
            <a:avLst/>
          </a:prstGeom>
          <a:ln w="762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5171877F-A85E-B7FA-F006-1CB382AE67F5}"/>
              </a:ext>
            </a:extLst>
          </p:cNvPr>
          <p:cNvSpPr/>
          <p:nvPr/>
        </p:nvSpPr>
        <p:spPr>
          <a:xfrm>
            <a:off x="2543427" y="1554542"/>
            <a:ext cx="4059233" cy="729984"/>
          </a:xfrm>
          <a:prstGeom prst="wedgeRoundRectCallout">
            <a:avLst>
              <a:gd name="adj1" fmla="val -43973"/>
              <a:gd name="adj2" fmla="val 75820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Send a request and get a response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Check the DNS TXT record</a:t>
            </a:r>
          </a:p>
        </p:txBody>
      </p:sp>
      <p:pic>
        <p:nvPicPr>
          <p:cNvPr id="26" name="Graphic 25" descr="Diploma">
            <a:extLst>
              <a:ext uri="{FF2B5EF4-FFF2-40B4-BE49-F238E27FC236}">
                <a16:creationId xmlns:a16="http://schemas.microsoft.com/office/drawing/2014/main" id="{CB904BE0-2E0A-0864-E6D6-2B9601A604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80556" y="3894268"/>
            <a:ext cx="914400" cy="914400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56E2B1E1-C0EE-F74D-E996-214ADC6B44B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83676" y="2657205"/>
            <a:ext cx="1985723" cy="1543590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7885F2CF-BFFB-4E95-8B9C-C2C006FF6B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939960" y="1382748"/>
            <a:ext cx="1466031" cy="146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17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0" grpId="0" animBg="1"/>
      <p:bldP spid="10" grpId="1" animBg="1"/>
      <p:bldP spid="16" grpId="0" animBg="1"/>
      <p:bldP spid="16" grpId="1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EDAEF-2EFC-09D7-CAEA-13B82B193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Domain validation with </a:t>
            </a:r>
            <a:r>
              <a:rPr lang="en-US" dirty="0" err="1"/>
              <a:t>SingleVA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5956ED-7D80-A752-5804-E116C9CC6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2147553"/>
          </a:xfrm>
        </p:spPr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The objective of Let’s Encrypt </a:t>
            </a:r>
            <a:r>
              <a:rPr lang="en-US" b="0" i="0" dirty="0">
                <a:effectLst/>
                <a:latin typeface="+mn-lt"/>
              </a:rPr>
              <a:t>is to obtain a </a:t>
            </a:r>
            <a:r>
              <a:rPr lang="en-US" i="0" dirty="0">
                <a:effectLst/>
                <a:latin typeface="+mn-lt"/>
              </a:rPr>
              <a:t>browser-trusted certificate</a:t>
            </a:r>
            <a:r>
              <a:rPr lang="en-US" b="0" i="0" dirty="0">
                <a:effectLst/>
                <a:latin typeface="+mn-lt"/>
              </a:rPr>
              <a:t> </a:t>
            </a:r>
            <a:r>
              <a:rPr lang="en-US" b="1" i="0" dirty="0">
                <a:effectLst/>
                <a:latin typeface="+mn-lt"/>
              </a:rPr>
              <a:t>without any human intervention</a:t>
            </a:r>
            <a:endParaRPr lang="en-US" b="1" i="0" dirty="0">
              <a:solidFill>
                <a:srgbClr val="000000"/>
              </a:solidFill>
              <a:effectLst/>
              <a:latin typeface="+mn-lt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Let’s Encrypt’s servers </a:t>
            </a:r>
            <a:r>
              <a:rPr lang="en-US" b="1" i="0" dirty="0">
                <a:solidFill>
                  <a:srgbClr val="000000"/>
                </a:solidFill>
                <a:effectLst/>
                <a:latin typeface="+mn-lt"/>
              </a:rPr>
              <a:t>validate the control of domain </a:t>
            </a:r>
            <a:r>
              <a:rPr lang="en-US" b="0" i="0" dirty="0">
                <a:solidFill>
                  <a:srgbClr val="000000"/>
                </a:solidFill>
                <a:effectLst/>
                <a:latin typeface="+mn-lt"/>
              </a:rPr>
              <a:t>names in that certificate using “challenges,” as defined by the ACME standard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389A5D-463D-E489-D4DA-6095D77F2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2046FDD-E392-22CF-1B42-6316CB99DC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38988"/>
              </p:ext>
            </p:extLst>
          </p:nvPr>
        </p:nvGraphicFramePr>
        <p:xfrm>
          <a:off x="1305858" y="3550877"/>
          <a:ext cx="9580283" cy="22963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24284">
                  <a:extLst>
                    <a:ext uri="{9D8B030D-6E8A-4147-A177-3AD203B41FA5}">
                      <a16:colId xmlns:a16="http://schemas.microsoft.com/office/drawing/2014/main" val="2704918139"/>
                    </a:ext>
                  </a:extLst>
                </a:gridCol>
                <a:gridCol w="5455999">
                  <a:extLst>
                    <a:ext uri="{9D8B030D-6E8A-4147-A177-3AD203B41FA5}">
                      <a16:colId xmlns:a16="http://schemas.microsoft.com/office/drawing/2014/main" val="2343718602"/>
                    </a:ext>
                  </a:extLst>
                </a:gridCol>
              </a:tblGrid>
              <a:tr h="574081">
                <a:tc>
                  <a:txBody>
                    <a:bodyPr/>
                    <a:lstStyle/>
                    <a:p>
                      <a:r>
                        <a:rPr lang="en-US" sz="2000" b="0" dirty="0"/>
                        <a:t>HTTP-01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Challenge using a file on the host’s web server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68318752"/>
                  </a:ext>
                </a:extLst>
              </a:tr>
              <a:tr h="574081">
                <a:tc>
                  <a:txBody>
                    <a:bodyPr/>
                    <a:lstStyle/>
                    <a:p>
                      <a:r>
                        <a:rPr lang="en-US" sz="2000" b="0" dirty="0"/>
                        <a:t>DNS-01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Challenge using DNS TXT record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595133863"/>
                  </a:ext>
                </a:extLst>
              </a:tr>
              <a:tr h="574081">
                <a:tc>
                  <a:txBody>
                    <a:bodyPr/>
                    <a:lstStyle/>
                    <a:p>
                      <a:r>
                        <a:rPr lang="en-US" sz="2000" b="0" strike="sngStrike" dirty="0"/>
                        <a:t>TLS-SNI-01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strike="sngStrike" dirty="0"/>
                        <a:t>Challenge using SNI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746570"/>
                  </a:ext>
                </a:extLst>
              </a:tr>
              <a:tr h="574081">
                <a:tc>
                  <a:txBody>
                    <a:bodyPr/>
                    <a:lstStyle/>
                    <a:p>
                      <a:r>
                        <a:rPr lang="en-US" sz="2000" b="0" dirty="0"/>
                        <a:t>TLS-ALPN-01 challenge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… with ALPN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2141476"/>
                  </a:ext>
                </a:extLst>
              </a:tr>
            </a:tbl>
          </a:graphicData>
        </a:graphic>
      </p:graphicFrame>
      <p:pic>
        <p:nvPicPr>
          <p:cNvPr id="7" name="Graphic 6" descr="Cursor">
            <a:hlinkClick r:id="rId3" action="ppaction://hlinksldjump"/>
            <a:extLst>
              <a:ext uri="{FF2B5EF4-FFF2-40B4-BE49-F238E27FC236}">
                <a16:creationId xmlns:a16="http://schemas.microsoft.com/office/drawing/2014/main" id="{B6E884D5-A0F9-F98D-7CF8-E146E49969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311246" y="5880352"/>
            <a:ext cx="649094" cy="64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67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4E6EE-1282-3D2F-E8C6-D4997A404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BGP hijacking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56764-CC8C-55CB-6268-02ECBEC4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6"/>
            <a:ext cx="10978699" cy="1536037"/>
          </a:xfrm>
        </p:spPr>
        <p:txBody>
          <a:bodyPr/>
          <a:lstStyle/>
          <a:p>
            <a:r>
              <a:rPr lang="en-US" dirty="0"/>
              <a:t>Before 2018, </a:t>
            </a:r>
            <a:r>
              <a:rPr lang="en-US" b="1" dirty="0"/>
              <a:t>only a single validation authority is used for certificate issuance</a:t>
            </a:r>
          </a:p>
          <a:p>
            <a:r>
              <a:rPr lang="en-US" dirty="0"/>
              <a:t>Single VA is vulnerable to </a:t>
            </a:r>
            <a:r>
              <a:rPr lang="en-US" b="1" dirty="0"/>
              <a:t>BGP hijacking </a:t>
            </a:r>
            <a:r>
              <a:rPr lang="en-US" dirty="0"/>
              <a:t>(Henry </a:t>
            </a:r>
            <a:r>
              <a:rPr lang="en-US" dirty="0" err="1"/>
              <a:t>Birge</a:t>
            </a:r>
            <a:r>
              <a:rPr lang="en-US" dirty="0"/>
              <a:t>-Lee et al., 2018)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DFFCA1-B8BA-7DBC-F5F8-68616F7D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050" name="Picture 2" descr="BGP 하이재킹 리라우팅">
            <a:extLst>
              <a:ext uri="{FF2B5EF4-FFF2-40B4-BE49-F238E27FC236}">
                <a16:creationId xmlns:a16="http://schemas.microsoft.com/office/drawing/2014/main" id="{0C45048C-64B3-E93D-E7CE-CBC35F318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3998" y="2668713"/>
            <a:ext cx="5234942" cy="334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2" name="Rectangle 1051">
            <a:extLst>
              <a:ext uri="{FF2B5EF4-FFF2-40B4-BE49-F238E27FC236}">
                <a16:creationId xmlns:a16="http://schemas.microsoft.com/office/drawing/2014/main" id="{D07D3C77-F4F6-01C7-A801-0FE6F1320119}"/>
              </a:ext>
            </a:extLst>
          </p:cNvPr>
          <p:cNvSpPr/>
          <p:nvPr/>
        </p:nvSpPr>
        <p:spPr>
          <a:xfrm>
            <a:off x="5662951" y="4999807"/>
            <a:ext cx="1725807" cy="591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Real exit to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Berkely (10km)</a:t>
            </a:r>
          </a:p>
        </p:txBody>
      </p:sp>
      <p:sp>
        <p:nvSpPr>
          <p:cNvPr id="1053" name="Rectangle 1052">
            <a:extLst>
              <a:ext uri="{FF2B5EF4-FFF2-40B4-BE49-F238E27FC236}">
                <a16:creationId xmlns:a16="http://schemas.microsoft.com/office/drawing/2014/main" id="{A0B5A6A7-2E97-FBB9-FE04-0DB6F4D3D36F}"/>
              </a:ext>
            </a:extLst>
          </p:cNvPr>
          <p:cNvSpPr/>
          <p:nvPr/>
        </p:nvSpPr>
        <p:spPr>
          <a:xfrm>
            <a:off x="3264339" y="4999807"/>
            <a:ext cx="1728216" cy="5916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Exit to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San Francisco</a:t>
            </a:r>
          </a:p>
        </p:txBody>
      </p:sp>
      <p:sp>
        <p:nvSpPr>
          <p:cNvPr id="1054" name="Rectangle 1053">
            <a:extLst>
              <a:ext uri="{FF2B5EF4-FFF2-40B4-BE49-F238E27FC236}">
                <a16:creationId xmlns:a16="http://schemas.microsoft.com/office/drawing/2014/main" id="{F53D6179-3171-0801-F958-11AA1CED03A6}"/>
              </a:ext>
            </a:extLst>
          </p:cNvPr>
          <p:cNvSpPr/>
          <p:nvPr/>
        </p:nvSpPr>
        <p:spPr>
          <a:xfrm>
            <a:off x="3346225" y="5098386"/>
            <a:ext cx="1725807" cy="5916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Exit to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Berkely (2km)</a:t>
            </a:r>
          </a:p>
        </p:txBody>
      </p:sp>
      <p:sp>
        <p:nvSpPr>
          <p:cNvPr id="1055" name="Speech Bubble: Rectangle with Corners Rounded 1054">
            <a:extLst>
              <a:ext uri="{FF2B5EF4-FFF2-40B4-BE49-F238E27FC236}">
                <a16:creationId xmlns:a16="http://schemas.microsoft.com/office/drawing/2014/main" id="{3215888A-817F-395C-F374-1EB9F483B334}"/>
              </a:ext>
            </a:extLst>
          </p:cNvPr>
          <p:cNvSpPr/>
          <p:nvPr/>
        </p:nvSpPr>
        <p:spPr>
          <a:xfrm>
            <a:off x="3645845" y="2549640"/>
            <a:ext cx="1936376" cy="735330"/>
          </a:xfrm>
          <a:prstGeom prst="wedgeRoundRectCallout">
            <a:avLst>
              <a:gd name="adj1" fmla="val -38889"/>
              <a:gd name="adj2" fmla="val 64329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This exit has </a:t>
            </a:r>
            <a:r>
              <a:rPr lang="en-US" sz="2000" b="1" dirty="0">
                <a:solidFill>
                  <a:schemeClr val="tx1"/>
                </a:solidFill>
              </a:rPr>
              <a:t>shorter</a:t>
            </a:r>
            <a:r>
              <a:rPr lang="en-US" sz="2000" dirty="0">
                <a:solidFill>
                  <a:schemeClr val="tx1"/>
                </a:solidFill>
              </a:rPr>
              <a:t> path!</a:t>
            </a:r>
          </a:p>
        </p:txBody>
      </p:sp>
    </p:spTree>
    <p:extLst>
      <p:ext uri="{BB962C8B-B14F-4D97-AF65-F5344CB8AC3E}">
        <p14:creationId xmlns:p14="http://schemas.microsoft.com/office/powerpoint/2010/main" val="48347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" grpId="0" animBg="1"/>
      <p:bldP spid="10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619EF-F946-4FEC-56BC-29840DEFF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F821D-BD09-E76D-7AF9-1F6D69D71376}"/>
              </a:ext>
            </a:extLst>
          </p:cNvPr>
          <p:cNvCxnSpPr/>
          <p:nvPr/>
        </p:nvCxnSpPr>
        <p:spPr>
          <a:xfrm>
            <a:off x="8579834" y="2281589"/>
            <a:ext cx="0" cy="170710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1CC0D1-B11D-97D9-8319-F7900C6D67D2}"/>
              </a:ext>
            </a:extLst>
          </p:cNvPr>
          <p:cNvGrpSpPr/>
          <p:nvPr/>
        </p:nvGrpSpPr>
        <p:grpSpPr>
          <a:xfrm>
            <a:off x="3717750" y="2371407"/>
            <a:ext cx="4894010" cy="3338127"/>
            <a:chOff x="3587121" y="2284322"/>
            <a:chExt cx="4894010" cy="333812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CCFF6A-2631-ACBC-17CD-CA1FB5725656}"/>
                </a:ext>
              </a:extLst>
            </p:cNvPr>
            <p:cNvCxnSpPr/>
            <p:nvPr/>
          </p:nvCxnSpPr>
          <p:spPr>
            <a:xfrm>
              <a:off x="5832272" y="2284323"/>
              <a:ext cx="0" cy="170710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A580B1E-4E79-151B-28B8-C9011CA889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3597" y="3901610"/>
              <a:ext cx="2198675" cy="55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B5DABB8-93EE-A8C7-79D0-41EFD0660C2B}"/>
                </a:ext>
              </a:extLst>
            </p:cNvPr>
            <p:cNvCxnSpPr/>
            <p:nvPr/>
          </p:nvCxnSpPr>
          <p:spPr>
            <a:xfrm flipV="1">
              <a:off x="5832272" y="3858849"/>
              <a:ext cx="2648859" cy="2902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80D388F-13C5-F5C9-7FAC-B61219C54407}"/>
                </a:ext>
              </a:extLst>
            </p:cNvPr>
            <p:cNvCxnSpPr>
              <a:cxnSpLocks/>
            </p:cNvCxnSpPr>
            <p:nvPr/>
          </p:nvCxnSpPr>
          <p:spPr>
            <a:xfrm>
              <a:off x="3587121" y="3940184"/>
              <a:ext cx="2245151" cy="168226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E08A8B5-FCBD-966F-1B9D-F6A7524B2530}"/>
                </a:ext>
              </a:extLst>
            </p:cNvPr>
            <p:cNvCxnSpPr/>
            <p:nvPr/>
          </p:nvCxnSpPr>
          <p:spPr>
            <a:xfrm flipH="1">
              <a:off x="5832272" y="3873362"/>
              <a:ext cx="2648859" cy="17353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807803-55EF-A65A-9082-9DD709CD2F81}"/>
                </a:ext>
              </a:extLst>
            </p:cNvPr>
            <p:cNvCxnSpPr>
              <a:cxnSpLocks/>
            </p:cNvCxnSpPr>
            <p:nvPr/>
          </p:nvCxnSpPr>
          <p:spPr>
            <a:xfrm>
              <a:off x="3827497" y="2284322"/>
              <a:ext cx="200477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B3F62FD-0299-7AC1-07FB-11FD965FDD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2272" y="2284322"/>
              <a:ext cx="188932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CEC726-467A-2D10-6965-112C8304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</a:t>
            </a:r>
            <a:r>
              <a:rPr lang="en-US" dirty="0" err="1"/>
              <a:t>SingleVA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F6492-2223-0C83-5CED-16941C4B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A0F97B55-0A83-CC5B-08F5-2D14EB792873}"/>
              </a:ext>
            </a:extLst>
          </p:cNvPr>
          <p:cNvSpPr/>
          <p:nvPr/>
        </p:nvSpPr>
        <p:spPr>
          <a:xfrm>
            <a:off x="5060550" y="1912531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09040C96-87E0-CFA8-6368-6419AFDB045D}"/>
              </a:ext>
            </a:extLst>
          </p:cNvPr>
          <p:cNvSpPr/>
          <p:nvPr/>
        </p:nvSpPr>
        <p:spPr>
          <a:xfrm>
            <a:off x="5060549" y="3487057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9A3582D7-5AB6-E4FC-09F3-8755C7C666F6}"/>
              </a:ext>
            </a:extLst>
          </p:cNvPr>
          <p:cNvSpPr/>
          <p:nvPr/>
        </p:nvSpPr>
        <p:spPr>
          <a:xfrm>
            <a:off x="2199570" y="1946822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loud 7">
            <a:extLst>
              <a:ext uri="{FF2B5EF4-FFF2-40B4-BE49-F238E27FC236}">
                <a16:creationId xmlns:a16="http://schemas.microsoft.com/office/drawing/2014/main" id="{12E157CD-7A74-5240-D7BF-8151B4D7141F}"/>
              </a:ext>
            </a:extLst>
          </p:cNvPr>
          <p:cNvSpPr/>
          <p:nvPr/>
        </p:nvSpPr>
        <p:spPr>
          <a:xfrm>
            <a:off x="7709407" y="3516084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9E04A7B5-F027-6334-1C8F-E42089D9E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4472" y="5384298"/>
            <a:ext cx="1096860" cy="1096860"/>
          </a:xfrm>
          <a:prstGeom prst="rect">
            <a:avLst/>
          </a:prstGeom>
        </p:spPr>
      </p:pic>
      <p:sp>
        <p:nvSpPr>
          <p:cNvPr id="34" name="Cloud 33">
            <a:extLst>
              <a:ext uri="{FF2B5EF4-FFF2-40B4-BE49-F238E27FC236}">
                <a16:creationId xmlns:a16="http://schemas.microsoft.com/office/drawing/2014/main" id="{4E9E64D0-E934-D014-7B32-F18B879FF507}"/>
              </a:ext>
            </a:extLst>
          </p:cNvPr>
          <p:cNvSpPr/>
          <p:nvPr/>
        </p:nvSpPr>
        <p:spPr>
          <a:xfrm>
            <a:off x="7709406" y="1908060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57183DE1-29C5-C1D9-76D8-89DA25B6CC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78841" y="1344697"/>
            <a:ext cx="1055036" cy="105503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B8F9F75-A776-379B-16AC-8321AF5E01AE}"/>
              </a:ext>
            </a:extLst>
          </p:cNvPr>
          <p:cNvSpPr txBox="1"/>
          <p:nvPr/>
        </p:nvSpPr>
        <p:spPr>
          <a:xfrm>
            <a:off x="6276488" y="5808310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0ED2E-34FE-DD5C-95F2-C86D92D934CB}"/>
              </a:ext>
            </a:extLst>
          </p:cNvPr>
          <p:cNvSpPr txBox="1"/>
          <p:nvPr/>
        </p:nvSpPr>
        <p:spPr>
          <a:xfrm>
            <a:off x="5478805" y="2138546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C2CF23-1A0D-7002-48B1-EAAE28C34690}"/>
              </a:ext>
            </a:extLst>
          </p:cNvPr>
          <p:cNvSpPr txBox="1"/>
          <p:nvPr/>
        </p:nvSpPr>
        <p:spPr>
          <a:xfrm>
            <a:off x="5478804" y="3714035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B41AAB3-5D92-6824-2F4C-FD7C11495940}"/>
              </a:ext>
            </a:extLst>
          </p:cNvPr>
          <p:cNvSpPr txBox="1"/>
          <p:nvPr/>
        </p:nvSpPr>
        <p:spPr>
          <a:xfrm>
            <a:off x="2588727" y="2144771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BE52C7-7DFF-B6CE-940E-B3CBBC19FF45}"/>
              </a:ext>
            </a:extLst>
          </p:cNvPr>
          <p:cNvSpPr txBox="1"/>
          <p:nvPr/>
        </p:nvSpPr>
        <p:spPr>
          <a:xfrm>
            <a:off x="8127668" y="3714033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8785A8-1E38-3D5F-42C9-8C6B8F41DA3E}"/>
              </a:ext>
            </a:extLst>
          </p:cNvPr>
          <p:cNvSpPr txBox="1"/>
          <p:nvPr/>
        </p:nvSpPr>
        <p:spPr>
          <a:xfrm>
            <a:off x="8127668" y="2099902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5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CE34F50-AA2C-95A4-5B87-16E1C70AFE11}"/>
              </a:ext>
            </a:extLst>
          </p:cNvPr>
          <p:cNvSpPr/>
          <p:nvPr/>
        </p:nvSpPr>
        <p:spPr>
          <a:xfrm>
            <a:off x="2128477" y="3024914"/>
            <a:ext cx="7651832" cy="345624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5861265-4649-E57A-65CE-DAE1A149AB25}"/>
              </a:ext>
            </a:extLst>
          </p:cNvPr>
          <p:cNvSpPr/>
          <p:nvPr/>
        </p:nvSpPr>
        <p:spPr>
          <a:xfrm>
            <a:off x="2126020" y="1204626"/>
            <a:ext cx="7651832" cy="1705904"/>
          </a:xfrm>
          <a:prstGeom prst="roundRect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3FD44F64-92BD-E65F-C6B3-A37A2B84E4EA}"/>
              </a:ext>
            </a:extLst>
          </p:cNvPr>
          <p:cNvGrpSpPr/>
          <p:nvPr/>
        </p:nvGrpSpPr>
        <p:grpSpPr>
          <a:xfrm>
            <a:off x="3958126" y="1737360"/>
            <a:ext cx="3205474" cy="1722120"/>
            <a:chOff x="3958126" y="1737360"/>
            <a:chExt cx="3205474" cy="1722120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37651C94-E3D4-B9AE-B190-68D2C8C6D368}"/>
                </a:ext>
              </a:extLst>
            </p:cNvPr>
            <p:cNvCxnSpPr/>
            <p:nvPr/>
          </p:nvCxnSpPr>
          <p:spPr>
            <a:xfrm>
              <a:off x="3958126" y="3424644"/>
              <a:ext cx="1680674" cy="0"/>
            </a:xfrm>
            <a:prstGeom prst="line">
              <a:avLst/>
            </a:prstGeom>
            <a:ln w="57150">
              <a:solidFill>
                <a:schemeClr val="accent6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A9A4805-7E88-B26D-E62D-423AA21244EC}"/>
                </a:ext>
              </a:extLst>
            </p:cNvPr>
            <p:cNvCxnSpPr/>
            <p:nvPr/>
          </p:nvCxnSpPr>
          <p:spPr>
            <a:xfrm flipV="1">
              <a:off x="5654040" y="1737360"/>
              <a:ext cx="0" cy="1722120"/>
            </a:xfrm>
            <a:prstGeom prst="line">
              <a:avLst/>
            </a:prstGeom>
            <a:ln w="57150">
              <a:solidFill>
                <a:schemeClr val="accent6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FF50823B-24F6-30AD-6F29-C9E68764EFB5}"/>
                </a:ext>
              </a:extLst>
            </p:cNvPr>
            <p:cNvCxnSpPr/>
            <p:nvPr/>
          </p:nvCxnSpPr>
          <p:spPr>
            <a:xfrm>
              <a:off x="5623560" y="1737360"/>
              <a:ext cx="1540040" cy="0"/>
            </a:xfrm>
            <a:prstGeom prst="straightConnector1">
              <a:avLst/>
            </a:prstGeom>
            <a:ln w="57150"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25912449-58AF-FFEC-816F-F115E01249EB}"/>
              </a:ext>
            </a:extLst>
          </p:cNvPr>
          <p:cNvCxnSpPr>
            <a:cxnSpLocks/>
          </p:cNvCxnSpPr>
          <p:nvPr/>
        </p:nvCxnSpPr>
        <p:spPr>
          <a:xfrm>
            <a:off x="3764226" y="4404811"/>
            <a:ext cx="1714578" cy="13047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6" name="Group 55">
            <a:extLst>
              <a:ext uri="{FF2B5EF4-FFF2-40B4-BE49-F238E27FC236}">
                <a16:creationId xmlns:a16="http://schemas.microsoft.com/office/drawing/2014/main" id="{91E4D58A-E085-E134-DFB9-D6982B028ADA}"/>
              </a:ext>
            </a:extLst>
          </p:cNvPr>
          <p:cNvGrpSpPr/>
          <p:nvPr/>
        </p:nvGrpSpPr>
        <p:grpSpPr>
          <a:xfrm>
            <a:off x="2239755" y="3487056"/>
            <a:ext cx="1804707" cy="917755"/>
            <a:chOff x="2239755" y="3487056"/>
            <a:chExt cx="1804707" cy="917755"/>
          </a:xfrm>
        </p:grpSpPr>
        <p:sp>
          <p:nvSpPr>
            <p:cNvPr id="57" name="Cloud 56">
              <a:extLst>
                <a:ext uri="{FF2B5EF4-FFF2-40B4-BE49-F238E27FC236}">
                  <a16:creationId xmlns:a16="http://schemas.microsoft.com/office/drawing/2014/main" id="{778DEFDB-5111-300B-A24B-F3815E0A07FD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8" name="Graphic 57">
              <a:extLst>
                <a:ext uri="{FF2B5EF4-FFF2-40B4-BE49-F238E27FC236}">
                  <a16:creationId xmlns:a16="http://schemas.microsoft.com/office/drawing/2014/main" id="{92CC2AEF-DC22-F328-2050-46700477C3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560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619EF-F946-4FEC-56BC-29840DEFF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B1F821D-BD09-E76D-7AF9-1F6D69D71376}"/>
              </a:ext>
            </a:extLst>
          </p:cNvPr>
          <p:cNvCxnSpPr/>
          <p:nvPr/>
        </p:nvCxnSpPr>
        <p:spPr>
          <a:xfrm>
            <a:off x="8579834" y="2281589"/>
            <a:ext cx="0" cy="1707106"/>
          </a:xfrm>
          <a:prstGeom prst="line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1CC0D1-B11D-97D9-8319-F7900C6D67D2}"/>
              </a:ext>
            </a:extLst>
          </p:cNvPr>
          <p:cNvGrpSpPr/>
          <p:nvPr/>
        </p:nvGrpSpPr>
        <p:grpSpPr>
          <a:xfrm>
            <a:off x="3717750" y="2371407"/>
            <a:ext cx="4894010" cy="3338127"/>
            <a:chOff x="3587121" y="2284322"/>
            <a:chExt cx="4894010" cy="333812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BCCFF6A-2631-ACBC-17CD-CA1FB5725656}"/>
                </a:ext>
              </a:extLst>
            </p:cNvPr>
            <p:cNvCxnSpPr/>
            <p:nvPr/>
          </p:nvCxnSpPr>
          <p:spPr>
            <a:xfrm>
              <a:off x="5832272" y="2284323"/>
              <a:ext cx="0" cy="170710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A580B1E-4E79-151B-28B8-C9011CA889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33597" y="3901610"/>
              <a:ext cx="2198675" cy="555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9B5DABB8-93EE-A8C7-79D0-41EFD0660C2B}"/>
                </a:ext>
              </a:extLst>
            </p:cNvPr>
            <p:cNvCxnSpPr/>
            <p:nvPr/>
          </p:nvCxnSpPr>
          <p:spPr>
            <a:xfrm flipV="1">
              <a:off x="5832272" y="3858849"/>
              <a:ext cx="2648859" cy="29027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80D388F-13C5-F5C9-7FAC-B61219C54407}"/>
                </a:ext>
              </a:extLst>
            </p:cNvPr>
            <p:cNvCxnSpPr>
              <a:cxnSpLocks/>
            </p:cNvCxnSpPr>
            <p:nvPr/>
          </p:nvCxnSpPr>
          <p:spPr>
            <a:xfrm>
              <a:off x="3587121" y="3940184"/>
              <a:ext cx="2245151" cy="168226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6E08A8B5-FCBD-966F-1B9D-F6A7524B2530}"/>
                </a:ext>
              </a:extLst>
            </p:cNvPr>
            <p:cNvCxnSpPr/>
            <p:nvPr/>
          </p:nvCxnSpPr>
          <p:spPr>
            <a:xfrm flipH="1">
              <a:off x="5832272" y="3873362"/>
              <a:ext cx="2648859" cy="1735355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807803-55EF-A65A-9082-9DD709CD2F81}"/>
                </a:ext>
              </a:extLst>
            </p:cNvPr>
            <p:cNvCxnSpPr>
              <a:cxnSpLocks/>
            </p:cNvCxnSpPr>
            <p:nvPr/>
          </p:nvCxnSpPr>
          <p:spPr>
            <a:xfrm>
              <a:off x="3827497" y="2284322"/>
              <a:ext cx="2004775" cy="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B3F62FD-0299-7AC1-07FB-11FD965FDD79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32272" y="2284322"/>
              <a:ext cx="1889328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BCEC726-467A-2D10-6965-112C83047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MultiVAs</a:t>
            </a:r>
            <a:r>
              <a:rPr lang="en-US" dirty="0"/>
              <a:t> to the rescue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F6492-2223-0C83-5CED-16941C4B3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80FB5-BC68-415E-B104-1A5D9F53AE93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loud 4">
            <a:extLst>
              <a:ext uri="{FF2B5EF4-FFF2-40B4-BE49-F238E27FC236}">
                <a16:creationId xmlns:a16="http://schemas.microsoft.com/office/drawing/2014/main" id="{A0F97B55-0A83-CC5B-08F5-2D14EB792873}"/>
              </a:ext>
            </a:extLst>
          </p:cNvPr>
          <p:cNvSpPr/>
          <p:nvPr/>
        </p:nvSpPr>
        <p:spPr>
          <a:xfrm>
            <a:off x="5060550" y="1912531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Cloud 5">
            <a:extLst>
              <a:ext uri="{FF2B5EF4-FFF2-40B4-BE49-F238E27FC236}">
                <a16:creationId xmlns:a16="http://schemas.microsoft.com/office/drawing/2014/main" id="{09040C96-87E0-CFA8-6368-6419AFDB045D}"/>
              </a:ext>
            </a:extLst>
          </p:cNvPr>
          <p:cNvSpPr/>
          <p:nvPr/>
        </p:nvSpPr>
        <p:spPr>
          <a:xfrm>
            <a:off x="5060549" y="3487057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loud 6">
            <a:extLst>
              <a:ext uri="{FF2B5EF4-FFF2-40B4-BE49-F238E27FC236}">
                <a16:creationId xmlns:a16="http://schemas.microsoft.com/office/drawing/2014/main" id="{9A3582D7-5AB6-E4FC-09F3-8755C7C666F6}"/>
              </a:ext>
            </a:extLst>
          </p:cNvPr>
          <p:cNvSpPr/>
          <p:nvPr/>
        </p:nvSpPr>
        <p:spPr>
          <a:xfrm>
            <a:off x="2199570" y="1946822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9E04A7B5-F027-6334-1C8F-E42089D9E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4472" y="5384298"/>
            <a:ext cx="1096860" cy="1096860"/>
          </a:xfrm>
          <a:prstGeom prst="rect">
            <a:avLst/>
          </a:prstGeom>
        </p:spPr>
      </p:pic>
      <p:sp>
        <p:nvSpPr>
          <p:cNvPr id="34" name="Cloud 33">
            <a:extLst>
              <a:ext uri="{FF2B5EF4-FFF2-40B4-BE49-F238E27FC236}">
                <a16:creationId xmlns:a16="http://schemas.microsoft.com/office/drawing/2014/main" id="{4E9E64D0-E934-D014-7B32-F18B879FF507}"/>
              </a:ext>
            </a:extLst>
          </p:cNvPr>
          <p:cNvSpPr/>
          <p:nvPr/>
        </p:nvSpPr>
        <p:spPr>
          <a:xfrm>
            <a:off x="7709406" y="1908060"/>
            <a:ext cx="1804707" cy="917755"/>
          </a:xfrm>
          <a:prstGeom prst="cloud">
            <a:avLst/>
          </a:prstGeom>
          <a:solidFill>
            <a:schemeClr val="bg1"/>
          </a:solidFill>
          <a:ln w="38100">
            <a:solidFill>
              <a:schemeClr val="tx1">
                <a:lumMod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57183DE1-29C5-C1D9-76D8-89DA25B6CC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78841" y="1344697"/>
            <a:ext cx="1055036" cy="105503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6B8F9F75-A776-379B-16AC-8321AF5E01AE}"/>
              </a:ext>
            </a:extLst>
          </p:cNvPr>
          <p:cNvSpPr txBox="1"/>
          <p:nvPr/>
        </p:nvSpPr>
        <p:spPr>
          <a:xfrm>
            <a:off x="6276488" y="5808310"/>
            <a:ext cx="1804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Adversary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00ED2E-34FE-DD5C-95F2-C86D92D934CB}"/>
              </a:ext>
            </a:extLst>
          </p:cNvPr>
          <p:cNvSpPr txBox="1"/>
          <p:nvPr/>
        </p:nvSpPr>
        <p:spPr>
          <a:xfrm>
            <a:off x="5478805" y="2138546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C2CF23-1A0D-7002-48B1-EAAE28C34690}"/>
              </a:ext>
            </a:extLst>
          </p:cNvPr>
          <p:cNvSpPr txBox="1"/>
          <p:nvPr/>
        </p:nvSpPr>
        <p:spPr>
          <a:xfrm>
            <a:off x="5478804" y="3714035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8785A8-1E38-3D5F-42C9-8C6B8F41DA3E}"/>
              </a:ext>
            </a:extLst>
          </p:cNvPr>
          <p:cNvSpPr txBox="1"/>
          <p:nvPr/>
        </p:nvSpPr>
        <p:spPr>
          <a:xfrm>
            <a:off x="8127668" y="2099902"/>
            <a:ext cx="968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cs typeface="Times New Roman" panose="02020603050405020304" pitchFamily="18" charset="0"/>
              </a:rPr>
              <a:t>AS 5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1CE34F50-AA2C-95A4-5B87-16E1C70AFE11}"/>
              </a:ext>
            </a:extLst>
          </p:cNvPr>
          <p:cNvSpPr/>
          <p:nvPr/>
        </p:nvSpPr>
        <p:spPr>
          <a:xfrm>
            <a:off x="2128477" y="3024914"/>
            <a:ext cx="7651832" cy="345624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5861265-4649-E57A-65CE-DAE1A149AB25}"/>
              </a:ext>
            </a:extLst>
          </p:cNvPr>
          <p:cNvSpPr/>
          <p:nvPr/>
        </p:nvSpPr>
        <p:spPr>
          <a:xfrm>
            <a:off x="2126020" y="1204626"/>
            <a:ext cx="7651832" cy="1705904"/>
          </a:xfrm>
          <a:prstGeom prst="roundRect">
            <a:avLst/>
          </a:prstGeom>
          <a:noFill/>
          <a:ln w="38100">
            <a:solidFill>
              <a:schemeClr val="accent6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75EA26A6-3271-BDDB-B602-7258B38A4B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76481" y="1954932"/>
            <a:ext cx="987543" cy="767661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5A414806-26FF-3ED6-9F67-F07FA1ADA913}"/>
              </a:ext>
            </a:extLst>
          </p:cNvPr>
          <p:cNvGrpSpPr/>
          <p:nvPr/>
        </p:nvGrpSpPr>
        <p:grpSpPr>
          <a:xfrm>
            <a:off x="2239755" y="3487056"/>
            <a:ext cx="1804707" cy="917755"/>
            <a:chOff x="2239755" y="3487056"/>
            <a:chExt cx="1804707" cy="917755"/>
          </a:xfrm>
        </p:grpSpPr>
        <p:sp>
          <p:nvSpPr>
            <p:cNvPr id="24" name="Cloud 23">
              <a:extLst>
                <a:ext uri="{FF2B5EF4-FFF2-40B4-BE49-F238E27FC236}">
                  <a16:creationId xmlns:a16="http://schemas.microsoft.com/office/drawing/2014/main" id="{6B9D2C52-CAC6-7CB9-B6AD-1E266B69A9D3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98852188-2A72-B64B-EE84-FC63E9F24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E026C43-27A0-6EFB-A099-F52917C823CF}"/>
              </a:ext>
            </a:extLst>
          </p:cNvPr>
          <p:cNvGrpSpPr/>
          <p:nvPr/>
        </p:nvGrpSpPr>
        <p:grpSpPr>
          <a:xfrm>
            <a:off x="7709405" y="3487056"/>
            <a:ext cx="1804707" cy="917755"/>
            <a:chOff x="2239755" y="3487056"/>
            <a:chExt cx="1804707" cy="917755"/>
          </a:xfrm>
        </p:grpSpPr>
        <p:sp>
          <p:nvSpPr>
            <p:cNvPr id="36" name="Cloud 35">
              <a:extLst>
                <a:ext uri="{FF2B5EF4-FFF2-40B4-BE49-F238E27FC236}">
                  <a16:creationId xmlns:a16="http://schemas.microsoft.com/office/drawing/2014/main" id="{C3BF1A7E-EE22-5163-B6E0-300F1BE8CE29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8" name="Graphic 37">
              <a:extLst>
                <a:ext uri="{FF2B5EF4-FFF2-40B4-BE49-F238E27FC236}">
                  <a16:creationId xmlns:a16="http://schemas.microsoft.com/office/drawing/2014/main" id="{150A2894-88A2-510D-2133-4301796DD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  <p:sp>
        <p:nvSpPr>
          <p:cNvPr id="39" name="Speech Bubble: Rectangle with Corners Rounded 38">
            <a:extLst>
              <a:ext uri="{FF2B5EF4-FFF2-40B4-BE49-F238E27FC236}">
                <a16:creationId xmlns:a16="http://schemas.microsoft.com/office/drawing/2014/main" id="{B89D6734-8D45-728E-5AB0-34F54F9D8586}"/>
              </a:ext>
            </a:extLst>
          </p:cNvPr>
          <p:cNvSpPr/>
          <p:nvPr/>
        </p:nvSpPr>
        <p:spPr>
          <a:xfrm>
            <a:off x="827705" y="1395297"/>
            <a:ext cx="1423413" cy="649094"/>
          </a:xfrm>
          <a:prstGeom prst="wedgeRoundRectCallout">
            <a:avLst>
              <a:gd name="adj1" fmla="val 60978"/>
              <a:gd name="adj2" fmla="val 45788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MultiVA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40" name="Speech Bubble: Rectangle with Corners Rounded 39">
            <a:extLst>
              <a:ext uri="{FF2B5EF4-FFF2-40B4-BE49-F238E27FC236}">
                <a16:creationId xmlns:a16="http://schemas.microsoft.com/office/drawing/2014/main" id="{5FA1E889-24FC-DFF1-66D3-E84E4F879E30}"/>
              </a:ext>
            </a:extLst>
          </p:cNvPr>
          <p:cNvSpPr/>
          <p:nvPr/>
        </p:nvSpPr>
        <p:spPr>
          <a:xfrm>
            <a:off x="9372983" y="4400174"/>
            <a:ext cx="1423413" cy="649094"/>
          </a:xfrm>
          <a:prstGeom prst="wedgeRoundRectCallout">
            <a:avLst>
              <a:gd name="adj1" fmla="val -60007"/>
              <a:gd name="adj2" fmla="val -50475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</a:rPr>
              <a:t>MultiVA</a:t>
            </a:r>
            <a:endParaRPr lang="en-US" sz="2000" b="1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A076572-983A-82A4-C8F3-C0F3A99F98FC}"/>
              </a:ext>
            </a:extLst>
          </p:cNvPr>
          <p:cNvCxnSpPr>
            <a:cxnSpLocks/>
          </p:cNvCxnSpPr>
          <p:nvPr/>
        </p:nvCxnSpPr>
        <p:spPr>
          <a:xfrm>
            <a:off x="3764226" y="4404811"/>
            <a:ext cx="1714578" cy="13047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1DDDBDEA-F745-7BE0-0E82-4793CBD92B0C}"/>
              </a:ext>
            </a:extLst>
          </p:cNvPr>
          <p:cNvCxnSpPr>
            <a:cxnSpLocks/>
          </p:cNvCxnSpPr>
          <p:nvPr/>
        </p:nvCxnSpPr>
        <p:spPr>
          <a:xfrm flipH="1">
            <a:off x="6496092" y="4447748"/>
            <a:ext cx="1880275" cy="120562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C405004-4584-7D71-2B5F-4E3056DCE04C}"/>
              </a:ext>
            </a:extLst>
          </p:cNvPr>
          <p:cNvCxnSpPr>
            <a:cxnSpLocks/>
          </p:cNvCxnSpPr>
          <p:nvPr/>
        </p:nvCxnSpPr>
        <p:spPr>
          <a:xfrm>
            <a:off x="4004277" y="1798320"/>
            <a:ext cx="3159323" cy="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549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>
            <a:extLst>
              <a:ext uri="{FF2B5EF4-FFF2-40B4-BE49-F238E27FC236}">
                <a16:creationId xmlns:a16="http://schemas.microsoft.com/office/drawing/2014/main" id="{A74E6E3B-B929-2CA6-2C0E-7FD51375E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</a:t>
            </a:r>
            <a:r>
              <a:rPr lang="en-US" dirty="0" err="1"/>
              <a:t>multiVAs</a:t>
            </a:r>
            <a:r>
              <a:rPr lang="en-US" dirty="0"/>
              <a:t> the complete solution? - Naive algorithm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752C36-E9BC-28BA-2911-379D1111D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9690" y="6451911"/>
            <a:ext cx="486103" cy="365125"/>
          </a:xfrm>
        </p:spPr>
        <p:txBody>
          <a:bodyPr/>
          <a:lstStyle/>
          <a:p>
            <a:fld id="{F9880FB5-BC68-415E-B104-1A5D9F53AE93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7265EB7-7718-4767-2F48-A58C03AE5C1D}"/>
              </a:ext>
            </a:extLst>
          </p:cNvPr>
          <p:cNvGrpSpPr/>
          <p:nvPr/>
        </p:nvGrpSpPr>
        <p:grpSpPr>
          <a:xfrm>
            <a:off x="4981757" y="3722496"/>
            <a:ext cx="1804707" cy="917755"/>
            <a:chOff x="2239755" y="3487056"/>
            <a:chExt cx="1804707" cy="917755"/>
          </a:xfrm>
        </p:grpSpPr>
        <p:sp>
          <p:nvSpPr>
            <p:cNvPr id="3" name="Cloud 2">
              <a:extLst>
                <a:ext uri="{FF2B5EF4-FFF2-40B4-BE49-F238E27FC236}">
                  <a16:creationId xmlns:a16="http://schemas.microsoft.com/office/drawing/2014/main" id="{7F79BD58-9B69-4178-9E77-97332052F1C4}"/>
                </a:ext>
              </a:extLst>
            </p:cNvPr>
            <p:cNvSpPr/>
            <p:nvPr/>
          </p:nvSpPr>
          <p:spPr>
            <a:xfrm>
              <a:off x="2239755" y="3487056"/>
              <a:ext cx="1804707" cy="917755"/>
            </a:xfrm>
            <a:prstGeom prst="cloud">
              <a:avLst/>
            </a:prstGeom>
            <a:solidFill>
              <a:schemeClr val="bg1"/>
            </a:solidFill>
            <a:ln w="38100">
              <a:solidFill>
                <a:schemeClr val="tx1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19BAF09-A7B5-3AA8-C75D-F2E07150678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616666" y="3495166"/>
              <a:ext cx="987543" cy="767661"/>
            </a:xfrm>
            <a:prstGeom prst="rect">
              <a:avLst/>
            </a:prstGeom>
          </p:spPr>
        </p:pic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7CD73DCD-82A4-4AF1-5CBC-542773114B82}"/>
              </a:ext>
            </a:extLst>
          </p:cNvPr>
          <p:cNvGrpSpPr/>
          <p:nvPr/>
        </p:nvGrpSpPr>
        <p:grpSpPr>
          <a:xfrm>
            <a:off x="2242539" y="2561247"/>
            <a:ext cx="1021771" cy="3992251"/>
            <a:chOff x="2242539" y="2561247"/>
            <a:chExt cx="1021771" cy="3992251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6C79562C-2FD0-8202-4229-B82F902C11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49698" y="2561247"/>
              <a:ext cx="1014612" cy="933156"/>
            </a:xfrm>
            <a:prstGeom prst="rect">
              <a:avLst/>
            </a:prstGeom>
          </p:spPr>
        </p:pic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A095EA90-ACF1-8A7A-5CEC-473FB8440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42539" y="3897700"/>
              <a:ext cx="1014612" cy="933156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66C972A4-6A69-5338-6589-319E843B9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248802" y="5189403"/>
              <a:ext cx="1014612" cy="933156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30A5E4D-5D78-4DF1-6282-29C494BE7A33}"/>
                </a:ext>
              </a:extLst>
            </p:cNvPr>
            <p:cNvSpPr txBox="1"/>
            <p:nvPr/>
          </p:nvSpPr>
          <p:spPr>
            <a:xfrm>
              <a:off x="2292876" y="3395823"/>
              <a:ext cx="9681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cs typeface="Times New Roman" panose="02020603050405020304" pitchFamily="18" charset="0"/>
                </a:rPr>
                <a:t>NS 1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498A4C-DCD4-43EA-11BB-39542E3EAD3C}"/>
                </a:ext>
              </a:extLst>
            </p:cNvPr>
            <p:cNvSpPr txBox="1"/>
            <p:nvPr/>
          </p:nvSpPr>
          <p:spPr>
            <a:xfrm>
              <a:off x="2242539" y="4795217"/>
              <a:ext cx="9681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cs typeface="Times New Roman" panose="02020603050405020304" pitchFamily="18" charset="0"/>
                </a:rPr>
                <a:t>NS 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87571D3-8204-D55B-B1B5-7ECA8B1B1EAD}"/>
                </a:ext>
              </a:extLst>
            </p:cNvPr>
            <p:cNvSpPr txBox="1"/>
            <p:nvPr/>
          </p:nvSpPr>
          <p:spPr>
            <a:xfrm>
              <a:off x="2272013" y="6091833"/>
              <a:ext cx="9681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cs typeface="Times New Roman" panose="02020603050405020304" pitchFamily="18" charset="0"/>
                </a:rPr>
                <a:t>NS 3</a:t>
              </a:r>
            </a:p>
          </p:txBody>
        </p:sp>
      </p:grp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0F1C7A5-3C80-AFA2-3633-CD976AC33783}"/>
              </a:ext>
            </a:extLst>
          </p:cNvPr>
          <p:cNvCxnSpPr/>
          <p:nvPr/>
        </p:nvCxnSpPr>
        <p:spPr>
          <a:xfrm flipV="1">
            <a:off x="7301634" y="2689415"/>
            <a:ext cx="0" cy="28202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FE9F208-6127-1873-614F-98CBCDFACE13}"/>
              </a:ext>
            </a:extLst>
          </p:cNvPr>
          <p:cNvCxnSpPr/>
          <p:nvPr/>
        </p:nvCxnSpPr>
        <p:spPr>
          <a:xfrm flipV="1">
            <a:off x="6644088" y="4807650"/>
            <a:ext cx="4741523" cy="3563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E23A865-9A99-7727-B99D-D9F8AC7DFEDE}"/>
              </a:ext>
            </a:extLst>
          </p:cNvPr>
          <p:cNvSpPr txBox="1"/>
          <p:nvPr/>
        </p:nvSpPr>
        <p:spPr>
          <a:xfrm>
            <a:off x="10901516" y="4776370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Server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2A4249F-72F2-1951-0FF1-6BF7AF8027D9}"/>
              </a:ext>
            </a:extLst>
          </p:cNvPr>
          <p:cNvSpPr txBox="1"/>
          <p:nvPr/>
        </p:nvSpPr>
        <p:spPr>
          <a:xfrm>
            <a:off x="6462181" y="2649531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cs typeface="Times New Roman" panose="02020603050405020304" pitchFamily="18" charset="0"/>
              </a:rPr>
              <a:t>RTT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7DE19EA-2085-5EFD-BE61-C0B1EDE562ED}"/>
              </a:ext>
            </a:extLst>
          </p:cNvPr>
          <p:cNvSpPr txBox="1"/>
          <p:nvPr/>
        </p:nvSpPr>
        <p:spPr>
          <a:xfrm>
            <a:off x="7475086" y="4976425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5982C02-6C34-7E99-B4CB-A584D933308C}"/>
              </a:ext>
            </a:extLst>
          </p:cNvPr>
          <p:cNvSpPr txBox="1"/>
          <p:nvPr/>
        </p:nvSpPr>
        <p:spPr>
          <a:xfrm>
            <a:off x="8723606" y="4976425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BC317A2-18BB-74EF-D6B1-72F0C69D25F0}"/>
              </a:ext>
            </a:extLst>
          </p:cNvPr>
          <p:cNvSpPr txBox="1"/>
          <p:nvPr/>
        </p:nvSpPr>
        <p:spPr>
          <a:xfrm>
            <a:off x="9972126" y="4976425"/>
            <a:ext cx="9681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cs typeface="Times New Roman" panose="02020603050405020304" pitchFamily="18" charset="0"/>
              </a:rPr>
              <a:t>NS 3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9A9562F-34BB-B40D-0BB2-6A1990740E88}"/>
              </a:ext>
            </a:extLst>
          </p:cNvPr>
          <p:cNvSpPr/>
          <p:nvPr/>
        </p:nvSpPr>
        <p:spPr>
          <a:xfrm>
            <a:off x="7661229" y="4376711"/>
            <a:ext cx="514737" cy="43575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AC7733B-3E04-AEB7-F765-7EF5A48DE1E7}"/>
              </a:ext>
            </a:extLst>
          </p:cNvPr>
          <p:cNvSpPr/>
          <p:nvPr/>
        </p:nvSpPr>
        <p:spPr>
          <a:xfrm>
            <a:off x="8950331" y="3705334"/>
            <a:ext cx="514737" cy="110713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7C961F7-D1D2-0942-AE27-E25EE6DF7E21}"/>
              </a:ext>
            </a:extLst>
          </p:cNvPr>
          <p:cNvSpPr/>
          <p:nvPr/>
        </p:nvSpPr>
        <p:spPr>
          <a:xfrm>
            <a:off x="10198851" y="2889442"/>
            <a:ext cx="514737" cy="19230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Speech Bubble: Rectangle with Corners Rounded 37">
            <a:extLst>
              <a:ext uri="{FF2B5EF4-FFF2-40B4-BE49-F238E27FC236}">
                <a16:creationId xmlns:a16="http://schemas.microsoft.com/office/drawing/2014/main" id="{723311F6-997E-DBE6-72D8-0750F1054C37}"/>
              </a:ext>
            </a:extLst>
          </p:cNvPr>
          <p:cNvSpPr/>
          <p:nvPr/>
        </p:nvSpPr>
        <p:spPr>
          <a:xfrm>
            <a:off x="7959180" y="5612426"/>
            <a:ext cx="1607906" cy="480941"/>
          </a:xfrm>
          <a:prstGeom prst="wedgeRoundRectCallout">
            <a:avLst>
              <a:gd name="adj1" fmla="val -48457"/>
              <a:gd name="adj2" fmla="val -87584"/>
              <a:gd name="adj3" fmla="val 16667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Fastest RTT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53D40047-D800-7B82-6A56-F0F0618421DE}"/>
              </a:ext>
            </a:extLst>
          </p:cNvPr>
          <p:cNvGrpSpPr/>
          <p:nvPr/>
        </p:nvGrpSpPr>
        <p:grpSpPr>
          <a:xfrm>
            <a:off x="7335086" y="3455686"/>
            <a:ext cx="3960688" cy="909645"/>
            <a:chOff x="6877889" y="3455686"/>
            <a:chExt cx="3960688" cy="909645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38237188-B827-5A34-3C39-D79A2537BD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461400" y="3455686"/>
              <a:ext cx="10789" cy="909645"/>
            </a:xfrm>
            <a:prstGeom prst="straightConnector1">
              <a:avLst/>
            </a:prstGeom>
            <a:ln w="381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CD5023BD-BD5A-45B3-3721-EF3D7806160A}"/>
                </a:ext>
              </a:extLst>
            </p:cNvPr>
            <p:cNvSpPr txBox="1"/>
            <p:nvPr/>
          </p:nvSpPr>
          <p:spPr>
            <a:xfrm>
              <a:off x="7422676" y="3684059"/>
              <a:ext cx="9681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cs typeface="Times New Roman" panose="02020603050405020304" pitchFamily="18" charset="0"/>
                </a:rPr>
                <a:t>400ms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4C68A169-9BD8-1E2D-D8CC-DAE44C491A70}"/>
                </a:ext>
              </a:extLst>
            </p:cNvPr>
            <p:cNvCxnSpPr/>
            <p:nvPr/>
          </p:nvCxnSpPr>
          <p:spPr>
            <a:xfrm>
              <a:off x="6877889" y="3458956"/>
              <a:ext cx="3960688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3764F8D-4911-DD5D-EF72-92F540A1CD90}"/>
              </a:ext>
            </a:extLst>
          </p:cNvPr>
          <p:cNvSpPr/>
          <p:nvPr/>
        </p:nvSpPr>
        <p:spPr>
          <a:xfrm>
            <a:off x="7600244" y="4976425"/>
            <a:ext cx="1986180" cy="379197"/>
          </a:xfrm>
          <a:prstGeom prst="round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9305098-3F26-B029-A168-C309FAD611CD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024" t="32552" r="9898" b="38464"/>
          <a:stretch/>
        </p:blipFill>
        <p:spPr>
          <a:xfrm>
            <a:off x="150999" y="1764973"/>
            <a:ext cx="2519165" cy="651833"/>
          </a:xfrm>
          <a:prstGeom prst="rect">
            <a:avLst/>
          </a:prstGeom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6A0A78CE-CD82-77EB-BAEA-C3B588E9102B}"/>
              </a:ext>
            </a:extLst>
          </p:cNvPr>
          <p:cNvGrpSpPr/>
          <p:nvPr/>
        </p:nvGrpSpPr>
        <p:grpSpPr>
          <a:xfrm>
            <a:off x="1410581" y="2416805"/>
            <a:ext cx="839118" cy="3239175"/>
            <a:chOff x="1410581" y="2416805"/>
            <a:chExt cx="839118" cy="3239175"/>
          </a:xfrm>
        </p:grpSpPr>
        <p:cxnSp>
          <p:nvCxnSpPr>
            <p:cNvPr id="22" name="Connector: Elbow 21">
              <a:extLst>
                <a:ext uri="{FF2B5EF4-FFF2-40B4-BE49-F238E27FC236}">
                  <a16:creationId xmlns:a16="http://schemas.microsoft.com/office/drawing/2014/main" id="{D09F6321-9EDA-C2BD-11BF-898CABB84A98}"/>
                </a:ext>
              </a:extLst>
            </p:cNvPr>
            <p:cNvCxnSpPr>
              <a:cxnSpLocks/>
              <a:stCxn id="17" idx="2"/>
              <a:endCxn id="6" idx="1"/>
            </p:cNvCxnSpPr>
            <p:nvPr/>
          </p:nvCxnSpPr>
          <p:spPr>
            <a:xfrm rot="16200000" flipH="1">
              <a:off x="1524631" y="2302757"/>
              <a:ext cx="611019" cy="839116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or: Elbow 23">
              <a:extLst>
                <a:ext uri="{FF2B5EF4-FFF2-40B4-BE49-F238E27FC236}">
                  <a16:creationId xmlns:a16="http://schemas.microsoft.com/office/drawing/2014/main" id="{51CD33F8-9C19-DAA7-F75F-8465539E6B54}"/>
                </a:ext>
              </a:extLst>
            </p:cNvPr>
            <p:cNvCxnSpPr>
              <a:stCxn id="17" idx="2"/>
              <a:endCxn id="7" idx="1"/>
            </p:cNvCxnSpPr>
            <p:nvPr/>
          </p:nvCxnSpPr>
          <p:spPr>
            <a:xfrm rot="16200000" flipH="1">
              <a:off x="852824" y="2974563"/>
              <a:ext cx="1947472" cy="831957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or: Elbow 38">
              <a:extLst>
                <a:ext uri="{FF2B5EF4-FFF2-40B4-BE49-F238E27FC236}">
                  <a16:creationId xmlns:a16="http://schemas.microsoft.com/office/drawing/2014/main" id="{493DC852-FE7F-801C-59B1-374791D78DD9}"/>
                </a:ext>
              </a:extLst>
            </p:cNvPr>
            <p:cNvCxnSpPr>
              <a:stCxn id="17" idx="2"/>
              <a:endCxn id="8" idx="1"/>
            </p:cNvCxnSpPr>
            <p:nvPr/>
          </p:nvCxnSpPr>
          <p:spPr>
            <a:xfrm rot="16200000" flipH="1">
              <a:off x="210105" y="3617283"/>
              <a:ext cx="3239175" cy="838220"/>
            </a:xfrm>
            <a:prstGeom prst="bentConnector2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6E12A181-19A6-F1BD-0C12-56BB8C5F1A56}"/>
              </a:ext>
            </a:extLst>
          </p:cNvPr>
          <p:cNvCxnSpPr>
            <a:cxnSpLocks/>
            <a:stCxn id="3" idx="2"/>
            <a:endCxn id="6" idx="3"/>
          </p:cNvCxnSpPr>
          <p:nvPr/>
        </p:nvCxnSpPr>
        <p:spPr>
          <a:xfrm rot="10800000">
            <a:off x="3264311" y="3027826"/>
            <a:ext cx="1723045" cy="1153549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036462F3-A4BA-ABB9-AF4F-83235D774AFE}"/>
              </a:ext>
            </a:extLst>
          </p:cNvPr>
          <p:cNvCxnSpPr>
            <a:cxnSpLocks/>
            <a:stCxn id="3" idx="2"/>
          </p:cNvCxnSpPr>
          <p:nvPr/>
        </p:nvCxnSpPr>
        <p:spPr>
          <a:xfrm rot="10800000" flipV="1">
            <a:off x="3264311" y="4181374"/>
            <a:ext cx="1723045" cy="182904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row: Circular 53">
            <a:extLst>
              <a:ext uri="{FF2B5EF4-FFF2-40B4-BE49-F238E27FC236}">
                <a16:creationId xmlns:a16="http://schemas.microsoft.com/office/drawing/2014/main" id="{74466968-A71C-C8E8-100E-4C934634FAF8}"/>
              </a:ext>
            </a:extLst>
          </p:cNvPr>
          <p:cNvSpPr/>
          <p:nvPr/>
        </p:nvSpPr>
        <p:spPr>
          <a:xfrm>
            <a:off x="4780031" y="2244509"/>
            <a:ext cx="594360" cy="598282"/>
          </a:xfrm>
          <a:prstGeom prst="circularArrow">
            <a:avLst>
              <a:gd name="adj1" fmla="val 10711"/>
              <a:gd name="adj2" fmla="val 1142319"/>
              <a:gd name="adj3" fmla="val 20342356"/>
              <a:gd name="adj4" fmla="val 1980727"/>
              <a:gd name="adj5" fmla="val 13396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AB1C2C1-AE4E-9C1B-CA73-AF822E18C7E9}"/>
              </a:ext>
            </a:extLst>
          </p:cNvPr>
          <p:cNvSpPr txBox="1"/>
          <p:nvPr/>
        </p:nvSpPr>
        <p:spPr>
          <a:xfrm>
            <a:off x="4226251" y="2767787"/>
            <a:ext cx="1884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cs typeface="Times New Roman" panose="02020603050405020304" pitchFamily="18" charset="0"/>
              </a:rPr>
              <a:t>Server selecting algorithm</a:t>
            </a:r>
          </a:p>
        </p:txBody>
      </p:sp>
      <p:sp>
        <p:nvSpPr>
          <p:cNvPr id="31" name="Content Placeholder 30">
            <a:extLst>
              <a:ext uri="{FF2B5EF4-FFF2-40B4-BE49-F238E27FC236}">
                <a16:creationId xmlns:a16="http://schemas.microsoft.com/office/drawing/2014/main" id="{06087943-8981-A9ED-C36B-42C214E02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633" y="1132677"/>
            <a:ext cx="10978699" cy="1178408"/>
          </a:xfrm>
        </p:spPr>
        <p:txBody>
          <a:bodyPr/>
          <a:lstStyle/>
          <a:p>
            <a:r>
              <a:rPr lang="en-US" b="1" dirty="0"/>
              <a:t>Some queries and server selection algorithms are also well-known </a:t>
            </a:r>
          </a:p>
          <a:p>
            <a:pPr lvl="1"/>
            <a:r>
              <a:rPr lang="en-US" b="1" dirty="0"/>
              <a:t>Unbound DNS server </a:t>
            </a:r>
            <a:r>
              <a:rPr lang="en-US" dirty="0"/>
              <a:t>has the exact same pattern as Let’ </a:t>
            </a:r>
            <a:r>
              <a:rPr lang="en-US" dirty="0" err="1"/>
              <a:t>Encrypt’s</a:t>
            </a:r>
            <a:r>
              <a:rPr lang="en-US" dirty="0"/>
              <a:t> VA server</a:t>
            </a:r>
            <a:endParaRPr lang="en-US" b="1" dirty="0"/>
          </a:p>
          <a:p>
            <a:endParaRPr lang="en-US" dirty="0"/>
          </a:p>
        </p:txBody>
      </p:sp>
      <p:pic>
        <p:nvPicPr>
          <p:cNvPr id="58" name="Graphic 57">
            <a:extLst>
              <a:ext uri="{FF2B5EF4-FFF2-40B4-BE49-F238E27FC236}">
                <a16:creationId xmlns:a16="http://schemas.microsoft.com/office/drawing/2014/main" id="{E9808FF9-FE03-7B1D-33F8-D72C5AC41A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829555" y="3361256"/>
            <a:ext cx="666743" cy="666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352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5" grpId="0" animBg="1"/>
      <p:bldP spid="54" grpId="0" animBg="1"/>
      <p:bldP spid="54" grpId="1" animBg="1"/>
      <p:bldP spid="5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 smtClean="0"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13198</TotalTime>
  <Words>1225</Words>
  <Application>Microsoft Office PowerPoint</Application>
  <PresentationFormat>Widescreen</PresentationFormat>
  <Paragraphs>310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Cambria Math</vt:lpstr>
      <vt:lpstr>Times New Roman</vt:lpstr>
      <vt:lpstr>Wingdings</vt:lpstr>
      <vt:lpstr>Office Theme</vt:lpstr>
      <vt:lpstr>Let’s Downgrade Let’s Encrypt</vt:lpstr>
      <vt:lpstr>Authorities in Let’s Encrypt</vt:lpstr>
      <vt:lpstr>Contents</vt:lpstr>
      <vt:lpstr>Domain validation with SingleVA - DNS challenge</vt:lpstr>
      <vt:lpstr>Domain validation with SingleVA</vt:lpstr>
      <vt:lpstr>BGP hijacking</vt:lpstr>
      <vt:lpstr>Attacking SingleVA</vt:lpstr>
      <vt:lpstr>MultiVAs to the rescue</vt:lpstr>
      <vt:lpstr>Is multiVAs the complete solution? - Naive algorithm</vt:lpstr>
      <vt:lpstr>Is multiVAs the complete solution? - Well-known server</vt:lpstr>
      <vt:lpstr>1. Loss via fragments mis-association</vt:lpstr>
      <vt:lpstr>2. Loss via excess query rate</vt:lpstr>
      <vt:lpstr>3. Loss via router buffer overflow</vt:lpstr>
      <vt:lpstr>‘Two-sided’ evaluation method</vt:lpstr>
      <vt:lpstr>First method - Real-world CA with simulated domains</vt:lpstr>
      <vt:lpstr>Second method - Simulated CA with real-world domain  </vt:lpstr>
      <vt:lpstr>Countermeasures</vt:lpstr>
      <vt:lpstr>Critique</vt:lpstr>
      <vt:lpstr>Conclusion</vt:lpstr>
      <vt:lpstr>Server name indication (SNI)</vt:lpstr>
      <vt:lpstr>TLS-SNI-01 challenge - Intended situation</vt:lpstr>
      <vt:lpstr>TLS-SNI-01 challenge - Attack to gitlab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JungBum</dc:creator>
  <cp:lastModifiedBy>JungBum Lee</cp:lastModifiedBy>
  <cp:revision>334</cp:revision>
  <dcterms:created xsi:type="dcterms:W3CDTF">2023-06-15T05:42:11Z</dcterms:created>
  <dcterms:modified xsi:type="dcterms:W3CDTF">2024-03-27T07:43:25Z</dcterms:modified>
</cp:coreProperties>
</file>