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03" r:id="rId2"/>
    <p:sldId id="519" r:id="rId3"/>
    <p:sldId id="526" r:id="rId4"/>
    <p:sldId id="527" r:id="rId5"/>
    <p:sldId id="522" r:id="rId6"/>
    <p:sldId id="504" r:id="rId7"/>
    <p:sldId id="505" r:id="rId8"/>
    <p:sldId id="507" r:id="rId9"/>
    <p:sldId id="510" r:id="rId10"/>
    <p:sldId id="509" r:id="rId11"/>
    <p:sldId id="515" r:id="rId12"/>
    <p:sldId id="514" r:id="rId13"/>
    <p:sldId id="516" r:id="rId14"/>
    <p:sldId id="520" r:id="rId15"/>
    <p:sldId id="523" r:id="rId16"/>
    <p:sldId id="518" r:id="rId17"/>
    <p:sldId id="517" r:id="rId18"/>
    <p:sldId id="528" r:id="rId19"/>
    <p:sldId id="511" r:id="rId20"/>
    <p:sldId id="52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E19955-10BD-42B8-A897-FFC9BBAF6EC4}">
          <p14:sldIdLst>
            <p14:sldId id="503"/>
            <p14:sldId id="519"/>
            <p14:sldId id="526"/>
            <p14:sldId id="527"/>
            <p14:sldId id="522"/>
            <p14:sldId id="504"/>
            <p14:sldId id="505"/>
            <p14:sldId id="507"/>
            <p14:sldId id="510"/>
            <p14:sldId id="509"/>
            <p14:sldId id="515"/>
            <p14:sldId id="514"/>
            <p14:sldId id="516"/>
            <p14:sldId id="520"/>
            <p14:sldId id="523"/>
            <p14:sldId id="518"/>
            <p14:sldId id="517"/>
            <p14:sldId id="528"/>
            <p14:sldId id="511"/>
            <p14:sldId id="524"/>
          </p14:sldIdLst>
        </p14:section>
        <p14:section name="Appendix" id="{756A42D1-F432-44D3-A246-C972E04466CB}">
          <p14:sldIdLst/>
        </p14:section>
        <p14:section name="ToRemove" id="{166EE5FA-E7E9-4BD0-BED5-F6ACDD57737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Bum Lee" initials="JL" lastIdx="1" clrIdx="0">
    <p:extLst>
      <p:ext uri="{19B8F6BF-5375-455C-9EA6-DF929625EA0E}">
        <p15:presenceInfo xmlns:p15="http://schemas.microsoft.com/office/powerpoint/2012/main" userId="9a4f82b631737a6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AE3F3"/>
    <a:srgbClr val="000000"/>
    <a:srgbClr val="DEEBF7"/>
    <a:srgbClr val="E2F0D9"/>
    <a:srgbClr val="C55A11"/>
    <a:srgbClr val="DBDBDB"/>
    <a:srgbClr val="FFFFFF"/>
    <a:srgbClr val="B4C7E7"/>
    <a:srgbClr val="76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9" autoAdjust="0"/>
    <p:restoredTop sz="47362" autoAdjust="0"/>
  </p:normalViewPr>
  <p:slideViewPr>
    <p:cSldViewPr snapToGrid="0">
      <p:cViewPr varScale="1">
        <p:scale>
          <a:sx n="49" d="100"/>
          <a:sy n="49" d="100"/>
        </p:scale>
        <p:origin x="1182" y="36"/>
      </p:cViewPr>
      <p:guideLst>
        <p:guide orient="horz" pos="120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190"/>
    </p:cViewPr>
  </p:sorterViewPr>
  <p:notesViewPr>
    <p:cSldViewPr snapToGrid="0">
      <p:cViewPr varScale="1">
        <p:scale>
          <a:sx n="91" d="100"/>
          <a:sy n="91" d="100"/>
        </p:scale>
        <p:origin x="223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3802D3-CDA8-F44F-B0F7-48F6BDCA64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0E81D9-51E7-93C3-FD55-2C73133582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A574E-54E0-4A23-955A-85E1B580075F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581331-C15D-9B4E-9618-E7AF32B87E4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AE97FC-9F29-995B-F075-ED37AC2551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53EF5-67CE-4EA0-9BCE-01796D925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48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E1D24-999B-44E4-86A7-CB6467A7F7C5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819E1-847C-4DE7-B9A4-78BCAD509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81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002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367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692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77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978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2014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499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383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651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521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15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81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27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8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11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29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113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777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208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1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CFB1B-CF65-8DEC-596E-B54D7C8E9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04900"/>
            <a:ext cx="9144000" cy="1957387"/>
          </a:xfrm>
        </p:spPr>
        <p:txBody>
          <a:bodyPr anchor="b">
            <a:normAutofit/>
          </a:bodyPr>
          <a:lstStyle>
            <a:lvl1pPr algn="ctr">
              <a:defRPr sz="4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453E1E-4891-FA73-B061-63C5CA7F05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32137"/>
            <a:ext cx="9144000" cy="365125"/>
          </a:xfrm>
        </p:spPr>
        <p:txBody>
          <a:bodyPr>
            <a:normAutofit/>
          </a:bodyPr>
          <a:lstStyle>
            <a:lvl1pPr marL="0" indent="0" algn="ctr">
              <a:buNone/>
              <a:defRPr sz="1800" i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BE8977-343A-BB3F-1A5A-31E5B5C256C3}"/>
              </a:ext>
            </a:extLst>
          </p:cNvPr>
          <p:cNvSpPr/>
          <p:nvPr userDrawn="1"/>
        </p:nvSpPr>
        <p:spPr>
          <a:xfrm>
            <a:off x="11579230" y="6445513"/>
            <a:ext cx="466466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B5BA41A-E04E-3A94-E227-12410CB6D632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552950"/>
            <a:ext cx="91440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80523265-87AC-C6EE-E98D-BCB3081AEC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3573462"/>
            <a:ext cx="9144000" cy="903288"/>
          </a:xfr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6" name="그룹 4">
            <a:extLst>
              <a:ext uri="{FF2B5EF4-FFF2-40B4-BE49-F238E27FC236}">
                <a16:creationId xmlns:a16="http://schemas.microsoft.com/office/drawing/2014/main" id="{4F5B3D4D-1F54-6197-0D53-86459F058A5D}"/>
              </a:ext>
            </a:extLst>
          </p:cNvPr>
          <p:cNvGrpSpPr/>
          <p:nvPr userDrawn="1"/>
        </p:nvGrpSpPr>
        <p:grpSpPr>
          <a:xfrm>
            <a:off x="4899250" y="5888164"/>
            <a:ext cx="2393501" cy="739912"/>
            <a:chOff x="4533335" y="5329393"/>
            <a:chExt cx="2889979" cy="893391"/>
          </a:xfrm>
        </p:grpSpPr>
        <p:pic>
          <p:nvPicPr>
            <p:cNvPr id="27" name="그림 5">
              <a:extLst>
                <a:ext uri="{FF2B5EF4-FFF2-40B4-BE49-F238E27FC236}">
                  <a16:creationId xmlns:a16="http://schemas.microsoft.com/office/drawing/2014/main" id="{191AACE1-F177-6B91-E95B-E2FA6B2676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3335" y="5329393"/>
              <a:ext cx="859031" cy="893391"/>
            </a:xfrm>
            <a:prstGeom prst="rect">
              <a:avLst/>
            </a:prstGeom>
          </p:spPr>
        </p:pic>
        <p:pic>
          <p:nvPicPr>
            <p:cNvPr id="28" name="Picture 2">
              <a:extLst>
                <a:ext uri="{FF2B5EF4-FFF2-40B4-BE49-F238E27FC236}">
                  <a16:creationId xmlns:a16="http://schemas.microsoft.com/office/drawing/2014/main" id="{C8BD1583-BE8B-534B-12D4-23F75DA15EE0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2682" y="5462162"/>
              <a:ext cx="1960632" cy="56597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0" name="Text Placeholder 21">
            <a:extLst>
              <a:ext uri="{FF2B5EF4-FFF2-40B4-BE49-F238E27FC236}">
                <a16:creationId xmlns:a16="http://schemas.microsoft.com/office/drawing/2014/main" id="{618E57D1-6CF3-8F66-65FB-DC151F1AAC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24000" y="4664200"/>
            <a:ext cx="9144000" cy="903288"/>
          </a:xfrm>
        </p:spPr>
        <p:txBody>
          <a:bodyPr/>
          <a:lstStyle>
            <a:lvl1pPr marL="0" indent="0" algn="ctr">
              <a:buNone/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21">
            <a:extLst>
              <a:ext uri="{FF2B5EF4-FFF2-40B4-BE49-F238E27FC236}">
                <a16:creationId xmlns:a16="http://schemas.microsoft.com/office/drawing/2014/main" id="{446E4F9D-DD0C-5F35-54CA-576FE50D9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24000" y="657833"/>
            <a:ext cx="9144000" cy="351817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79588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79F93-0931-2C09-D50E-764282EA2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6F46A5-24F8-48F3-80AB-D6B89B60ED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FAF04D-6FF1-2FB5-6EB4-77FD6D8FB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BE034-5B27-D528-0068-3E94F694D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FEABB-1699-B57D-6DBF-22650BA0B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15BC44-EBF3-B210-D93A-7648501DE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2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7ED6A-F92F-66DA-ED18-F6E0D70A2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60DECE-C748-ABB3-1105-522A73F1B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F7017-F653-DDA4-BA52-A11D25DED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F7073-A5A1-6527-EB98-A8786C6FF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81C4E-6E3B-A40E-110D-E52A8A1E7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1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06186D-FF06-5062-FA56-ED81435E1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372FAC-EC57-4724-EE72-14D3CE47DC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FE161-71C6-16EC-61B4-A09DBDB2E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4B304-6BC3-C025-F170-FD71B26CD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435A1-396A-E4AE-ABB0-0F21BF027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52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BF99E-4591-5B9E-FC5E-8E58BC241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967038"/>
            <a:ext cx="10515600" cy="1500187"/>
          </a:xfrm>
        </p:spPr>
        <p:txBody>
          <a:bodyPr anchor="b"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74400-5C57-8852-1DCC-8D318E57C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229B201-DCB5-8ACA-A690-91AF3E2B6494}"/>
              </a:ext>
            </a:extLst>
          </p:cNvPr>
          <p:cNvCxnSpPr>
            <a:cxnSpLocks/>
          </p:cNvCxnSpPr>
          <p:nvPr userDrawn="1"/>
        </p:nvCxnSpPr>
        <p:spPr>
          <a:xfrm>
            <a:off x="831850" y="4533900"/>
            <a:ext cx="105156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D0F82DC-4937-814C-162D-4E749DC2BC76}"/>
              </a:ext>
            </a:extLst>
          </p:cNvPr>
          <p:cNvSpPr/>
          <p:nvPr userDrawn="1"/>
        </p:nvSpPr>
        <p:spPr>
          <a:xfrm>
            <a:off x="11445118" y="6468491"/>
            <a:ext cx="624962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3669480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DFBBF-4CAD-6782-58F1-9BE8F0224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633" y="328554"/>
            <a:ext cx="10978699" cy="649094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1DD25-FCCF-32D0-499D-6AB36199C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5044287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86072-6D9F-6831-769F-6B22AAE2C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286" y="6451911"/>
            <a:ext cx="8107680" cy="365125"/>
          </a:xfrm>
        </p:spPr>
        <p:txBody>
          <a:bodyPr/>
          <a:lstStyle>
            <a:lvl1pPr algn="l">
              <a:defRPr sz="1050"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FEB23-A015-EAD2-C6F6-DFF4F4AE2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F9880FB5-BC68-415E-B104-1A5D9F53AE9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AA48ACB-7FB8-3984-F85B-5FA18BF439F4}"/>
              </a:ext>
            </a:extLst>
          </p:cNvPr>
          <p:cNvCxnSpPr>
            <a:cxnSpLocks/>
          </p:cNvCxnSpPr>
          <p:nvPr userDrawn="1"/>
        </p:nvCxnSpPr>
        <p:spPr>
          <a:xfrm>
            <a:off x="607633" y="977648"/>
            <a:ext cx="11028160" cy="0"/>
          </a:xfrm>
          <a:prstGeom prst="line">
            <a:avLst/>
          </a:prstGeom>
          <a:ln w="38100">
            <a:solidFill>
              <a:srgbClr val="7F7F7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1701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BF99E-4591-5B9E-FC5E-8E58BC241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74400-5C57-8852-1DCC-8D318E57C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93FB6-CAD6-7C27-F2B2-2B7FF4A7F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F40C9-45C0-AEA8-06FC-FFCB8DD4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B8178-6F56-F721-E9DE-DB70316BC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27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CA422-40CF-138A-BD85-7833B167F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29A40-209B-6FEB-F771-423D06E1E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1F998-4C6D-B8B2-882B-24B4731582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6A71C-98C4-48FC-BDF7-7ACD522C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236DFE-10C6-2359-2A60-48F08D8EE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DB53AF-F75E-777C-650F-E29F61085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7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FDF3F-D05E-144F-180A-48B082A3E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18F86-B310-5388-A379-F6FC4AB64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B8E2E8-D533-426C-B416-40A28198EE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C28C62-FCA6-FECB-6337-B81A53556C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F15718-D806-B137-32E3-D833907379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708156-3E4B-BC4E-632C-42F432E5D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5B5802-2A75-2443-8943-318DAD38B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B3FC95-186D-37FD-20E0-1AD7991A7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22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EAA0A23-6C18-DE81-4FE6-A7436A927B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65126"/>
            <a:ext cx="10515600" cy="649224"/>
          </a:xfrm>
        </p:spPr>
        <p:txBody>
          <a:bodyPr anchor="ctr">
            <a:norm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ACE5AC-D67A-9D42-99A8-AD38A1E9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91E013-A84D-D08D-EB6E-758FE2171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7748B-E747-9290-99A9-3ED61D701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996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0E1056-726C-858D-55A3-63F3B2E6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86A5DC-E48B-7AA1-BBAA-FC857FE6A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A4211-A07D-8A4F-6169-8329234F4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12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DDC6D-DFEB-8494-E5F3-AD4664773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6033E-7782-97A5-7177-BECEE2AB0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62CC5D-F506-BEFE-44EC-5DAD24B09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168EC-25DF-7C40-56AA-4180865C6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682AB9-1798-68CB-12C4-B999F57B2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DD2F79-3634-D402-E0C3-A454CB584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4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3A631-C850-F8D2-C7B7-F0F7FC08B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CDE255-3F2E-5A03-92A0-29A378A56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4CFB6-FB7F-599E-1CA4-2CAE4A2AC3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104" y="645191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0FA7E-6DD5-49C1-BCEB-B7D7EFD2C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38272" y="6451911"/>
            <a:ext cx="8107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A8AC7-E106-4196-965D-DA87FCD26C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9690" y="6451911"/>
            <a:ext cx="486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9880FB5-BC68-415E-B104-1A5D9F53AE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4ED0B3-5D68-80EC-9949-85EC1C3FF855}"/>
              </a:ext>
            </a:extLst>
          </p:cNvPr>
          <p:cNvSpPr txBox="1"/>
          <p:nvPr userDrawn="1"/>
        </p:nvSpPr>
        <p:spPr>
          <a:xfrm>
            <a:off x="11504729" y="6465196"/>
            <a:ext cx="5562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19</a:t>
            </a:r>
          </a:p>
        </p:txBody>
      </p:sp>
    </p:spTree>
    <p:extLst>
      <p:ext uri="{BB962C8B-B14F-4D97-AF65-F5344CB8AC3E}">
        <p14:creationId xmlns:p14="http://schemas.microsoft.com/office/powerpoint/2010/main" val="761675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88B58-251A-FE60-0B36-7DCD70137A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04900"/>
            <a:ext cx="9144000" cy="1957387"/>
          </a:xfrm>
        </p:spPr>
        <p:txBody>
          <a:bodyPr/>
          <a:lstStyle/>
          <a:p>
            <a:r>
              <a:rPr lang="en-US" dirty="0" err="1"/>
              <a:t>NRDelegationAttack</a:t>
            </a:r>
            <a:r>
              <a:rPr lang="en-US" dirty="0"/>
              <a:t>: Complexity DDoS attack on DNS Recursive Resolvers</a:t>
            </a: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41E28CFE-A3C2-3C11-1DB7-D89023C04A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USENIX Security 23’ Fall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5839C2-F3D9-7DBC-5EC1-9524D369D9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3573462"/>
            <a:ext cx="9144000" cy="903288"/>
          </a:xfrm>
        </p:spPr>
        <p:txBody>
          <a:bodyPr>
            <a:noAutofit/>
          </a:bodyPr>
          <a:lstStyle/>
          <a:p>
            <a:r>
              <a:rPr lang="en-US" sz="2000" dirty="0"/>
              <a:t>Yehuda Afek*, </a:t>
            </a:r>
            <a:r>
              <a:rPr lang="en-US" sz="2000" dirty="0" err="1"/>
              <a:t>Anat</a:t>
            </a:r>
            <a:r>
              <a:rPr lang="en-US" sz="2000" dirty="0"/>
              <a:t> </a:t>
            </a:r>
            <a:r>
              <a:rPr lang="en-US" sz="2000" dirty="0" err="1"/>
              <a:t>Bremler</a:t>
            </a:r>
            <a:r>
              <a:rPr lang="en-US" sz="2000" dirty="0"/>
              <a:t>-Barr*, Shani </a:t>
            </a:r>
            <a:r>
              <a:rPr lang="en-US" sz="2000" dirty="0" err="1"/>
              <a:t>Stajnrod</a:t>
            </a:r>
            <a:endParaRPr lang="en-US" sz="2000" dirty="0"/>
          </a:p>
          <a:p>
            <a:r>
              <a:rPr lang="en-US" sz="2000" i="1" dirty="0"/>
              <a:t>Tel-Aviv University*, Reichman University</a:t>
            </a:r>
            <a:endParaRPr lang="en-US" i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9F97B2-0921-7EAC-2D9D-759626C1C5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24000" y="4664200"/>
            <a:ext cx="9144000" cy="90328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Jungbum</a:t>
            </a:r>
            <a:r>
              <a:rPr lang="en-US" dirty="0"/>
              <a:t> Lee</a:t>
            </a:r>
          </a:p>
          <a:p>
            <a:r>
              <a:rPr lang="en-US" dirty="0"/>
              <a:t>jblee@mmlab.ac.kr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E08F859-0D67-636B-D5BB-799577AD40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24000" y="657833"/>
            <a:ext cx="9144000" cy="351817"/>
          </a:xfrm>
        </p:spPr>
        <p:txBody>
          <a:bodyPr>
            <a:normAutofit/>
          </a:bodyPr>
          <a:lstStyle/>
          <a:p>
            <a:r>
              <a:rPr lang="en-US" dirty="0"/>
              <a:t>[2024.07.09] Main Seminar</a:t>
            </a:r>
          </a:p>
        </p:txBody>
      </p:sp>
    </p:spTree>
    <p:extLst>
      <p:ext uri="{BB962C8B-B14F-4D97-AF65-F5344CB8AC3E}">
        <p14:creationId xmlns:p14="http://schemas.microsoft.com/office/powerpoint/2010/main" val="3107874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F9CF-6CA0-2ED3-B0D9-09FD56C2E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NXNS Attack (Security 20’) -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3755D-29A5-3E42-C155-680F391F7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1693471"/>
          </a:xfrm>
        </p:spPr>
        <p:txBody>
          <a:bodyPr/>
          <a:lstStyle/>
          <a:p>
            <a:r>
              <a:rPr lang="en-US" dirty="0"/>
              <a:t>Process only five queries in parallel at a time</a:t>
            </a:r>
          </a:p>
          <a:p>
            <a:r>
              <a:rPr lang="en-US" dirty="0"/>
              <a:t>If all five queries fail, the next five are fetched and queried</a:t>
            </a:r>
          </a:p>
          <a:p>
            <a:r>
              <a:rPr lang="en-US" dirty="0"/>
              <a:t>This method can still occupy the resolver's resources for </a:t>
            </a:r>
            <a:r>
              <a:rPr lang="en-US" b="1" dirty="0"/>
              <a:t>a long time</a:t>
            </a:r>
            <a:r>
              <a:rPr lang="en-US" dirty="0"/>
              <a:t>, but it </a:t>
            </a:r>
            <a:r>
              <a:rPr lang="en-US" b="1" dirty="0"/>
              <a:t>doesn’t consume more than a limited amount of resources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B7066D-968D-5301-6224-EC9D2450B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Callout: Line 8">
            <a:extLst>
              <a:ext uri="{FF2B5EF4-FFF2-40B4-BE49-F238E27FC236}">
                <a16:creationId xmlns:a16="http://schemas.microsoft.com/office/drawing/2014/main" id="{5A09AD80-7310-A4D0-60FB-41D6E0F545F4}"/>
              </a:ext>
            </a:extLst>
          </p:cNvPr>
          <p:cNvSpPr/>
          <p:nvPr/>
        </p:nvSpPr>
        <p:spPr>
          <a:xfrm>
            <a:off x="6201504" y="3686905"/>
            <a:ext cx="5664213" cy="2728187"/>
          </a:xfrm>
          <a:prstGeom prst="borderCallout1">
            <a:avLst>
              <a:gd name="adj1" fmla="val 73791"/>
              <a:gd name="adj2" fmla="val -2331"/>
              <a:gd name="adj3" fmla="val 46046"/>
              <a:gd name="adj4" fmla="val -3357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7FC092-2BA4-505F-BAFC-1637387DAD22}"/>
              </a:ext>
            </a:extLst>
          </p:cNvPr>
          <p:cNvSpPr txBox="1"/>
          <p:nvPr/>
        </p:nvSpPr>
        <p:spPr>
          <a:xfrm>
            <a:off x="6407073" y="3791804"/>
            <a:ext cx="53222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1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defRPr>
            </a:lvl1pPr>
          </a:lstStyle>
          <a:p>
            <a:r>
              <a:rPr lang="en-US" dirty="0"/>
              <a:t>;; AUTHORITY SECTION:</a:t>
            </a:r>
          </a:p>
          <a:p>
            <a:r>
              <a:rPr lang="en-US" dirty="0"/>
              <a:t>fake.test.    NS   ns1.fake.test.</a:t>
            </a:r>
          </a:p>
          <a:p>
            <a:r>
              <a:rPr lang="en-US" dirty="0"/>
              <a:t>fake.test.    NS   ns2.fake.test.</a:t>
            </a:r>
          </a:p>
          <a:p>
            <a:r>
              <a:rPr lang="en-US" dirty="0"/>
              <a:t>fake.test.    NS   ns3.fake.test.</a:t>
            </a:r>
          </a:p>
          <a:p>
            <a:r>
              <a:rPr lang="en-US" dirty="0"/>
              <a:t>fake.test.    NS   ns4.fake.test.</a:t>
            </a:r>
          </a:p>
          <a:p>
            <a:r>
              <a:rPr lang="en-US" dirty="0"/>
              <a:t>fake.test.    NS   ns5.fake.test.  </a:t>
            </a:r>
          </a:p>
          <a:p>
            <a:r>
              <a:rPr lang="en-US" dirty="0"/>
              <a:t>fake.test.    NS   ns6.fake.test.</a:t>
            </a:r>
          </a:p>
          <a:p>
            <a:r>
              <a:rPr lang="en-US" dirty="0"/>
              <a:t>fake.test.    NS   ns7.fake.test.</a:t>
            </a:r>
          </a:p>
          <a:p>
            <a:r>
              <a:rPr lang="en-US" dirty="0"/>
              <a:t>                   ...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ADA4C34-443A-081E-DED9-03DD616A5288}"/>
              </a:ext>
            </a:extLst>
          </p:cNvPr>
          <p:cNvCxnSpPr/>
          <p:nvPr/>
        </p:nvCxnSpPr>
        <p:spPr>
          <a:xfrm>
            <a:off x="2086714" y="4212041"/>
            <a:ext cx="21101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9CFFC45-D6C8-B50A-EAD7-69395BA1F1D0}"/>
              </a:ext>
            </a:extLst>
          </p:cNvPr>
          <p:cNvSpPr txBox="1"/>
          <p:nvPr/>
        </p:nvSpPr>
        <p:spPr>
          <a:xfrm>
            <a:off x="2208470" y="3771833"/>
            <a:ext cx="1575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cs typeface="Times New Roman" panose="02020603050405020304" pitchFamily="18" charset="0"/>
              </a:rPr>
              <a:t>Q. </a:t>
            </a:r>
            <a:r>
              <a:rPr lang="en-US" b="1" dirty="0" err="1">
                <a:cs typeface="Times New Roman" panose="02020603050405020304" pitchFamily="18" charset="0"/>
              </a:rPr>
              <a:t>fake.test</a:t>
            </a:r>
            <a:r>
              <a:rPr lang="en-US" b="1" dirty="0">
                <a:cs typeface="Times New Roman" panose="02020603050405020304" pitchFamily="18" charset="0"/>
              </a:rPr>
              <a:t>   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F9E4E24-7078-7259-4830-B7361A10A0B4}"/>
              </a:ext>
            </a:extLst>
          </p:cNvPr>
          <p:cNvSpPr txBox="1"/>
          <p:nvPr/>
        </p:nvSpPr>
        <p:spPr>
          <a:xfrm>
            <a:off x="4119010" y="3335379"/>
            <a:ext cx="1953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cs typeface="Times New Roman" panose="02020603050405020304" pitchFamily="18" charset="0"/>
              </a:rPr>
              <a:t>Authoritative NS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D92968E-EF75-B402-BB4F-58CD3C060B82}"/>
              </a:ext>
            </a:extLst>
          </p:cNvPr>
          <p:cNvCxnSpPr/>
          <p:nvPr/>
        </p:nvCxnSpPr>
        <p:spPr>
          <a:xfrm>
            <a:off x="2086714" y="4616403"/>
            <a:ext cx="2110154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DAF44B8-D374-F412-F20B-A09BEB5B3368}"/>
              </a:ext>
            </a:extLst>
          </p:cNvPr>
          <p:cNvSpPr txBox="1"/>
          <p:nvPr/>
        </p:nvSpPr>
        <p:spPr>
          <a:xfrm>
            <a:off x="2208470" y="4668584"/>
            <a:ext cx="2061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cs typeface="Times New Roman" panose="02020603050405020304" pitchFamily="18" charset="0"/>
              </a:rPr>
              <a:t>A. </a:t>
            </a:r>
            <a:r>
              <a:rPr lang="en-US" b="1" i="1" dirty="0">
                <a:cs typeface="Times New Roman" panose="02020603050405020304" pitchFamily="18" charset="0"/>
              </a:rPr>
              <a:t>referral response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69F3F2BC-2EE8-8882-F6BD-B2CE8AB70C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733" y="3735489"/>
            <a:ext cx="1067966" cy="106796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A9D7FA4-B0A1-6963-9BFF-C10419FBB4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9715" y="4157502"/>
            <a:ext cx="880414" cy="880414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32A3B8BC-63DF-5BE0-3BCF-35C7AC58EF3E}"/>
              </a:ext>
            </a:extLst>
          </p:cNvPr>
          <p:cNvSpPr txBox="1"/>
          <p:nvPr/>
        </p:nvSpPr>
        <p:spPr>
          <a:xfrm>
            <a:off x="785065" y="3326271"/>
            <a:ext cx="1098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cs typeface="Times New Roman" panose="02020603050405020304" pitchFamily="18" charset="0"/>
              </a:rPr>
              <a:t>Resolver</a:t>
            </a:r>
          </a:p>
        </p:txBody>
      </p:sp>
      <p:sp>
        <p:nvSpPr>
          <p:cNvPr id="34" name="Speech Bubble: Rectangle with Corners Rounded 33">
            <a:extLst>
              <a:ext uri="{FF2B5EF4-FFF2-40B4-BE49-F238E27FC236}">
                <a16:creationId xmlns:a16="http://schemas.microsoft.com/office/drawing/2014/main" id="{BCB5CC60-560B-D540-F04E-B51215FA3058}"/>
              </a:ext>
            </a:extLst>
          </p:cNvPr>
          <p:cNvSpPr/>
          <p:nvPr/>
        </p:nvSpPr>
        <p:spPr>
          <a:xfrm>
            <a:off x="802231" y="5619878"/>
            <a:ext cx="3880796" cy="578338"/>
          </a:xfrm>
          <a:prstGeom prst="wedgeRoundRectCallout">
            <a:avLst>
              <a:gd name="adj1" fmla="val -38721"/>
              <a:gd name="adj2" fmla="val -70203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D72ADB7-CB53-A103-E466-64B39E998FAC}"/>
              </a:ext>
            </a:extLst>
          </p:cNvPr>
          <p:cNvGrpSpPr/>
          <p:nvPr/>
        </p:nvGrpSpPr>
        <p:grpSpPr>
          <a:xfrm>
            <a:off x="4460638" y="3771833"/>
            <a:ext cx="1331736" cy="1296742"/>
            <a:chOff x="4460638" y="3771833"/>
            <a:chExt cx="1331736" cy="1296742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01AE7FEF-38F1-2588-D100-E62EF2A80A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60638" y="3771833"/>
              <a:ext cx="1067966" cy="1067966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C45FA32-C17A-31FF-7189-EE40257D04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89240" y="4165441"/>
              <a:ext cx="903134" cy="903134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43664258-C9A5-B65F-BAB2-D8E590005C5C}"/>
              </a:ext>
            </a:extLst>
          </p:cNvPr>
          <p:cNvSpPr txBox="1"/>
          <p:nvPr/>
        </p:nvSpPr>
        <p:spPr>
          <a:xfrm>
            <a:off x="969959" y="5689658"/>
            <a:ext cx="3713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cs typeface="Times New Roman" panose="02020603050405020304" pitchFamily="18" charset="0"/>
              </a:rPr>
              <a:t>Works “</a:t>
            </a:r>
            <a:r>
              <a:rPr lang="en-US" sz="2400" b="1" dirty="0">
                <a:cs typeface="Times New Roman" panose="02020603050405020304" pitchFamily="18" charset="0"/>
              </a:rPr>
              <a:t>5</a:t>
            </a:r>
            <a:r>
              <a:rPr lang="en-US" sz="2400" dirty="0">
                <a:cs typeface="Times New Roman" panose="02020603050405020304" pitchFamily="18" charset="0"/>
              </a:rPr>
              <a:t>” entries in </a:t>
            </a:r>
            <a:r>
              <a:rPr lang="en-US" sz="2400" b="1" dirty="0">
                <a:cs typeface="Times New Roman" panose="02020603050405020304" pitchFamily="18" charset="0"/>
              </a:rPr>
              <a:t>parallel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737A21-DFC1-54F8-DB27-99DB8A335348}"/>
              </a:ext>
            </a:extLst>
          </p:cNvPr>
          <p:cNvSpPr/>
          <p:nvPr/>
        </p:nvSpPr>
        <p:spPr>
          <a:xfrm>
            <a:off x="6407073" y="4105996"/>
            <a:ext cx="4507112" cy="14032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Speech Bubble: Rectangle with Corners Rounded 22">
            <a:extLst>
              <a:ext uri="{FF2B5EF4-FFF2-40B4-BE49-F238E27FC236}">
                <a16:creationId xmlns:a16="http://schemas.microsoft.com/office/drawing/2014/main" id="{CD7A4995-9344-CA44-3EA9-BF643ECB1937}"/>
              </a:ext>
            </a:extLst>
          </p:cNvPr>
          <p:cNvSpPr/>
          <p:nvPr/>
        </p:nvSpPr>
        <p:spPr>
          <a:xfrm>
            <a:off x="8710364" y="2978589"/>
            <a:ext cx="3174074" cy="649094"/>
          </a:xfrm>
          <a:prstGeom prst="wedgeRoundRectCallout">
            <a:avLst>
              <a:gd name="adj1" fmla="val 1267"/>
              <a:gd name="adj2" fmla="val 10429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E53FFF8-44FB-DBCE-7C8E-0B1E6E21F866}"/>
              </a:ext>
            </a:extLst>
          </p:cNvPr>
          <p:cNvSpPr txBox="1"/>
          <p:nvPr/>
        </p:nvSpPr>
        <p:spPr>
          <a:xfrm>
            <a:off x="8715089" y="3104629"/>
            <a:ext cx="30135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i="1" dirty="0" err="1">
                <a:cs typeface="Times New Roman" panose="02020603050405020304" pitchFamily="18" charset="0"/>
              </a:rPr>
              <a:t>ns#.fake.test</a:t>
            </a:r>
            <a:r>
              <a:rPr lang="en-US" sz="2000" i="1" dirty="0">
                <a:cs typeface="Times New Roman" panose="02020603050405020304" pitchFamily="18" charset="0"/>
              </a:rPr>
              <a:t>.</a:t>
            </a:r>
            <a:r>
              <a:rPr lang="en-US" sz="2000" dirty="0">
                <a:cs typeface="Times New Roman" panose="02020603050405020304" pitchFamily="18" charset="0"/>
              </a:rPr>
              <a:t> are </a:t>
            </a:r>
            <a:r>
              <a:rPr lang="en-US" sz="2000" b="1" dirty="0">
                <a:cs typeface="Times New Roman" panose="02020603050405020304" pitchFamily="18" charset="0"/>
              </a:rPr>
              <a:t>NOT</a:t>
            </a:r>
            <a:r>
              <a:rPr lang="en-US" sz="2000" dirty="0">
                <a:cs typeface="Times New Roman" panose="02020603050405020304" pitchFamily="18" charset="0"/>
              </a:rPr>
              <a:t> exist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CFC91F3-367D-4248-B46B-EAA629D6B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1073" y="2313207"/>
            <a:ext cx="770108" cy="770108"/>
          </a:xfrm>
          <a:prstGeom prst="rect">
            <a:avLst/>
          </a:prstGeom>
        </p:spPr>
      </p:pic>
      <p:sp>
        <p:nvSpPr>
          <p:cNvPr id="27" name="Multiplication Sign 26">
            <a:extLst>
              <a:ext uri="{FF2B5EF4-FFF2-40B4-BE49-F238E27FC236}">
                <a16:creationId xmlns:a16="http://schemas.microsoft.com/office/drawing/2014/main" id="{6D73DFFF-4681-2550-AC93-3D26643B3C33}"/>
              </a:ext>
            </a:extLst>
          </p:cNvPr>
          <p:cNvSpPr/>
          <p:nvPr/>
        </p:nvSpPr>
        <p:spPr>
          <a:xfrm>
            <a:off x="10940174" y="2188925"/>
            <a:ext cx="1045594" cy="1037332"/>
          </a:xfrm>
          <a:prstGeom prst="mathMultiply">
            <a:avLst>
              <a:gd name="adj1" fmla="val 1466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363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FE28D-D28F-DBD1-EA21-D6054EB90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the malicious nameserver responds?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D43C0-BB87-14C1-42A9-FB4117773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1921221"/>
          </a:xfrm>
        </p:spPr>
        <p:txBody>
          <a:bodyPr/>
          <a:lstStyle/>
          <a:p>
            <a:r>
              <a:rPr lang="en-US" dirty="0"/>
              <a:t>The previous attack assumed that the malicious nameserver </a:t>
            </a:r>
            <a:r>
              <a:rPr lang="en-US" b="1" dirty="0"/>
              <a:t>doesn’t respond at all</a:t>
            </a:r>
          </a:p>
          <a:p>
            <a:r>
              <a:rPr lang="en-US" dirty="0"/>
              <a:t>What happens if the server sends a </a:t>
            </a:r>
            <a:r>
              <a:rPr lang="en-US" b="1" dirty="0"/>
              <a:t>referral response</a:t>
            </a:r>
            <a:r>
              <a:rPr lang="en-US" dirty="0"/>
              <a:t> to another malicious server?</a:t>
            </a:r>
          </a:p>
          <a:p>
            <a:r>
              <a:rPr lang="en-US" dirty="0"/>
              <a:t>And what happens if the server sends </a:t>
            </a:r>
            <a:r>
              <a:rPr lang="en-US" b="1" dirty="0"/>
              <a:t>multiple referral responses </a:t>
            </a:r>
            <a:r>
              <a:rPr lang="en-US" dirty="0"/>
              <a:t>recursively?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04DB9-1FFE-3C32-0384-7D929BEFD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246BCF0-A506-BF40-453D-AAC75E40458E}"/>
              </a:ext>
            </a:extLst>
          </p:cNvPr>
          <p:cNvGrpSpPr/>
          <p:nvPr/>
        </p:nvGrpSpPr>
        <p:grpSpPr>
          <a:xfrm>
            <a:off x="1076381" y="3826562"/>
            <a:ext cx="866720" cy="907139"/>
            <a:chOff x="921233" y="3709254"/>
            <a:chExt cx="1244396" cy="130242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C019718-445C-4A58-3A0C-4DD8D0F19D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1233" y="3709254"/>
              <a:ext cx="1067966" cy="1067966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A1999C0D-0641-4C58-CDC8-4CAFE8F76A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85215" y="4131267"/>
              <a:ext cx="880414" cy="880414"/>
            </a:xfrm>
            <a:prstGeom prst="rect">
              <a:avLst/>
            </a:prstGeom>
          </p:spPr>
        </p:pic>
      </p:grpSp>
      <p:pic>
        <p:nvPicPr>
          <p:cNvPr id="51" name="Picture 50">
            <a:extLst>
              <a:ext uri="{FF2B5EF4-FFF2-40B4-BE49-F238E27FC236}">
                <a16:creationId xmlns:a16="http://schemas.microsoft.com/office/drawing/2014/main" id="{9146D81C-033F-F281-5AD1-1D3D51614A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2421" y="3862154"/>
            <a:ext cx="779577" cy="779577"/>
          </a:xfrm>
          <a:prstGeom prst="rect">
            <a:avLst/>
          </a:prstGeom>
        </p:spPr>
      </p:pic>
      <p:sp>
        <p:nvSpPr>
          <p:cNvPr id="52" name="Speech Bubble: Rectangle with Corners Rounded 51">
            <a:extLst>
              <a:ext uri="{FF2B5EF4-FFF2-40B4-BE49-F238E27FC236}">
                <a16:creationId xmlns:a16="http://schemas.microsoft.com/office/drawing/2014/main" id="{0D405C14-355F-DEC8-4EF3-9E9DE0FE12EE}"/>
              </a:ext>
            </a:extLst>
          </p:cNvPr>
          <p:cNvSpPr/>
          <p:nvPr/>
        </p:nvSpPr>
        <p:spPr>
          <a:xfrm>
            <a:off x="4731526" y="3157311"/>
            <a:ext cx="1805355" cy="470126"/>
          </a:xfrm>
          <a:prstGeom prst="wedgeRoundRectCallout">
            <a:avLst>
              <a:gd name="adj1" fmla="val -37716"/>
              <a:gd name="adj2" fmla="val 6250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It's not up to us.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D187571-2EC2-2AF5-9F95-F4F89F1594E6}"/>
              </a:ext>
            </a:extLst>
          </p:cNvPr>
          <p:cNvGrpSpPr/>
          <p:nvPr/>
        </p:nvGrpSpPr>
        <p:grpSpPr>
          <a:xfrm>
            <a:off x="4712676" y="3193937"/>
            <a:ext cx="4293574" cy="1411429"/>
            <a:chOff x="4712676" y="3193937"/>
            <a:chExt cx="4293574" cy="1411429"/>
          </a:xfrm>
        </p:grpSpPr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E7531670-5D21-75AB-D68D-CF31D93B4A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21318" y="3825789"/>
              <a:ext cx="779577" cy="779577"/>
            </a:xfrm>
            <a:prstGeom prst="rect">
              <a:avLst/>
            </a:prstGeom>
          </p:spPr>
        </p:pic>
        <p:sp>
          <p:nvSpPr>
            <p:cNvPr id="56" name="Speech Bubble: Rectangle with Corners Rounded 55">
              <a:extLst>
                <a:ext uri="{FF2B5EF4-FFF2-40B4-BE49-F238E27FC236}">
                  <a16:creationId xmlns:a16="http://schemas.microsoft.com/office/drawing/2014/main" id="{D491F520-147F-8CFA-E2A9-12BF289B8C7A}"/>
                </a:ext>
              </a:extLst>
            </p:cNvPr>
            <p:cNvSpPr/>
            <p:nvPr/>
          </p:nvSpPr>
          <p:spPr>
            <a:xfrm>
              <a:off x="7200895" y="3193937"/>
              <a:ext cx="1805355" cy="470126"/>
            </a:xfrm>
            <a:prstGeom prst="wedgeRoundRectCallout">
              <a:avLst>
                <a:gd name="adj1" fmla="val -37716"/>
                <a:gd name="adj2" fmla="val 62500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It's not up to us.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6FD87309-B516-38C6-8C5D-899B08F28138}"/>
                </a:ext>
              </a:extLst>
            </p:cNvPr>
            <p:cNvCxnSpPr>
              <a:endCxn id="53" idx="1"/>
            </p:cNvCxnSpPr>
            <p:nvPr/>
          </p:nvCxnSpPr>
          <p:spPr>
            <a:xfrm>
              <a:off x="4712676" y="4251941"/>
              <a:ext cx="1524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512695D-AE0D-4A5C-6EBC-4D13C20DBB3D}"/>
              </a:ext>
            </a:extLst>
          </p:cNvPr>
          <p:cNvGrpSpPr/>
          <p:nvPr/>
        </p:nvGrpSpPr>
        <p:grpSpPr>
          <a:xfrm>
            <a:off x="7315199" y="3193937"/>
            <a:ext cx="4460625" cy="1447793"/>
            <a:chOff x="7315199" y="3193937"/>
            <a:chExt cx="4460625" cy="1447793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BFDF2E3B-CD57-C90F-477F-316C1AFB6F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050215" y="3862153"/>
              <a:ext cx="779577" cy="779577"/>
            </a:xfrm>
            <a:prstGeom prst="rect">
              <a:avLst/>
            </a:prstGeom>
          </p:spPr>
        </p:pic>
        <p:sp>
          <p:nvSpPr>
            <p:cNvPr id="57" name="Speech Bubble: Rectangle with Corners Rounded 56">
              <a:extLst>
                <a:ext uri="{FF2B5EF4-FFF2-40B4-BE49-F238E27FC236}">
                  <a16:creationId xmlns:a16="http://schemas.microsoft.com/office/drawing/2014/main" id="{64535B46-9FAF-9591-8698-FE39D0156F77}"/>
                </a:ext>
              </a:extLst>
            </p:cNvPr>
            <p:cNvSpPr/>
            <p:nvPr/>
          </p:nvSpPr>
          <p:spPr>
            <a:xfrm>
              <a:off x="9970469" y="3193937"/>
              <a:ext cx="1805355" cy="470126"/>
            </a:xfrm>
            <a:prstGeom prst="wedgeRoundRectCallout">
              <a:avLst>
                <a:gd name="adj1" fmla="val -37716"/>
                <a:gd name="adj2" fmla="val 62500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It's not up to us.</a:t>
              </a:r>
            </a:p>
          </p:txBody>
        </p: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1706D3A8-9E15-722E-7DE4-DA3EB2BE8907}"/>
                </a:ext>
              </a:extLst>
            </p:cNvPr>
            <p:cNvCxnSpPr>
              <a:endCxn id="54" idx="1"/>
            </p:cNvCxnSpPr>
            <p:nvPr/>
          </p:nvCxnSpPr>
          <p:spPr>
            <a:xfrm>
              <a:off x="7315199" y="4215577"/>
              <a:ext cx="155917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F9255A7-1007-06E6-CB9F-08A1DBD8B580}"/>
              </a:ext>
            </a:extLst>
          </p:cNvPr>
          <p:cNvGrpSpPr/>
          <p:nvPr/>
        </p:nvGrpSpPr>
        <p:grpSpPr>
          <a:xfrm>
            <a:off x="6421317" y="4764738"/>
            <a:ext cx="779578" cy="1718526"/>
            <a:chOff x="6421317" y="4764738"/>
            <a:chExt cx="779578" cy="1718526"/>
          </a:xfrm>
        </p:grpSpPr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B8BEA067-7A67-7F65-9379-DC3766E402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21318" y="4764738"/>
              <a:ext cx="779577" cy="779577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F046A92C-EBC6-A116-F5C7-C59523EB97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21317" y="5703687"/>
              <a:ext cx="779577" cy="779577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0454D1E-9CED-B402-C48B-806CB2E05B9F}"/>
              </a:ext>
            </a:extLst>
          </p:cNvPr>
          <p:cNvGrpSpPr/>
          <p:nvPr/>
        </p:nvGrpSpPr>
        <p:grpSpPr>
          <a:xfrm>
            <a:off x="4689230" y="4251941"/>
            <a:ext cx="1547446" cy="1841534"/>
            <a:chOff x="4689230" y="4251941"/>
            <a:chExt cx="1547446" cy="1841534"/>
          </a:xfrm>
        </p:grpSpPr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D2BCD9EF-4541-109F-B08C-59AB9F4E9D1B}"/>
                </a:ext>
              </a:extLst>
            </p:cNvPr>
            <p:cNvCxnSpPr/>
            <p:nvPr/>
          </p:nvCxnSpPr>
          <p:spPr>
            <a:xfrm>
              <a:off x="4712676" y="4251941"/>
              <a:ext cx="1524000" cy="91350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14C6E47B-53E0-F4A2-38AA-E1612CADFE28}"/>
                </a:ext>
              </a:extLst>
            </p:cNvPr>
            <p:cNvCxnSpPr/>
            <p:nvPr/>
          </p:nvCxnSpPr>
          <p:spPr>
            <a:xfrm>
              <a:off x="4689230" y="4251941"/>
              <a:ext cx="1547446" cy="184153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149BA30E-16A8-49C1-948D-39AC3A6F1EAB}"/>
              </a:ext>
            </a:extLst>
          </p:cNvPr>
          <p:cNvSpPr/>
          <p:nvPr/>
        </p:nvSpPr>
        <p:spPr>
          <a:xfrm>
            <a:off x="7656631" y="4636880"/>
            <a:ext cx="832337" cy="1815032"/>
          </a:xfrm>
          <a:prstGeom prst="rightArrow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F6D8016-7DFA-E829-6773-EA6EADFB8A52}"/>
              </a:ext>
            </a:extLst>
          </p:cNvPr>
          <p:cNvGrpSpPr/>
          <p:nvPr/>
        </p:nvGrpSpPr>
        <p:grpSpPr>
          <a:xfrm>
            <a:off x="8757137" y="4154032"/>
            <a:ext cx="2033931" cy="2357208"/>
            <a:chOff x="8757137" y="4154032"/>
            <a:chExt cx="2033931" cy="2357208"/>
          </a:xfrm>
        </p:grpSpPr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C7DB0CE2-9849-CF5C-9464-D353B7EB27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757137" y="4385869"/>
              <a:ext cx="779577" cy="779577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F9DC225D-5E1C-DE52-A8C1-E39D8D3A24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31914" y="4548958"/>
              <a:ext cx="779577" cy="779577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89E1C44C-AEC2-7ABB-CCD9-AA33E68473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874369" y="4973747"/>
              <a:ext cx="779577" cy="779577"/>
            </a:xfrm>
            <a:prstGeom prst="rect">
              <a:avLst/>
            </a:prstGeom>
          </p:spPr>
        </p:pic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927B1B26-13BB-CA21-0373-1FC4FD0A9C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349146" y="5229608"/>
              <a:ext cx="779577" cy="779577"/>
            </a:xfrm>
            <a:prstGeom prst="rect">
              <a:avLst/>
            </a:prstGeom>
          </p:spPr>
        </p:pic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9458BE31-A325-F17E-9939-189453FBDB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812810" y="5582605"/>
              <a:ext cx="779577" cy="779577"/>
            </a:xfrm>
            <a:prstGeom prst="rect">
              <a:avLst/>
            </a:prstGeom>
          </p:spPr>
        </p:pic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EBCEBD54-758C-3CA8-1F94-5EC47462F5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011491" y="4682026"/>
              <a:ext cx="779577" cy="779577"/>
            </a:xfrm>
            <a:prstGeom prst="rect">
              <a:avLst/>
            </a:prstGeom>
          </p:spPr>
        </p:pic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6D38746F-5668-8737-7B8C-D5EF443BD8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28675" y="4154032"/>
              <a:ext cx="779577" cy="779577"/>
            </a:xfrm>
            <a:prstGeom prst="rect">
              <a:avLst/>
            </a:prstGeom>
          </p:spPr>
        </p:pic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0E78164F-98F3-A0E2-D47F-680DE1E233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914750" y="5343072"/>
              <a:ext cx="779577" cy="779577"/>
            </a:xfrm>
            <a:prstGeom prst="rect">
              <a:avLst/>
            </a:prstGeom>
          </p:spPr>
        </p:pic>
        <p:pic>
          <p:nvPicPr>
            <p:cNvPr id="77" name="Picture 76">
              <a:extLst>
                <a:ext uri="{FF2B5EF4-FFF2-40B4-BE49-F238E27FC236}">
                  <a16:creationId xmlns:a16="http://schemas.microsoft.com/office/drawing/2014/main" id="{65407654-ACE1-7123-EB92-05E15437A7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10705" y="5731663"/>
              <a:ext cx="779577" cy="779577"/>
            </a:xfrm>
            <a:prstGeom prst="rect">
              <a:avLst/>
            </a:prstGeom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821B31C-672F-055D-8B65-873C26D3E0AB}"/>
              </a:ext>
            </a:extLst>
          </p:cNvPr>
          <p:cNvSpPr txBox="1"/>
          <p:nvPr/>
        </p:nvSpPr>
        <p:spPr>
          <a:xfrm>
            <a:off x="898982" y="3373363"/>
            <a:ext cx="1098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cs typeface="Times New Roman" panose="02020603050405020304" pitchFamily="18" charset="0"/>
              </a:rPr>
              <a:t>Resolver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77E663-F361-D11A-7EB2-110E5AAFB0ED}"/>
              </a:ext>
            </a:extLst>
          </p:cNvPr>
          <p:cNvSpPr txBox="1"/>
          <p:nvPr/>
        </p:nvSpPr>
        <p:spPr>
          <a:xfrm>
            <a:off x="3417274" y="3379644"/>
            <a:ext cx="1361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cs typeface="Times New Roman" panose="02020603050405020304" pitchFamily="18" charset="0"/>
              </a:rPr>
              <a:t>DNS server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031734D-48FA-6DE5-D0E5-DBF6178C2A45}"/>
              </a:ext>
            </a:extLst>
          </p:cNvPr>
          <p:cNvCxnSpPr/>
          <p:nvPr/>
        </p:nvCxnSpPr>
        <p:spPr>
          <a:xfrm>
            <a:off x="1997616" y="4268163"/>
            <a:ext cx="167170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865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7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9D712FF-93B8-A18F-E85F-9084B14017D9}"/>
              </a:ext>
            </a:extLst>
          </p:cNvPr>
          <p:cNvSpPr txBox="1"/>
          <p:nvPr/>
        </p:nvSpPr>
        <p:spPr>
          <a:xfrm>
            <a:off x="6785821" y="3735514"/>
            <a:ext cx="53222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1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defRPr>
            </a:lvl1pPr>
          </a:lstStyle>
          <a:p>
            <a:r>
              <a:rPr lang="en-US" dirty="0">
                <a:solidFill>
                  <a:schemeClr val="accent6"/>
                </a:solidFill>
              </a:rPr>
              <a:t>fake.test.    NS   ns11.fake.test.</a:t>
            </a:r>
          </a:p>
          <a:p>
            <a:r>
              <a:rPr lang="en-US" dirty="0">
                <a:solidFill>
                  <a:schemeClr val="accent6"/>
                </a:solidFill>
              </a:rPr>
              <a:t>fake.test.    NS   ns12.fake.test.</a:t>
            </a:r>
          </a:p>
          <a:p>
            <a:r>
              <a:rPr lang="en-US" dirty="0">
                <a:solidFill>
                  <a:schemeClr val="accent6"/>
                </a:solidFill>
              </a:rPr>
              <a:t>fake.test.    NS   ns13.fake.test.</a:t>
            </a:r>
          </a:p>
          <a:p>
            <a:r>
              <a:rPr lang="en-US" dirty="0">
                <a:solidFill>
                  <a:schemeClr val="accent6"/>
                </a:solidFill>
              </a:rPr>
              <a:t>fake.test.    NS   ns14.fake.test.</a:t>
            </a:r>
          </a:p>
          <a:p>
            <a:r>
              <a:rPr lang="en-US" dirty="0">
                <a:solidFill>
                  <a:schemeClr val="accent6"/>
                </a:solidFill>
              </a:rPr>
              <a:t>fake.test.    NS   ns15.fake.test. 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6FF9CF-6CA0-2ED3-B0D9-09FD56C2E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</a:t>
            </a:r>
            <a:r>
              <a:rPr lang="ko-KR" altLang="en-US" dirty="0"/>
              <a:t> </a:t>
            </a:r>
            <a:r>
              <a:rPr lang="en-US" altLang="ko-KR" dirty="0"/>
              <a:t>not</a:t>
            </a:r>
            <a:r>
              <a:rPr lang="ko-KR" altLang="en-US" dirty="0"/>
              <a:t> </a:t>
            </a:r>
            <a:r>
              <a:rPr lang="en-US" altLang="ko-KR" dirty="0"/>
              <a:t>fail</a:t>
            </a:r>
            <a:r>
              <a:rPr lang="ko-KR" altLang="en-US" dirty="0"/>
              <a:t> </a:t>
            </a:r>
            <a:r>
              <a:rPr lang="en-US" altLang="ko-KR" dirty="0"/>
              <a:t>but</a:t>
            </a:r>
            <a:r>
              <a:rPr lang="ko-KR" altLang="en-US" dirty="0"/>
              <a:t> </a:t>
            </a:r>
            <a:r>
              <a:rPr lang="en-US" altLang="ko-KR" dirty="0"/>
              <a:t>success with delegation response?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3755D-29A5-3E42-C155-680F391F7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1382153"/>
          </a:xfrm>
        </p:spPr>
        <p:txBody>
          <a:bodyPr/>
          <a:lstStyle/>
          <a:p>
            <a:r>
              <a:rPr lang="en-US" dirty="0"/>
              <a:t>The resolver handles each referral response processing </a:t>
            </a:r>
            <a:r>
              <a:rPr lang="en-US" b="1" dirty="0"/>
              <a:t>independently</a:t>
            </a:r>
          </a:p>
          <a:p>
            <a:r>
              <a:rPr lang="en-US" dirty="0"/>
              <a:t>This means that the previous limits worked </a:t>
            </a:r>
            <a:r>
              <a:rPr lang="en-US" b="1" dirty="0"/>
              <a:t>independently</a:t>
            </a:r>
          </a:p>
          <a:p>
            <a:pPr lvl="1"/>
            <a:r>
              <a:rPr lang="en-US" dirty="0"/>
              <a:t>Query count increased in </a:t>
            </a:r>
            <a:r>
              <a:rPr lang="en-US" b="1" dirty="0"/>
              <a:t>logarithmic scale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B7066D-968D-5301-6224-EC9D2450B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D757C7-9090-24A4-877C-7D2ABC035ADC}"/>
              </a:ext>
            </a:extLst>
          </p:cNvPr>
          <p:cNvSpPr txBox="1"/>
          <p:nvPr/>
        </p:nvSpPr>
        <p:spPr>
          <a:xfrm>
            <a:off x="401998" y="2593137"/>
            <a:ext cx="532227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1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defRPr>
            </a:lvl1pPr>
          </a:lstStyle>
          <a:p>
            <a:r>
              <a:rPr lang="en-US" dirty="0"/>
              <a:t>;; AUTHORITY SECTION:</a:t>
            </a:r>
          </a:p>
          <a:p>
            <a:r>
              <a:rPr lang="en-US" dirty="0"/>
              <a:t>fake.test.    NS   ns1.fake.test.</a:t>
            </a:r>
          </a:p>
          <a:p>
            <a:r>
              <a:rPr lang="en-US" dirty="0"/>
              <a:t>fake.test.    NS   ns2.fake.test.</a:t>
            </a:r>
          </a:p>
          <a:p>
            <a:r>
              <a:rPr lang="en-US" dirty="0"/>
              <a:t>fake.test.    NS   ns3.fake.test.</a:t>
            </a:r>
          </a:p>
          <a:p>
            <a:r>
              <a:rPr lang="en-US" dirty="0"/>
              <a:t>fake.test.    NS   ns4.fake.test.</a:t>
            </a:r>
          </a:p>
          <a:p>
            <a:r>
              <a:rPr lang="en-US" dirty="0"/>
              <a:t>fake.test.    NS   ns5.fake.test.  </a:t>
            </a:r>
          </a:p>
          <a:p>
            <a:r>
              <a:rPr lang="en-US" dirty="0"/>
              <a:t>fake.test.    NS   ns6.fake.test.</a:t>
            </a:r>
          </a:p>
          <a:p>
            <a:r>
              <a:rPr lang="en-US" dirty="0"/>
              <a:t>fake.test.    NS   ns7.fake.test.</a:t>
            </a:r>
          </a:p>
          <a:p>
            <a:endParaRPr lang="en-US" dirty="0"/>
          </a:p>
          <a:p>
            <a:r>
              <a:rPr lang="en-US" dirty="0"/>
              <a:t>                   ...</a:t>
            </a:r>
          </a:p>
          <a:p>
            <a:endParaRPr lang="en-US" dirty="0"/>
          </a:p>
          <a:p>
            <a:r>
              <a:rPr lang="en-US" dirty="0"/>
              <a:t>fake.test.    NS   ns999.fake.test.</a:t>
            </a:r>
          </a:p>
          <a:p>
            <a:r>
              <a:rPr lang="en-US" dirty="0"/>
              <a:t>fake.test.    NS   ns1000.fake.test.</a:t>
            </a:r>
          </a:p>
          <a:p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E1CFB6-A25E-7098-D841-32C845EE364D}"/>
              </a:ext>
            </a:extLst>
          </p:cNvPr>
          <p:cNvSpPr/>
          <p:nvPr/>
        </p:nvSpPr>
        <p:spPr>
          <a:xfrm>
            <a:off x="401998" y="2907329"/>
            <a:ext cx="4507112" cy="14032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D38571-AF95-8B8D-F7D6-5EF75F898EF0}"/>
              </a:ext>
            </a:extLst>
          </p:cNvPr>
          <p:cNvSpPr txBox="1"/>
          <p:nvPr/>
        </p:nvSpPr>
        <p:spPr>
          <a:xfrm>
            <a:off x="6795047" y="2258186"/>
            <a:ext cx="53222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1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defRPr>
            </a:lvl1pPr>
          </a:lstStyle>
          <a:p>
            <a:r>
              <a:rPr lang="en-US" dirty="0">
                <a:solidFill>
                  <a:srgbClr val="7030A0"/>
                </a:solidFill>
              </a:rPr>
              <a:t>fake.test.    NS   ns6.fake.test.</a:t>
            </a:r>
          </a:p>
          <a:p>
            <a:r>
              <a:rPr lang="en-US" dirty="0">
                <a:solidFill>
                  <a:srgbClr val="7030A0"/>
                </a:solidFill>
              </a:rPr>
              <a:t>fake.test.    NS   ns7.fake.test.</a:t>
            </a:r>
          </a:p>
          <a:p>
            <a:r>
              <a:rPr lang="en-US" dirty="0">
                <a:solidFill>
                  <a:srgbClr val="7030A0"/>
                </a:solidFill>
              </a:rPr>
              <a:t>fake.test.    NS   ns8.fake.test.</a:t>
            </a:r>
          </a:p>
          <a:p>
            <a:r>
              <a:rPr lang="en-US" dirty="0">
                <a:solidFill>
                  <a:srgbClr val="7030A0"/>
                </a:solidFill>
              </a:rPr>
              <a:t>fake.test.    NS   ns9.fake.test.</a:t>
            </a:r>
          </a:p>
          <a:p>
            <a:r>
              <a:rPr lang="en-US" dirty="0">
                <a:solidFill>
                  <a:srgbClr val="7030A0"/>
                </a:solidFill>
              </a:rPr>
              <a:t>fake.test.    NS   ns10.fake.test.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1B5E95-4771-4C38-2EF0-B4C3A6CF6062}"/>
              </a:ext>
            </a:extLst>
          </p:cNvPr>
          <p:cNvSpPr txBox="1"/>
          <p:nvPr/>
        </p:nvSpPr>
        <p:spPr>
          <a:xfrm>
            <a:off x="6811107" y="5212842"/>
            <a:ext cx="53222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1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defRPr>
            </a:lvl1pPr>
          </a:lstStyle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fake.test.    NS   ns16.fake.test.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fake.test.    NS   ns17.fake.test.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fake.test.    NS   ns18.fake.test.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fake.test.    NS   ns19.fake.test.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fake.test.    NS   ns20.fake.test.  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487A9379-1F6B-D1FE-7A75-4B17AD30A741}"/>
              </a:ext>
            </a:extLst>
          </p:cNvPr>
          <p:cNvSpPr/>
          <p:nvPr/>
        </p:nvSpPr>
        <p:spPr>
          <a:xfrm>
            <a:off x="6467727" y="2356338"/>
            <a:ext cx="318094" cy="1242647"/>
          </a:xfrm>
          <a:prstGeom prst="leftBrace">
            <a:avLst>
              <a:gd name="adj1" fmla="val 56243"/>
              <a:gd name="adj2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79CCF86D-4D91-974F-C2B5-23F8475FE582}"/>
              </a:ext>
            </a:extLst>
          </p:cNvPr>
          <p:cNvSpPr/>
          <p:nvPr/>
        </p:nvSpPr>
        <p:spPr>
          <a:xfrm>
            <a:off x="6467727" y="3833666"/>
            <a:ext cx="318094" cy="1242647"/>
          </a:xfrm>
          <a:prstGeom prst="leftBrace">
            <a:avLst>
              <a:gd name="adj1" fmla="val 56243"/>
              <a:gd name="adj2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C9980BA0-D121-FCD5-1ABA-22B9E873E1D8}"/>
              </a:ext>
            </a:extLst>
          </p:cNvPr>
          <p:cNvSpPr/>
          <p:nvPr/>
        </p:nvSpPr>
        <p:spPr>
          <a:xfrm>
            <a:off x="6467727" y="5310994"/>
            <a:ext cx="318094" cy="1242647"/>
          </a:xfrm>
          <a:prstGeom prst="leftBrace">
            <a:avLst>
              <a:gd name="adj1" fmla="val 56243"/>
              <a:gd name="adj2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8110E90-E546-9DEE-C7E9-7D5185E81D89}"/>
              </a:ext>
            </a:extLst>
          </p:cNvPr>
          <p:cNvCxnSpPr>
            <a:cxnSpLocks/>
          </p:cNvCxnSpPr>
          <p:nvPr/>
        </p:nvCxnSpPr>
        <p:spPr>
          <a:xfrm flipV="1">
            <a:off x="4818184" y="3020296"/>
            <a:ext cx="1441015" cy="5114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BAF89BC-BC22-BD2E-91CB-A94DC7186509}"/>
              </a:ext>
            </a:extLst>
          </p:cNvPr>
          <p:cNvCxnSpPr>
            <a:cxnSpLocks/>
          </p:cNvCxnSpPr>
          <p:nvPr/>
        </p:nvCxnSpPr>
        <p:spPr>
          <a:xfrm>
            <a:off x="4806461" y="3344232"/>
            <a:ext cx="1512277" cy="109903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7371B4B-20FC-C0DF-0C2C-37B795FEC137}"/>
              </a:ext>
            </a:extLst>
          </p:cNvPr>
          <p:cNvCxnSpPr>
            <a:cxnSpLocks/>
          </p:cNvCxnSpPr>
          <p:nvPr/>
        </p:nvCxnSpPr>
        <p:spPr>
          <a:xfrm>
            <a:off x="4806461" y="3587262"/>
            <a:ext cx="1512277" cy="23525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018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410DE-263C-FAFC-99CD-855887835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 the attack feasible?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AA01B-FBFA-C164-476E-CFA3B65D5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5"/>
            <a:ext cx="10978699" cy="2226398"/>
          </a:xfrm>
        </p:spPr>
        <p:txBody>
          <a:bodyPr/>
          <a:lstStyle/>
          <a:p>
            <a:r>
              <a:rPr lang="en-US" b="1" dirty="0"/>
              <a:t>We don't actually need </a:t>
            </a:r>
            <a:r>
              <a:rPr lang="en-US" b="1" i="1" dirty="0"/>
              <a:t>N</a:t>
            </a:r>
            <a:r>
              <a:rPr lang="en-US" b="1" dirty="0"/>
              <a:t> servers</a:t>
            </a:r>
            <a:r>
              <a:rPr lang="en-US" dirty="0"/>
              <a:t> for all </a:t>
            </a:r>
            <a:r>
              <a:rPr lang="en-US" i="1" dirty="0"/>
              <a:t>N</a:t>
            </a:r>
            <a:r>
              <a:rPr lang="en-US" dirty="0"/>
              <a:t> servers to get a response</a:t>
            </a:r>
          </a:p>
          <a:p>
            <a:r>
              <a:rPr lang="en-US" dirty="0"/>
              <a:t>Servers</a:t>
            </a:r>
            <a:r>
              <a:rPr lang="ko-KR" altLang="en-US" dirty="0"/>
              <a:t> </a:t>
            </a:r>
            <a:r>
              <a:rPr lang="en-US" altLang="ko-KR" dirty="0"/>
              <a:t>sometimes</a:t>
            </a:r>
            <a:r>
              <a:rPr lang="ko-KR" altLang="en-US" dirty="0"/>
              <a:t> </a:t>
            </a:r>
            <a:r>
              <a:rPr lang="en-US" altLang="ko-KR" b="1" dirty="0"/>
              <a:t>glue</a:t>
            </a:r>
            <a:r>
              <a:rPr lang="ko-KR" altLang="en-US" dirty="0"/>
              <a:t> </a:t>
            </a:r>
            <a:r>
              <a:rPr lang="en-US" altLang="ko-KR" dirty="0"/>
              <a:t>IP addresses together for efficiency (optional)</a:t>
            </a:r>
            <a:endParaRPr lang="en-US" dirty="0"/>
          </a:p>
          <a:p>
            <a:r>
              <a:rPr lang="en-US" dirty="0"/>
              <a:t>If an IP address in </a:t>
            </a:r>
            <a:r>
              <a:rPr lang="en-US" i="1" dirty="0"/>
              <a:t>ADDITIONAL SECTION</a:t>
            </a:r>
            <a:r>
              <a:rPr lang="en-US" dirty="0"/>
              <a:t> is the same, </a:t>
            </a:r>
            <a:r>
              <a:rPr lang="en-US" b="1" dirty="0"/>
              <a:t>the resolver uses the data in its own cache rather than querying other nameservers</a:t>
            </a:r>
            <a:endParaRPr lang="en-US" b="1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F7B5FC-CED7-B42C-154F-CFF7971FE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4A4EC3-C574-1F59-80F4-F4241207CA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6138" y="3745598"/>
            <a:ext cx="1067966" cy="1067966"/>
          </a:xfrm>
          <a:prstGeom prst="rect">
            <a:avLst/>
          </a:prstGeom>
        </p:spPr>
      </p:pic>
      <p:sp>
        <p:nvSpPr>
          <p:cNvPr id="10" name="Callout: Line 9">
            <a:extLst>
              <a:ext uri="{FF2B5EF4-FFF2-40B4-BE49-F238E27FC236}">
                <a16:creationId xmlns:a16="http://schemas.microsoft.com/office/drawing/2014/main" id="{C3F5A2DB-BEE0-371F-D6BA-5C30EB88EC22}"/>
              </a:ext>
            </a:extLst>
          </p:cNvPr>
          <p:cNvSpPr/>
          <p:nvPr/>
        </p:nvSpPr>
        <p:spPr>
          <a:xfrm>
            <a:off x="6201504" y="3393830"/>
            <a:ext cx="5664213" cy="2728187"/>
          </a:xfrm>
          <a:prstGeom prst="borderCallout1">
            <a:avLst>
              <a:gd name="adj1" fmla="val 81526"/>
              <a:gd name="adj2" fmla="val -4194"/>
              <a:gd name="adj3" fmla="val 56789"/>
              <a:gd name="adj4" fmla="val -312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3598E3-D226-ED6C-F7C1-FDC5DA2F0AFA}"/>
              </a:ext>
            </a:extLst>
          </p:cNvPr>
          <p:cNvSpPr txBox="1"/>
          <p:nvPr/>
        </p:nvSpPr>
        <p:spPr>
          <a:xfrm>
            <a:off x="6407073" y="3498729"/>
            <a:ext cx="53222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1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defRPr>
            </a:lvl1pPr>
          </a:lstStyle>
          <a:p>
            <a:r>
              <a:rPr lang="en-US" dirty="0"/>
              <a:t>;; AUTHORITY SECTION:</a:t>
            </a:r>
          </a:p>
          <a:p>
            <a:r>
              <a:rPr lang="en-US" dirty="0"/>
              <a:t>fake.test.    NS   ns1.fake.test.</a:t>
            </a:r>
          </a:p>
          <a:p>
            <a:r>
              <a:rPr lang="en-US" dirty="0"/>
              <a:t>fake.test.    NS   ns2.fake.test.</a:t>
            </a:r>
          </a:p>
          <a:p>
            <a:r>
              <a:rPr lang="en-US" dirty="0"/>
              <a:t>fake.test.    NS   ns3.fake.test.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8D177F-38CA-7F12-D30A-5C12F3145F9A}"/>
              </a:ext>
            </a:extLst>
          </p:cNvPr>
          <p:cNvSpPr txBox="1"/>
          <p:nvPr/>
        </p:nvSpPr>
        <p:spPr>
          <a:xfrm>
            <a:off x="6372473" y="4747701"/>
            <a:ext cx="53222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accent6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rPr>
              <a:t>;; ADDITIONAL SECTION:</a:t>
            </a:r>
          </a:p>
          <a:p>
            <a:pPr algn="l"/>
            <a:r>
              <a:rPr lang="en-US" dirty="0">
                <a:solidFill>
                  <a:schemeClr val="accent6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rPr>
              <a:t>ns1.fake.test.    A   </a:t>
            </a:r>
            <a:r>
              <a:rPr lang="en-US" dirty="0">
                <a:solidFill>
                  <a:schemeClr val="accent6"/>
                </a:solidFill>
                <a:highlight>
                  <a:srgbClr val="FFFF00"/>
                </a:highlight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rPr>
              <a:t>192.9.9.9</a:t>
            </a:r>
          </a:p>
          <a:p>
            <a:pPr algn="l"/>
            <a:r>
              <a:rPr lang="en-US" dirty="0">
                <a:solidFill>
                  <a:schemeClr val="accent6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rPr>
              <a:t>ns2.fake.test.    A   </a:t>
            </a:r>
            <a:r>
              <a:rPr lang="en-US" dirty="0">
                <a:solidFill>
                  <a:schemeClr val="accent6"/>
                </a:solidFill>
                <a:highlight>
                  <a:srgbClr val="FFFF00"/>
                </a:highlight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rPr>
              <a:t>192.9.9.9</a:t>
            </a:r>
            <a:r>
              <a:rPr lang="en-US" dirty="0">
                <a:solidFill>
                  <a:schemeClr val="accent6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rPr>
              <a:t> ns3.fake.test.    A   </a:t>
            </a:r>
            <a:r>
              <a:rPr lang="en-US" dirty="0">
                <a:solidFill>
                  <a:schemeClr val="accent6"/>
                </a:solidFill>
                <a:highlight>
                  <a:srgbClr val="FFFF00"/>
                </a:highlight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rPr>
              <a:t>192.9.9.9</a:t>
            </a:r>
            <a:endParaRPr lang="en-US" sz="1400" dirty="0">
              <a:solidFill>
                <a:schemeClr val="accent6"/>
              </a:solidFill>
              <a:highlight>
                <a:srgbClr val="FFFF00"/>
              </a:highlight>
              <a:latin typeface="CaskaydiaMono NF" panose="02000009000000000000" pitchFamily="50" charset="0"/>
              <a:ea typeface="CaskaydiaMono NF" panose="02000009000000000000" pitchFamily="50" charset="0"/>
              <a:cs typeface="CaskaydiaMono NF" panose="02000009000000000000" pitchFamily="50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AB8DE11-C997-A79F-AFB7-C85D5A7640DD}"/>
              </a:ext>
            </a:extLst>
          </p:cNvPr>
          <p:cNvCxnSpPr/>
          <p:nvPr/>
        </p:nvCxnSpPr>
        <p:spPr>
          <a:xfrm>
            <a:off x="2192214" y="4185806"/>
            <a:ext cx="21101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85CCDE2-07A3-257B-44CE-97E93D2C9C50}"/>
              </a:ext>
            </a:extLst>
          </p:cNvPr>
          <p:cNvSpPr txBox="1"/>
          <p:nvPr/>
        </p:nvSpPr>
        <p:spPr>
          <a:xfrm>
            <a:off x="2313970" y="3745598"/>
            <a:ext cx="1575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cs typeface="Times New Roman" panose="02020603050405020304" pitchFamily="18" charset="0"/>
              </a:rPr>
              <a:t>Q. fake.test   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93740E-01BF-12C6-D4D5-A3B6E93B47A8}"/>
              </a:ext>
            </a:extLst>
          </p:cNvPr>
          <p:cNvSpPr txBox="1"/>
          <p:nvPr/>
        </p:nvSpPr>
        <p:spPr>
          <a:xfrm>
            <a:off x="4384123" y="3309208"/>
            <a:ext cx="1380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cs typeface="Times New Roman" panose="02020603050405020304" pitchFamily="18" charset="0"/>
              </a:rPr>
              <a:t>DNS Server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1616CB0-C9FB-09E2-CDCB-97C137B3C598}"/>
              </a:ext>
            </a:extLst>
          </p:cNvPr>
          <p:cNvCxnSpPr/>
          <p:nvPr/>
        </p:nvCxnSpPr>
        <p:spPr>
          <a:xfrm>
            <a:off x="2192214" y="4590168"/>
            <a:ext cx="2110154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7E75041-AB67-0E9C-E043-66D51202CE0E}"/>
              </a:ext>
            </a:extLst>
          </p:cNvPr>
          <p:cNvSpPr txBox="1"/>
          <p:nvPr/>
        </p:nvSpPr>
        <p:spPr>
          <a:xfrm>
            <a:off x="2313970" y="4642349"/>
            <a:ext cx="2061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cs typeface="Times New Roman" panose="02020603050405020304" pitchFamily="18" charset="0"/>
              </a:rPr>
              <a:t>A. </a:t>
            </a:r>
            <a:r>
              <a:rPr lang="en-US" b="1" i="1" dirty="0">
                <a:cs typeface="Times New Roman" panose="02020603050405020304" pitchFamily="18" charset="0"/>
              </a:rPr>
              <a:t>referral response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F72AC08-87E4-8227-19A0-F68C8BA2CBE1}"/>
              </a:ext>
            </a:extLst>
          </p:cNvPr>
          <p:cNvGrpSpPr/>
          <p:nvPr/>
        </p:nvGrpSpPr>
        <p:grpSpPr>
          <a:xfrm>
            <a:off x="921233" y="3709254"/>
            <a:ext cx="1244396" cy="1302427"/>
            <a:chOff x="921233" y="3709254"/>
            <a:chExt cx="1244396" cy="1302427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964FD40-682F-8968-283F-259B835CFB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1233" y="3709254"/>
              <a:ext cx="1067966" cy="1067966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CF6B5AD5-E8C8-2277-5042-7F5CF0D32E0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85215" y="4131267"/>
              <a:ext cx="880414" cy="880414"/>
            </a:xfrm>
            <a:prstGeom prst="rect">
              <a:avLst/>
            </a:prstGeom>
          </p:spPr>
        </p:pic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2D7DDA92-DA75-8EDC-7019-C4A0E283D0C6}"/>
              </a:ext>
            </a:extLst>
          </p:cNvPr>
          <p:cNvSpPr txBox="1"/>
          <p:nvPr/>
        </p:nvSpPr>
        <p:spPr>
          <a:xfrm>
            <a:off x="890565" y="3300036"/>
            <a:ext cx="1098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cs typeface="Times New Roman" panose="02020603050405020304" pitchFamily="18" charset="0"/>
              </a:rPr>
              <a:t>Resolver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0E42DCF-8371-E4F6-22A7-B4A890D9FB24}"/>
              </a:ext>
            </a:extLst>
          </p:cNvPr>
          <p:cNvSpPr/>
          <p:nvPr/>
        </p:nvSpPr>
        <p:spPr>
          <a:xfrm>
            <a:off x="6407073" y="5052646"/>
            <a:ext cx="4319542" cy="8831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788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410DE-263C-FAFC-99CD-855887835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 the attack feasible?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AA01B-FBFA-C164-476E-CFA3B65D5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1460461"/>
          </a:xfrm>
        </p:spPr>
        <p:txBody>
          <a:bodyPr/>
          <a:lstStyle/>
          <a:p>
            <a:r>
              <a:rPr lang="en-US" dirty="0"/>
              <a:t>Omit the corresponding IP addresses (IP glue) of the NS record</a:t>
            </a:r>
          </a:p>
          <a:p>
            <a:r>
              <a:rPr lang="en-US" dirty="0"/>
              <a:t>The resolver then </a:t>
            </a:r>
            <a:r>
              <a:rPr lang="en-US" b="1" dirty="0"/>
              <a:t>should traverse all the NS by itself, without help from the cache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F7B5FC-CED7-B42C-154F-CFF7971FE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970945-1781-7355-002C-B6101F92B96E}"/>
              </a:ext>
            </a:extLst>
          </p:cNvPr>
          <p:cNvSpPr txBox="1"/>
          <p:nvPr/>
        </p:nvSpPr>
        <p:spPr>
          <a:xfrm>
            <a:off x="910021" y="2171106"/>
            <a:ext cx="532227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1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defRPr>
            </a:lvl1pPr>
          </a:lstStyle>
          <a:p>
            <a:r>
              <a:rPr lang="en-US" dirty="0"/>
              <a:t>;; AUTHORITY SECTION:</a:t>
            </a:r>
          </a:p>
          <a:p>
            <a:r>
              <a:rPr lang="en-US" dirty="0"/>
              <a:t>fake.test.    NS   ns1.fake.test.</a:t>
            </a:r>
          </a:p>
          <a:p>
            <a:r>
              <a:rPr lang="en-US" dirty="0"/>
              <a:t>fake.test.    NS   ns2.fake.test.</a:t>
            </a:r>
          </a:p>
          <a:p>
            <a:r>
              <a:rPr lang="en-US" dirty="0"/>
              <a:t>fake.test.    NS   ns3.fake.test.</a:t>
            </a:r>
          </a:p>
          <a:p>
            <a:r>
              <a:rPr lang="en-US" dirty="0"/>
              <a:t>fake.test.    NS   ns4.fake.test.</a:t>
            </a:r>
          </a:p>
          <a:p>
            <a:r>
              <a:rPr lang="en-US" dirty="0"/>
              <a:t>fake.test.    NS   ns5.fake.test.  </a:t>
            </a:r>
          </a:p>
          <a:p>
            <a:r>
              <a:rPr lang="en-US" dirty="0"/>
              <a:t>fake.test.    NS   ns6.fake.test.</a:t>
            </a:r>
          </a:p>
          <a:p>
            <a:r>
              <a:rPr lang="en-US" dirty="0"/>
              <a:t>fake.test.    NS   ns7.fake.test.</a:t>
            </a:r>
          </a:p>
          <a:p>
            <a:endParaRPr lang="en-US" dirty="0"/>
          </a:p>
          <a:p>
            <a:r>
              <a:rPr lang="en-US" dirty="0"/>
              <a:t>                   ...</a:t>
            </a:r>
          </a:p>
          <a:p>
            <a:endParaRPr lang="en-US" dirty="0"/>
          </a:p>
          <a:p>
            <a:r>
              <a:rPr lang="en-US" dirty="0"/>
              <a:t>fake.test.    NS   ns999.fake.test.</a:t>
            </a:r>
          </a:p>
          <a:p>
            <a:r>
              <a:rPr lang="en-US" dirty="0"/>
              <a:t>fake.test.    NS   ns1000.fake.test.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F3EED5-8877-E44D-D740-9C6DA01E0617}"/>
              </a:ext>
            </a:extLst>
          </p:cNvPr>
          <p:cNvSpPr txBox="1"/>
          <p:nvPr/>
        </p:nvSpPr>
        <p:spPr>
          <a:xfrm>
            <a:off x="6232298" y="2171106"/>
            <a:ext cx="532227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1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defRPr>
            </a:lvl1pPr>
          </a:lstStyle>
          <a:p>
            <a:r>
              <a:rPr lang="en-US" dirty="0"/>
              <a:t>ns1.fake.test.</a:t>
            </a:r>
          </a:p>
          <a:p>
            <a:r>
              <a:rPr lang="en-US" dirty="0"/>
              <a:t>    NS   ns1.fake.test., ns2. ...</a:t>
            </a:r>
          </a:p>
          <a:p>
            <a:r>
              <a:rPr lang="en-US" dirty="0"/>
              <a:t>ns2.fake.test.</a:t>
            </a:r>
          </a:p>
          <a:p>
            <a:r>
              <a:rPr lang="en-US" dirty="0"/>
              <a:t>    NS   ns1.fake.test., ns2. ...</a:t>
            </a:r>
          </a:p>
          <a:p>
            <a:r>
              <a:rPr lang="en-US" dirty="0"/>
              <a:t>ns3.fake.test.</a:t>
            </a:r>
          </a:p>
          <a:p>
            <a:r>
              <a:rPr lang="en-US" dirty="0"/>
              <a:t>    NS   ns1.fake.test., ns2. ...</a:t>
            </a:r>
          </a:p>
          <a:p>
            <a:r>
              <a:rPr lang="en-US" dirty="0"/>
              <a:t>ns4.fake.test.</a:t>
            </a:r>
          </a:p>
          <a:p>
            <a:r>
              <a:rPr lang="en-US" dirty="0"/>
              <a:t>    NS   ns1.fake.test., ns2. ...</a:t>
            </a:r>
          </a:p>
          <a:p>
            <a:r>
              <a:rPr lang="en-US" dirty="0"/>
              <a:t>ns5.fake.test.</a:t>
            </a:r>
          </a:p>
          <a:p>
            <a:r>
              <a:rPr lang="en-US" dirty="0"/>
              <a:t>    NS   ns1.fake.test., ns2. ...</a:t>
            </a:r>
          </a:p>
          <a:p>
            <a:r>
              <a:rPr lang="en-US" dirty="0"/>
              <a:t>ns6.fake.test.</a:t>
            </a:r>
          </a:p>
          <a:p>
            <a:r>
              <a:rPr lang="en-US" dirty="0"/>
              <a:t>    NS   ns1.fake.test., ns2. ...</a:t>
            </a:r>
          </a:p>
          <a:p>
            <a:r>
              <a:rPr lang="en-US" dirty="0"/>
              <a:t>ns7.fake.test.</a:t>
            </a:r>
          </a:p>
          <a:p>
            <a:r>
              <a:rPr lang="en-US" dirty="0"/>
              <a:t>    NS   ns1.fake.test., ns2. ...</a:t>
            </a:r>
          </a:p>
        </p:txBody>
      </p:sp>
    </p:spTree>
    <p:extLst>
      <p:ext uri="{BB962C8B-B14F-4D97-AF65-F5344CB8AC3E}">
        <p14:creationId xmlns:p14="http://schemas.microsoft.com/office/powerpoint/2010/main" val="3210923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64058-E68E-AE40-B154-248CD7544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684BA-FB95-C562-662C-3DF430A0C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754739"/>
          </a:xfrm>
        </p:spPr>
        <p:txBody>
          <a:bodyPr/>
          <a:lstStyle/>
          <a:p>
            <a:r>
              <a:rPr lang="en-US" b="1" dirty="0"/>
              <a:t>Consider only </a:t>
            </a:r>
            <a:r>
              <a:rPr lang="en-US" b="1" i="1" dirty="0"/>
              <a:t>k </a:t>
            </a:r>
            <a:r>
              <a:rPr lang="en-US" b="1" dirty="0"/>
              <a:t>of the NS names in the referral response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CBE64-42D1-3DEB-E381-F7ED6F10D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D8086E-B4A8-EF38-EEA6-76763F299DAA}"/>
              </a:ext>
            </a:extLst>
          </p:cNvPr>
          <p:cNvSpPr txBox="1"/>
          <p:nvPr/>
        </p:nvSpPr>
        <p:spPr>
          <a:xfrm>
            <a:off x="6860497" y="3364743"/>
            <a:ext cx="53222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1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defRPr>
            </a:lvl1pPr>
          </a:lstStyle>
          <a:p>
            <a:r>
              <a:rPr lang="en-US" dirty="0">
                <a:solidFill>
                  <a:schemeClr val="accent6"/>
                </a:solidFill>
              </a:rPr>
              <a:t>fake.test.    NS   ns11.fake.test.</a:t>
            </a:r>
          </a:p>
          <a:p>
            <a:r>
              <a:rPr lang="en-US" dirty="0">
                <a:solidFill>
                  <a:schemeClr val="accent6"/>
                </a:solidFill>
              </a:rPr>
              <a:t>fake.test.    NS   ns12.fake.test.</a:t>
            </a:r>
          </a:p>
          <a:p>
            <a:r>
              <a:rPr lang="en-US" dirty="0">
                <a:solidFill>
                  <a:schemeClr val="accent6"/>
                </a:solidFill>
              </a:rPr>
              <a:t>fake.test.    NS   ns13.fake.test.</a:t>
            </a:r>
          </a:p>
          <a:p>
            <a:r>
              <a:rPr lang="en-US" dirty="0">
                <a:solidFill>
                  <a:schemeClr val="accent6"/>
                </a:solidFill>
              </a:rPr>
              <a:t>fake.test.    NS   ns14.fake.test.</a:t>
            </a:r>
          </a:p>
          <a:p>
            <a:r>
              <a:rPr lang="en-US" dirty="0">
                <a:solidFill>
                  <a:schemeClr val="accent6"/>
                </a:solidFill>
              </a:rPr>
              <a:t>fake.test.    NS   ns15.fake.test.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DE7C4F-8E50-F8A9-4E6D-50572710B00D}"/>
              </a:ext>
            </a:extLst>
          </p:cNvPr>
          <p:cNvSpPr txBox="1"/>
          <p:nvPr/>
        </p:nvSpPr>
        <p:spPr>
          <a:xfrm>
            <a:off x="476674" y="2222366"/>
            <a:ext cx="532227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1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defRPr>
            </a:lvl1pPr>
          </a:lstStyle>
          <a:p>
            <a:r>
              <a:rPr lang="en-US" dirty="0"/>
              <a:t>;; AUTHORITY SECTION:</a:t>
            </a:r>
          </a:p>
          <a:p>
            <a:r>
              <a:rPr lang="en-US" dirty="0"/>
              <a:t>fake.test.    NS   ns1.fake.test.</a:t>
            </a:r>
          </a:p>
          <a:p>
            <a:r>
              <a:rPr lang="en-US" dirty="0"/>
              <a:t>fake.test.    NS   ns2.fake.test.</a:t>
            </a:r>
          </a:p>
          <a:p>
            <a:r>
              <a:rPr lang="en-US" dirty="0"/>
              <a:t>fake.test.    NS   ns3.fake.test.</a:t>
            </a:r>
          </a:p>
          <a:p>
            <a:r>
              <a:rPr lang="en-US" dirty="0"/>
              <a:t>fake.test.    NS   ns4.fake.test.</a:t>
            </a:r>
          </a:p>
          <a:p>
            <a:r>
              <a:rPr lang="en-US" dirty="0"/>
              <a:t>fake.test.    NS   ns5.fake.test.  </a:t>
            </a:r>
          </a:p>
          <a:p>
            <a:r>
              <a:rPr lang="en-US" dirty="0"/>
              <a:t>fake.test.    NS   ns6.fake.test.</a:t>
            </a:r>
          </a:p>
          <a:p>
            <a:r>
              <a:rPr lang="en-US" dirty="0"/>
              <a:t>fake.test.    NS   ns7.fake.test.</a:t>
            </a:r>
          </a:p>
          <a:p>
            <a:endParaRPr lang="en-US" dirty="0"/>
          </a:p>
          <a:p>
            <a:r>
              <a:rPr lang="en-US" dirty="0"/>
              <a:t>                   ...</a:t>
            </a:r>
          </a:p>
          <a:p>
            <a:endParaRPr lang="en-US" dirty="0"/>
          </a:p>
          <a:p>
            <a:r>
              <a:rPr lang="en-US" dirty="0"/>
              <a:t>fake.test.    NS   ns999.fake.test.</a:t>
            </a:r>
          </a:p>
          <a:p>
            <a:r>
              <a:rPr lang="en-US" dirty="0"/>
              <a:t>fake.test.    NS   ns1000.fake.test.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E48EFE-DB9A-94D9-8102-7D20F2F216BE}"/>
              </a:ext>
            </a:extLst>
          </p:cNvPr>
          <p:cNvSpPr txBox="1"/>
          <p:nvPr/>
        </p:nvSpPr>
        <p:spPr>
          <a:xfrm>
            <a:off x="6869723" y="1887415"/>
            <a:ext cx="53222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1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defRPr>
            </a:lvl1pPr>
          </a:lstStyle>
          <a:p>
            <a:r>
              <a:rPr lang="en-US" dirty="0">
                <a:solidFill>
                  <a:srgbClr val="7030A0"/>
                </a:solidFill>
              </a:rPr>
              <a:t>fake.test.    NS   ns6.fake.test.</a:t>
            </a:r>
          </a:p>
          <a:p>
            <a:r>
              <a:rPr lang="en-US" dirty="0">
                <a:solidFill>
                  <a:srgbClr val="7030A0"/>
                </a:solidFill>
              </a:rPr>
              <a:t>fake.test.    NS   ns7.fake.test.</a:t>
            </a:r>
          </a:p>
          <a:p>
            <a:r>
              <a:rPr lang="en-US" dirty="0">
                <a:solidFill>
                  <a:srgbClr val="7030A0"/>
                </a:solidFill>
              </a:rPr>
              <a:t>fake.test.    NS   ns8.fake.test.</a:t>
            </a:r>
          </a:p>
          <a:p>
            <a:r>
              <a:rPr lang="en-US" dirty="0">
                <a:solidFill>
                  <a:srgbClr val="7030A0"/>
                </a:solidFill>
              </a:rPr>
              <a:t>fake.test.    NS   ns9.fake.test.</a:t>
            </a:r>
          </a:p>
          <a:p>
            <a:r>
              <a:rPr lang="en-US" dirty="0">
                <a:solidFill>
                  <a:srgbClr val="7030A0"/>
                </a:solidFill>
              </a:rPr>
              <a:t>fake.test.    NS   ns10.fake.test.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986CF3-1470-15DD-57B1-FC12AE22D07B}"/>
              </a:ext>
            </a:extLst>
          </p:cNvPr>
          <p:cNvSpPr txBox="1"/>
          <p:nvPr/>
        </p:nvSpPr>
        <p:spPr>
          <a:xfrm>
            <a:off x="6885783" y="4842071"/>
            <a:ext cx="53222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1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defRPr>
            </a:lvl1pPr>
          </a:lstStyle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fake.test.    NS   ns16.fake.test.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fake.test.    NS   ns17.fake.test.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fake.test.    NS   ns18.fake.test.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fake.test.    NS   ns19.fake.test.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fake.test.    NS   ns20.fake.test.  </a:t>
            </a: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F8962EAD-54B4-6CF0-9A5F-181AAEF51537}"/>
              </a:ext>
            </a:extLst>
          </p:cNvPr>
          <p:cNvSpPr/>
          <p:nvPr/>
        </p:nvSpPr>
        <p:spPr>
          <a:xfrm>
            <a:off x="6542403" y="1985567"/>
            <a:ext cx="318094" cy="1242647"/>
          </a:xfrm>
          <a:prstGeom prst="leftBrace">
            <a:avLst>
              <a:gd name="adj1" fmla="val 56243"/>
              <a:gd name="adj2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BD5B267C-F385-3CE9-E3A3-66B6186BF9D5}"/>
              </a:ext>
            </a:extLst>
          </p:cNvPr>
          <p:cNvSpPr/>
          <p:nvPr/>
        </p:nvSpPr>
        <p:spPr>
          <a:xfrm>
            <a:off x="6542403" y="3462895"/>
            <a:ext cx="318094" cy="1242647"/>
          </a:xfrm>
          <a:prstGeom prst="leftBrace">
            <a:avLst>
              <a:gd name="adj1" fmla="val 56243"/>
              <a:gd name="adj2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81D5D81F-153F-EC3C-258C-A49E105F663D}"/>
              </a:ext>
            </a:extLst>
          </p:cNvPr>
          <p:cNvSpPr/>
          <p:nvPr/>
        </p:nvSpPr>
        <p:spPr>
          <a:xfrm>
            <a:off x="6542403" y="4940223"/>
            <a:ext cx="318094" cy="1242647"/>
          </a:xfrm>
          <a:prstGeom prst="leftBrace">
            <a:avLst>
              <a:gd name="adj1" fmla="val 56243"/>
              <a:gd name="adj2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8A11578-ADCA-1719-41EF-5D3A747D3188}"/>
              </a:ext>
            </a:extLst>
          </p:cNvPr>
          <p:cNvCxnSpPr>
            <a:cxnSpLocks/>
          </p:cNvCxnSpPr>
          <p:nvPr/>
        </p:nvCxnSpPr>
        <p:spPr>
          <a:xfrm flipV="1">
            <a:off x="4892860" y="2649525"/>
            <a:ext cx="1441015" cy="5114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4D08A3E-7AE5-F670-C1BB-17B1F8745E38}"/>
              </a:ext>
            </a:extLst>
          </p:cNvPr>
          <p:cNvCxnSpPr>
            <a:cxnSpLocks/>
          </p:cNvCxnSpPr>
          <p:nvPr/>
        </p:nvCxnSpPr>
        <p:spPr>
          <a:xfrm>
            <a:off x="4881137" y="2973461"/>
            <a:ext cx="1512277" cy="109903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0CB6359-7A92-92A8-ABA1-4DBE7173DB85}"/>
              </a:ext>
            </a:extLst>
          </p:cNvPr>
          <p:cNvCxnSpPr>
            <a:cxnSpLocks/>
          </p:cNvCxnSpPr>
          <p:nvPr/>
        </p:nvCxnSpPr>
        <p:spPr>
          <a:xfrm>
            <a:off x="4881137" y="3216491"/>
            <a:ext cx="1512277" cy="23525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E41BDF3-D189-6AE6-5304-BD64F495C150}"/>
              </a:ext>
            </a:extLst>
          </p:cNvPr>
          <p:cNvSpPr/>
          <p:nvPr/>
        </p:nvSpPr>
        <p:spPr>
          <a:xfrm>
            <a:off x="468923" y="1934308"/>
            <a:ext cx="11031415" cy="2848707"/>
          </a:xfrm>
          <a:custGeom>
            <a:avLst/>
            <a:gdLst>
              <a:gd name="connsiteX0" fmla="*/ 46892 w 11031415"/>
              <a:gd name="connsiteY0" fmla="*/ 586154 h 2848707"/>
              <a:gd name="connsiteX1" fmla="*/ 0 w 11031415"/>
              <a:gd name="connsiteY1" fmla="*/ 1934307 h 2848707"/>
              <a:gd name="connsiteX2" fmla="*/ 6377354 w 11031415"/>
              <a:gd name="connsiteY2" fmla="*/ 1969477 h 2848707"/>
              <a:gd name="connsiteX3" fmla="*/ 6389077 w 11031415"/>
              <a:gd name="connsiteY3" fmla="*/ 2848707 h 2848707"/>
              <a:gd name="connsiteX4" fmla="*/ 11031415 w 11031415"/>
              <a:gd name="connsiteY4" fmla="*/ 2836984 h 2848707"/>
              <a:gd name="connsiteX5" fmla="*/ 11019692 w 11031415"/>
              <a:gd name="connsiteY5" fmla="*/ 0 h 2848707"/>
              <a:gd name="connsiteX6" fmla="*/ 6377354 w 11031415"/>
              <a:gd name="connsiteY6" fmla="*/ 11723 h 2848707"/>
              <a:gd name="connsiteX7" fmla="*/ 6377354 w 11031415"/>
              <a:gd name="connsiteY7" fmla="*/ 562707 h 2848707"/>
              <a:gd name="connsiteX8" fmla="*/ 46892 w 11031415"/>
              <a:gd name="connsiteY8" fmla="*/ 586154 h 2848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31415" h="2848707">
                <a:moveTo>
                  <a:pt x="46892" y="586154"/>
                </a:moveTo>
                <a:lnTo>
                  <a:pt x="0" y="1934307"/>
                </a:lnTo>
                <a:lnTo>
                  <a:pt x="6377354" y="1969477"/>
                </a:lnTo>
                <a:lnTo>
                  <a:pt x="6389077" y="2848707"/>
                </a:lnTo>
                <a:lnTo>
                  <a:pt x="11031415" y="2836984"/>
                </a:lnTo>
                <a:cubicBezTo>
                  <a:pt x="11027507" y="1891323"/>
                  <a:pt x="11023600" y="945661"/>
                  <a:pt x="11019692" y="0"/>
                </a:cubicBezTo>
                <a:lnTo>
                  <a:pt x="6377354" y="11723"/>
                </a:lnTo>
                <a:lnTo>
                  <a:pt x="6377354" y="562707"/>
                </a:lnTo>
                <a:lnTo>
                  <a:pt x="46892" y="586154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DFC3D4-8751-2D62-53E3-6F9735489BFC}"/>
              </a:ext>
            </a:extLst>
          </p:cNvPr>
          <p:cNvSpPr txBox="1"/>
          <p:nvPr/>
        </p:nvSpPr>
        <p:spPr>
          <a:xfrm>
            <a:off x="5390942" y="2122096"/>
            <a:ext cx="1187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Total 15</a:t>
            </a:r>
            <a:endParaRPr lang="en-US" sz="1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884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5CA01-AC52-E3A2-70D2-FB58EF5E1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 and Setups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4693E-78DE-7699-F6A5-89DA85FBB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1697214"/>
          </a:xfrm>
        </p:spPr>
        <p:txBody>
          <a:bodyPr/>
          <a:lstStyle/>
          <a:p>
            <a:r>
              <a:rPr lang="en-US" dirty="0"/>
              <a:t>Placed the client, resolver, and authoritative servers in the </a:t>
            </a:r>
            <a:r>
              <a:rPr lang="en-US" b="1" dirty="0"/>
              <a:t>same cloud region (Azure)</a:t>
            </a:r>
          </a:p>
          <a:p>
            <a:pPr lvl="1"/>
            <a:r>
              <a:rPr lang="en-US" dirty="0"/>
              <a:t>Simulated environment</a:t>
            </a:r>
          </a:p>
          <a:p>
            <a:r>
              <a:rPr lang="en-US" dirty="0"/>
              <a:t>Intel Xeon Platinum 8272CL (</a:t>
            </a:r>
            <a:r>
              <a:rPr lang="en-US" b="1" dirty="0"/>
              <a:t>only 4 vCPU</a:t>
            </a:r>
            <a:r>
              <a:rPr lang="en-US" dirty="0"/>
              <a:t>), 16GB RAM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27D9B8-1D7E-9C76-BE48-6A219C05D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6D78BBB-A4E9-A3FB-22E9-FEC0F1A7BD71}"/>
              </a:ext>
            </a:extLst>
          </p:cNvPr>
          <p:cNvGrpSpPr/>
          <p:nvPr/>
        </p:nvGrpSpPr>
        <p:grpSpPr>
          <a:xfrm>
            <a:off x="3018995" y="2726511"/>
            <a:ext cx="6154009" cy="3839879"/>
            <a:chOff x="3018995" y="2726511"/>
            <a:chExt cx="6154009" cy="3839879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379EAD7-DCC8-3D05-701B-08137FD576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16025"/>
            <a:stretch/>
          </p:blipFill>
          <p:spPr>
            <a:xfrm>
              <a:off x="3018995" y="2726511"/>
              <a:ext cx="6154009" cy="3839879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23F19EE-AAE6-8EE2-467B-E7DC44AA0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68625" y="3481250"/>
              <a:ext cx="590360" cy="590360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8B355A0-6B98-6B72-C942-CB053A7EC7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88932" y="3776430"/>
              <a:ext cx="590360" cy="59036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B1BA07B5-C6D8-8DA2-10C6-D8B854D8C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88932" y="4947429"/>
              <a:ext cx="590360" cy="590360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7D8222C6-63A8-B9C4-EF23-415C0A9FBB5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08615" y="3612051"/>
              <a:ext cx="754739" cy="754739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842A0945-77AB-AFD0-5283-3744FA2F705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068625" y="4947429"/>
              <a:ext cx="590360" cy="59036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1D80ADA2-AC11-BE0F-3DFE-9AE0CA1EE68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288932" y="5971170"/>
              <a:ext cx="590360" cy="5903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59101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98669-45AB-5522-78AD-44112BBA8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factor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9F3437-FBEE-E3F6-7571-2015BDCE6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DBD550-3AC4-1053-8A90-04081A124F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6489" y="1161163"/>
            <a:ext cx="8840434" cy="5125165"/>
          </a:xfrm>
          <a:prstGeom prst="rect">
            <a:avLst/>
          </a:prstGeom>
        </p:spPr>
      </p:pic>
      <p:sp>
        <p:nvSpPr>
          <p:cNvPr id="10" name="Arc 9">
            <a:extLst>
              <a:ext uri="{FF2B5EF4-FFF2-40B4-BE49-F238E27FC236}">
                <a16:creationId xmlns:a16="http://schemas.microsoft.com/office/drawing/2014/main" id="{24769505-B32E-FFB3-941C-A5065F370699}"/>
              </a:ext>
            </a:extLst>
          </p:cNvPr>
          <p:cNvSpPr/>
          <p:nvPr/>
        </p:nvSpPr>
        <p:spPr>
          <a:xfrm rot="16200000" flipV="1">
            <a:off x="9401559" y="5149055"/>
            <a:ext cx="1225061" cy="1348153"/>
          </a:xfrm>
          <a:prstGeom prst="arc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E3463E-8883-22B9-0711-6D162C73C463}"/>
              </a:ext>
            </a:extLst>
          </p:cNvPr>
          <p:cNvSpPr txBox="1"/>
          <p:nvPr/>
        </p:nvSpPr>
        <p:spPr>
          <a:xfrm>
            <a:off x="10014089" y="5784730"/>
            <a:ext cx="13445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cs typeface="Times New Roman" panose="02020603050405020304" pitchFamily="18" charset="0"/>
              </a:rPr>
              <a:t>Benign Query</a:t>
            </a:r>
          </a:p>
          <a:p>
            <a:pPr algn="ctr"/>
            <a:r>
              <a:rPr lang="en-US" sz="1600" b="1" dirty="0">
                <a:cs typeface="Times New Roman" panose="02020603050405020304" pitchFamily="18" charset="0"/>
              </a:rPr>
              <a:t>0.195</a:t>
            </a:r>
          </a:p>
        </p:txBody>
      </p:sp>
      <p:sp>
        <p:nvSpPr>
          <p:cNvPr id="12" name="Arrow: Up-Down 11">
            <a:extLst>
              <a:ext uri="{FF2B5EF4-FFF2-40B4-BE49-F238E27FC236}">
                <a16:creationId xmlns:a16="http://schemas.microsoft.com/office/drawing/2014/main" id="{6FC531DE-8BB5-009A-B075-79F68F1D6F80}"/>
              </a:ext>
            </a:extLst>
          </p:cNvPr>
          <p:cNvSpPr/>
          <p:nvPr/>
        </p:nvSpPr>
        <p:spPr>
          <a:xfrm>
            <a:off x="10195901" y="1604660"/>
            <a:ext cx="364032" cy="3559049"/>
          </a:xfrm>
          <a:prstGeom prst="up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DC07DD-1910-8A3C-A22E-CDF2E1174033}"/>
              </a:ext>
            </a:extLst>
          </p:cNvPr>
          <p:cNvSpPr txBox="1"/>
          <p:nvPr/>
        </p:nvSpPr>
        <p:spPr>
          <a:xfrm>
            <a:off x="8298608" y="2841335"/>
            <a:ext cx="2082814" cy="7386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cs typeface="Times New Roman" panose="02020603050405020304" pitchFamily="18" charset="0"/>
              </a:rPr>
              <a:t>Amplification factor</a:t>
            </a:r>
          </a:p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x5,600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8EE30F1-4F88-CAF1-75EE-DDCDDD420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646163"/>
              </p:ext>
            </p:extLst>
          </p:nvPr>
        </p:nvGraphicFramePr>
        <p:xfrm>
          <a:off x="2678676" y="1563872"/>
          <a:ext cx="4521200" cy="18542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3559908">
                  <a:extLst>
                    <a:ext uri="{9D8B030D-6E8A-4147-A177-3AD203B41FA5}">
                      <a16:colId xmlns:a16="http://schemas.microsoft.com/office/drawing/2014/main" val="641276631"/>
                    </a:ext>
                  </a:extLst>
                </a:gridCol>
                <a:gridCol w="961292">
                  <a:extLst>
                    <a:ext uri="{9D8B030D-6E8A-4147-A177-3AD203B41FA5}">
                      <a16:colId xmlns:a16="http://schemas.microsoft.com/office/drawing/2014/main" val="4092002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521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x17,000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361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Consider only 20 names from 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x1,282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372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 RR lookup on </a:t>
                      </a:r>
                      <a:r>
                        <a:rPr lang="en-US" dirty="0" err="1"/>
                        <a:t>No_Fetch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x200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139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Preserving </a:t>
                      </a:r>
                      <a:r>
                        <a:rPr lang="en-US" dirty="0" err="1"/>
                        <a:t>No_Fetch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x50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27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77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5A961-0BD0-4DB4-8624-F034E4C29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Appendix. DNS glue requirements in referral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13275-DE9A-AF39-EAC9-774BFEAAF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1818243"/>
          </a:xfrm>
        </p:spPr>
        <p:txBody>
          <a:bodyPr/>
          <a:lstStyle/>
          <a:p>
            <a:r>
              <a:rPr lang="en-US" dirty="0"/>
              <a:t>Published in </a:t>
            </a:r>
            <a:r>
              <a:rPr lang="en-US" b="1" dirty="0"/>
              <a:t>September 2023</a:t>
            </a:r>
            <a:r>
              <a:rPr lang="en-US" dirty="0"/>
              <a:t> (after paper) - RFC 9471</a:t>
            </a:r>
          </a:p>
          <a:p>
            <a:r>
              <a:rPr lang="en-US" dirty="0"/>
              <a:t>Name server </a:t>
            </a:r>
            <a:r>
              <a:rPr lang="en-US" b="1" dirty="0"/>
              <a:t>MUST</a:t>
            </a:r>
            <a:r>
              <a:rPr lang="en-US" dirty="0"/>
              <a:t> include all available glue records for </a:t>
            </a:r>
            <a:r>
              <a:rPr lang="en-US" b="1" dirty="0"/>
              <a:t>in-domain</a:t>
            </a:r>
            <a:r>
              <a:rPr lang="en-US" dirty="0"/>
              <a:t> name servers</a:t>
            </a:r>
          </a:p>
          <a:p>
            <a:r>
              <a:rPr lang="en-US" dirty="0"/>
              <a:t>Name server </a:t>
            </a:r>
            <a:r>
              <a:rPr lang="en-US" b="1" dirty="0"/>
              <a:t>SHOULD</a:t>
            </a:r>
            <a:r>
              <a:rPr lang="en-US" dirty="0"/>
              <a:t> include all available glue records for </a:t>
            </a:r>
            <a:r>
              <a:rPr lang="en-US" b="1" dirty="0"/>
              <a:t>sibling domain</a:t>
            </a:r>
            <a:r>
              <a:rPr lang="en-US" dirty="0"/>
              <a:t> name servers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2A94C6-3DD7-7ED6-6587-FB7ADF53D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7A50A4-8F88-8101-8FD8-D13F0E2301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791" y="2914564"/>
            <a:ext cx="5920062" cy="173538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F9C457-374D-7259-D171-AE81BD457F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791" y="4883531"/>
            <a:ext cx="5920062" cy="168358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E814CC4-34FA-BD84-6521-D16868AC52D3}"/>
              </a:ext>
            </a:extLst>
          </p:cNvPr>
          <p:cNvSpPr/>
          <p:nvPr/>
        </p:nvSpPr>
        <p:spPr>
          <a:xfrm>
            <a:off x="816859" y="3601329"/>
            <a:ext cx="843129" cy="39389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A2BA07-7777-ED6B-D7FB-03A4C6EC7581}"/>
              </a:ext>
            </a:extLst>
          </p:cNvPr>
          <p:cNvSpPr/>
          <p:nvPr/>
        </p:nvSpPr>
        <p:spPr>
          <a:xfrm>
            <a:off x="5435885" y="3609832"/>
            <a:ext cx="1258832" cy="39389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B81ED0-BDE6-3190-6C05-EEA3EAD3B4BC}"/>
              </a:ext>
            </a:extLst>
          </p:cNvPr>
          <p:cNvSpPr/>
          <p:nvPr/>
        </p:nvSpPr>
        <p:spPr>
          <a:xfrm>
            <a:off x="816859" y="5514308"/>
            <a:ext cx="843129" cy="39389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AE1640-B26E-DCF4-4970-85EB10F81788}"/>
              </a:ext>
            </a:extLst>
          </p:cNvPr>
          <p:cNvSpPr/>
          <p:nvPr/>
        </p:nvSpPr>
        <p:spPr>
          <a:xfrm>
            <a:off x="5440710" y="5534534"/>
            <a:ext cx="1258832" cy="393896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D6BCF4E-CC53-FFD0-E806-9E6960F6DB98}"/>
              </a:ext>
            </a:extLst>
          </p:cNvPr>
          <p:cNvSpPr txBox="1"/>
          <p:nvPr/>
        </p:nvSpPr>
        <p:spPr>
          <a:xfrm>
            <a:off x="6935823" y="3445417"/>
            <a:ext cx="4764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cs typeface="Times New Roman" panose="02020603050405020304" pitchFamily="18" charset="0"/>
              </a:rPr>
              <a:t>In-domain (In-bailiwick) name server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B37AE5-AFDA-2563-F772-F3FBA1840BEE}"/>
              </a:ext>
            </a:extLst>
          </p:cNvPr>
          <p:cNvSpPr txBox="1"/>
          <p:nvPr/>
        </p:nvSpPr>
        <p:spPr>
          <a:xfrm>
            <a:off x="6935823" y="5283475"/>
            <a:ext cx="2633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cs typeface="Times New Roman" panose="02020603050405020304" pitchFamily="18" charset="0"/>
              </a:rPr>
              <a:t>Sibling name server</a:t>
            </a:r>
          </a:p>
        </p:txBody>
      </p:sp>
    </p:spTree>
    <p:extLst>
      <p:ext uri="{BB962C8B-B14F-4D97-AF65-F5344CB8AC3E}">
        <p14:creationId xmlns:p14="http://schemas.microsoft.com/office/powerpoint/2010/main" val="1667941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C28D9-5BB7-1E2E-F259-F02D57FB5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C5E7E-A793-F0C0-9B08-0EA1BEF60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19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A263992C-DA03-8B03-F94B-0C9E6586B2E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7633" y="1132677"/>
                <a:ext cx="10978699" cy="5150892"/>
              </a:xfrm>
            </p:spPr>
            <p:txBody>
              <a:bodyPr/>
              <a:lstStyle/>
              <a:p>
                <a:r>
                  <a:rPr lang="en-US" dirty="0"/>
                  <a:t>Well-known open resolvers were vulnerable to </a:t>
                </a:r>
                <a:r>
                  <a:rPr lang="en-US" dirty="0" err="1"/>
                  <a:t>NRDelegation</a:t>
                </a:r>
                <a:r>
                  <a:rPr lang="en-US" dirty="0"/>
                  <a:t> attack</a:t>
                </a:r>
              </a:p>
              <a:p>
                <a:endParaRPr lang="en-US" dirty="0"/>
              </a:p>
              <a:p>
                <a:r>
                  <a:rPr lang="en-US" dirty="0"/>
                  <a:t>Using delegation response can bypass the parallel queries limit</a:t>
                </a:r>
              </a:p>
              <a:p>
                <a:endParaRPr lang="en-US" dirty="0"/>
              </a:p>
              <a:p>
                <a:r>
                  <a:rPr lang="en-US" dirty="0"/>
                  <a:t>A single query from client can make </a:t>
                </a:r>
                <a:r>
                  <a:rPr lang="en-US" b="1" dirty="0"/>
                  <a:t>5,600 queries </a:t>
                </a:r>
                <a:r>
                  <a:rPr lang="en-US" dirty="0"/>
                  <a:t>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sup>
                    </m:sSup>
                  </m:oMath>
                </a14:m>
                <a:r>
                  <a:rPr lang="en-US" b="1" dirty="0"/>
                  <a:t> machine instructions</a:t>
                </a:r>
              </a:p>
              <a:p>
                <a:endParaRPr lang="en-US" b="1" dirty="0"/>
              </a:p>
              <a:p>
                <a:r>
                  <a:rPr lang="en-US" dirty="0"/>
                  <a:t> The solution author suggested still has a high complexity factor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A263992C-DA03-8B03-F94B-0C9E6586B2E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7633" y="1132677"/>
                <a:ext cx="10978699" cy="5150892"/>
              </a:xfrm>
              <a:blipFill>
                <a:blip r:embed="rId3"/>
                <a:stretch>
                  <a:fillRect l="-777" t="-16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0683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86355-800B-A7D7-6BFC-AE6A65239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Delegation and referral in DNS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54FE1-3FF8-D85B-B4BA-1E8735941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answer the resolver’s query, an </a:t>
            </a:r>
            <a:r>
              <a:rPr lang="en-US" b="1" dirty="0"/>
              <a:t>authoritative nameserver</a:t>
            </a:r>
            <a:r>
              <a:rPr lang="en-US" dirty="0"/>
              <a:t> can choose whether to answer the question directly </a:t>
            </a:r>
            <a:r>
              <a:rPr lang="en-US" b="1" dirty="0"/>
              <a:t>or delegate the answer to another nameserver</a:t>
            </a:r>
          </a:p>
          <a:p>
            <a:r>
              <a:rPr lang="en-US" dirty="0"/>
              <a:t>The delegation is mostly driven by performance gains and enables integration with third-party services</a:t>
            </a:r>
          </a:p>
          <a:p>
            <a:endParaRPr lang="en-US" dirty="0"/>
          </a:p>
          <a:p>
            <a:r>
              <a:rPr lang="en-US" b="1" dirty="0"/>
              <a:t>Referral response</a:t>
            </a:r>
            <a:r>
              <a:rPr lang="en-US" dirty="0"/>
              <a:t> is a multiple delegation response</a:t>
            </a:r>
          </a:p>
          <a:p>
            <a:r>
              <a:rPr lang="en-US" dirty="0"/>
              <a:t>Motivated by fault-tolerance and managing latency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2800" b="1" u="sng" dirty="0"/>
              <a:t>Delegation has been a vulnerable attack vector in DNS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6EF5E3-2716-5A18-B08D-C88470DAF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356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A158F-271C-01E8-423C-6F2268384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792C7-E535-12B1-4707-3E110A7424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11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3CDB7-EAE4-052D-ABE8-B38099DF4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Amplification attack on DNS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CBAC4-054F-91B1-A0B9-80E3B173E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E27E9CD-A4D5-D741-E6D4-000E119C74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4964" y="2918525"/>
            <a:ext cx="4194268" cy="336213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2B1C472-AA25-F92D-180F-E636BA0E972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199"/>
          <a:stretch/>
        </p:blipFill>
        <p:spPr>
          <a:xfrm>
            <a:off x="1452768" y="3167307"/>
            <a:ext cx="4664429" cy="3362139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4577FF1-5AE8-7214-30C2-BA67DCAC432D}"/>
              </a:ext>
            </a:extLst>
          </p:cNvPr>
          <p:cNvSpPr txBox="1"/>
          <p:nvPr/>
        </p:nvSpPr>
        <p:spPr>
          <a:xfrm>
            <a:off x="5955490" y="1892437"/>
            <a:ext cx="1789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tsuNAME</a:t>
            </a:r>
            <a:endParaRPr lang="en-US" sz="1600" b="1" dirty="0">
              <a:cs typeface="Times New Roman" panose="02020603050405020304" pitchFamily="18" charset="0"/>
            </a:endParaRPr>
          </a:p>
          <a:p>
            <a:pPr algn="ctr"/>
            <a:r>
              <a:rPr lang="en-US" sz="1600" dirty="0">
                <a:cs typeface="Times New Roman" panose="02020603050405020304" pitchFamily="18" charset="0"/>
              </a:rPr>
              <a:t>IMC 20’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E0C927E-B3D1-E5CC-AA2E-A9E54619DB1B}"/>
              </a:ext>
            </a:extLst>
          </p:cNvPr>
          <p:cNvSpPr txBox="1"/>
          <p:nvPr/>
        </p:nvSpPr>
        <p:spPr>
          <a:xfrm>
            <a:off x="501161" y="1924651"/>
            <a:ext cx="10086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>
                <a:cs typeface="Times New Roman" panose="02020603050405020304" pitchFamily="18" charset="0"/>
              </a:rPr>
              <a:t>iDNS</a:t>
            </a:r>
            <a:endParaRPr lang="en-US" sz="1600" b="1" dirty="0">
              <a:cs typeface="Times New Roman" panose="02020603050405020304" pitchFamily="18" charset="0"/>
            </a:endParaRPr>
          </a:p>
          <a:p>
            <a:pPr algn="ctr"/>
            <a:r>
              <a:rPr lang="en-US" sz="1600" dirty="0">
                <a:cs typeface="Times New Roman" panose="02020603050405020304" pitchFamily="18" charset="0"/>
              </a:rPr>
              <a:t>OARC 15’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E6B46CF-6E6E-F72C-F9D6-2006405C36EE}"/>
              </a:ext>
            </a:extLst>
          </p:cNvPr>
          <p:cNvSpPr txBox="1"/>
          <p:nvPr/>
        </p:nvSpPr>
        <p:spPr>
          <a:xfrm>
            <a:off x="2988983" y="1926868"/>
            <a:ext cx="11624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NXNS</a:t>
            </a:r>
            <a:endParaRPr lang="en-US" sz="1600" b="1" dirty="0">
              <a:cs typeface="Times New Roman" panose="02020603050405020304" pitchFamily="18" charset="0"/>
            </a:endParaRPr>
          </a:p>
          <a:p>
            <a:pPr algn="ctr"/>
            <a:r>
              <a:rPr lang="en-US" sz="1600" dirty="0">
                <a:cs typeface="Times New Roman" panose="02020603050405020304" pitchFamily="18" charset="0"/>
              </a:rPr>
              <a:t>Security 20’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4D07B0-DBCE-BE8B-2748-3905997BB186}"/>
              </a:ext>
            </a:extLst>
          </p:cNvPr>
          <p:cNvSpPr txBox="1"/>
          <p:nvPr/>
        </p:nvSpPr>
        <p:spPr>
          <a:xfrm>
            <a:off x="8999429" y="1926868"/>
            <a:ext cx="25287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>
                <a:cs typeface="Times New Roman" panose="02020603050405020304" pitchFamily="18" charset="0"/>
              </a:rPr>
              <a:t>NRDelegation</a:t>
            </a:r>
            <a:endParaRPr lang="en-US" sz="1600" b="1" dirty="0">
              <a:cs typeface="Times New Roman" panose="02020603050405020304" pitchFamily="18" charset="0"/>
            </a:endParaRPr>
          </a:p>
          <a:p>
            <a:pPr algn="ctr"/>
            <a:r>
              <a:rPr lang="en-US" sz="1600" dirty="0">
                <a:cs typeface="Times New Roman" panose="02020603050405020304" pitchFamily="18" charset="0"/>
              </a:rPr>
              <a:t>Security 23’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ACE7FEE1-FA7A-EB36-AFDE-86C4361BFE77}"/>
              </a:ext>
            </a:extLst>
          </p:cNvPr>
          <p:cNvSpPr/>
          <p:nvPr/>
        </p:nvSpPr>
        <p:spPr>
          <a:xfrm>
            <a:off x="461397" y="1761772"/>
            <a:ext cx="1048373" cy="115675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F7E08D3-BA0B-195A-5ED7-8A77896D18BD}"/>
              </a:ext>
            </a:extLst>
          </p:cNvPr>
          <p:cNvCxnSpPr>
            <a:cxnSpLocks/>
          </p:cNvCxnSpPr>
          <p:nvPr/>
        </p:nvCxnSpPr>
        <p:spPr>
          <a:xfrm>
            <a:off x="1716066" y="2342367"/>
            <a:ext cx="1138702" cy="1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47C8257-BB27-02B0-76C1-D1887EFF1C43}"/>
              </a:ext>
            </a:extLst>
          </p:cNvPr>
          <p:cNvCxnSpPr>
            <a:cxnSpLocks/>
          </p:cNvCxnSpPr>
          <p:nvPr/>
        </p:nvCxnSpPr>
        <p:spPr>
          <a:xfrm>
            <a:off x="4319312" y="2342518"/>
            <a:ext cx="133306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8A007F2-0C07-FF10-954F-358B6651612C}"/>
              </a:ext>
            </a:extLst>
          </p:cNvPr>
          <p:cNvCxnSpPr>
            <a:cxnSpLocks/>
          </p:cNvCxnSpPr>
          <p:nvPr/>
        </p:nvCxnSpPr>
        <p:spPr>
          <a:xfrm>
            <a:off x="7873655" y="2287188"/>
            <a:ext cx="101982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2E2575C5-EC6B-88ED-1F12-8C62ABA9BB02}"/>
              </a:ext>
            </a:extLst>
          </p:cNvPr>
          <p:cNvSpPr txBox="1"/>
          <p:nvPr/>
        </p:nvSpPr>
        <p:spPr>
          <a:xfrm>
            <a:off x="663865" y="1309706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cs typeface="Times New Roman" panose="02020603050405020304" pitchFamily="18" charset="0"/>
              </a:rPr>
              <a:t>x10+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B021719-A4D8-5583-40DD-E62A612FBB78}"/>
              </a:ext>
            </a:extLst>
          </p:cNvPr>
          <p:cNvSpPr txBox="1"/>
          <p:nvPr/>
        </p:nvSpPr>
        <p:spPr>
          <a:xfrm>
            <a:off x="3158901" y="1309857"/>
            <a:ext cx="822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cs typeface="Times New Roman" panose="02020603050405020304" pitchFamily="18" charset="0"/>
              </a:rPr>
              <a:t>x1600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15007E2-E011-9885-7142-AE3BEA16CF56}"/>
              </a:ext>
            </a:extLst>
          </p:cNvPr>
          <p:cNvSpPr txBox="1"/>
          <p:nvPr/>
        </p:nvSpPr>
        <p:spPr>
          <a:xfrm>
            <a:off x="9788331" y="1311923"/>
            <a:ext cx="950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cs typeface="Times New Roman" panose="02020603050405020304" pitchFamily="18" charset="0"/>
              </a:rPr>
              <a:t>x5600*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73EE49B-3DEB-EB78-E6B8-1459CC85D643}"/>
              </a:ext>
            </a:extLst>
          </p:cNvPr>
          <p:cNvSpPr txBox="1"/>
          <p:nvPr/>
        </p:nvSpPr>
        <p:spPr>
          <a:xfrm>
            <a:off x="6439595" y="1277492"/>
            <a:ext cx="821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cs typeface="Times New Roman" panose="02020603050405020304" pitchFamily="18" charset="0"/>
              </a:rPr>
              <a:t>x500+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8B3AD070-94F0-AEBD-E4FA-1EC7DCE8BE7B}"/>
              </a:ext>
            </a:extLst>
          </p:cNvPr>
          <p:cNvSpPr/>
          <p:nvPr/>
        </p:nvSpPr>
        <p:spPr>
          <a:xfrm>
            <a:off x="3007677" y="1761772"/>
            <a:ext cx="1118752" cy="1156753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7E0E90E3-6372-7527-D4CD-93E156151C40}"/>
              </a:ext>
            </a:extLst>
          </p:cNvPr>
          <p:cNvSpPr/>
          <p:nvPr/>
        </p:nvSpPr>
        <p:spPr>
          <a:xfrm>
            <a:off x="9029393" y="1761772"/>
            <a:ext cx="2498741" cy="1156753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158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3CDB7-EAE4-052D-ABE8-B38099DF4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Amplification attack on DNS (cont.)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CBAC4-054F-91B1-A0B9-80E3B173E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E4900-04B5-8299-E7D0-E609C9CE8CCC}"/>
              </a:ext>
            </a:extLst>
          </p:cNvPr>
          <p:cNvSpPr txBox="1"/>
          <p:nvPr/>
        </p:nvSpPr>
        <p:spPr>
          <a:xfrm>
            <a:off x="5955490" y="1892437"/>
            <a:ext cx="1789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tsuNAME</a:t>
            </a:r>
            <a:endParaRPr lang="en-US" sz="1600" b="1" dirty="0">
              <a:cs typeface="Times New Roman" panose="02020603050405020304" pitchFamily="18" charset="0"/>
            </a:endParaRPr>
          </a:p>
          <a:p>
            <a:pPr algn="ctr"/>
            <a:r>
              <a:rPr lang="en-US" sz="1600" dirty="0">
                <a:cs typeface="Times New Roman" panose="02020603050405020304" pitchFamily="18" charset="0"/>
              </a:rPr>
              <a:t>IMC 20’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0872C5-73DD-23A2-46AA-DEB9A071E18C}"/>
              </a:ext>
            </a:extLst>
          </p:cNvPr>
          <p:cNvSpPr txBox="1"/>
          <p:nvPr/>
        </p:nvSpPr>
        <p:spPr>
          <a:xfrm>
            <a:off x="501161" y="1924651"/>
            <a:ext cx="10086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>
                <a:cs typeface="Times New Roman" panose="02020603050405020304" pitchFamily="18" charset="0"/>
              </a:rPr>
              <a:t>iDNS</a:t>
            </a:r>
            <a:endParaRPr lang="en-US" sz="1600" b="1" dirty="0">
              <a:cs typeface="Times New Roman" panose="02020603050405020304" pitchFamily="18" charset="0"/>
            </a:endParaRPr>
          </a:p>
          <a:p>
            <a:pPr algn="ctr"/>
            <a:r>
              <a:rPr lang="en-US" sz="1600" dirty="0">
                <a:cs typeface="Times New Roman" panose="02020603050405020304" pitchFamily="18" charset="0"/>
              </a:rPr>
              <a:t>OARC 15’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504436-4836-EB80-BDB8-AAB18E8243C6}"/>
              </a:ext>
            </a:extLst>
          </p:cNvPr>
          <p:cNvSpPr txBox="1"/>
          <p:nvPr/>
        </p:nvSpPr>
        <p:spPr>
          <a:xfrm>
            <a:off x="2988983" y="1926868"/>
            <a:ext cx="11624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NXNS</a:t>
            </a:r>
            <a:endParaRPr lang="en-US" sz="1600" b="1" dirty="0">
              <a:cs typeface="Times New Roman" panose="02020603050405020304" pitchFamily="18" charset="0"/>
            </a:endParaRPr>
          </a:p>
          <a:p>
            <a:pPr algn="ctr"/>
            <a:r>
              <a:rPr lang="en-US" sz="1600" dirty="0">
                <a:cs typeface="Times New Roman" panose="02020603050405020304" pitchFamily="18" charset="0"/>
              </a:rPr>
              <a:t>Security 20’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3CA003-234F-3E6F-39DC-FDA2FE71CA04}"/>
              </a:ext>
            </a:extLst>
          </p:cNvPr>
          <p:cNvSpPr txBox="1"/>
          <p:nvPr/>
        </p:nvSpPr>
        <p:spPr>
          <a:xfrm>
            <a:off x="8999429" y="1926868"/>
            <a:ext cx="25287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>
                <a:cs typeface="Times New Roman" panose="02020603050405020304" pitchFamily="18" charset="0"/>
              </a:rPr>
              <a:t>NRDelegation</a:t>
            </a:r>
            <a:endParaRPr lang="en-US" sz="1600" b="1" dirty="0">
              <a:cs typeface="Times New Roman" panose="02020603050405020304" pitchFamily="18" charset="0"/>
            </a:endParaRPr>
          </a:p>
          <a:p>
            <a:pPr algn="ctr"/>
            <a:r>
              <a:rPr lang="en-US" sz="1600" dirty="0">
                <a:cs typeface="Times New Roman" panose="02020603050405020304" pitchFamily="18" charset="0"/>
              </a:rPr>
              <a:t>Security 23’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0FDBB6D-FFF7-CF21-567A-225851A0E3E8}"/>
              </a:ext>
            </a:extLst>
          </p:cNvPr>
          <p:cNvSpPr/>
          <p:nvPr/>
        </p:nvSpPr>
        <p:spPr>
          <a:xfrm>
            <a:off x="5968016" y="1742124"/>
            <a:ext cx="1789270" cy="115675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8CC6AED-0E52-E7A0-3F69-FB4DA7760464}"/>
              </a:ext>
            </a:extLst>
          </p:cNvPr>
          <p:cNvCxnSpPr>
            <a:cxnSpLocks/>
          </p:cNvCxnSpPr>
          <p:nvPr/>
        </p:nvCxnSpPr>
        <p:spPr>
          <a:xfrm>
            <a:off x="1716066" y="2342367"/>
            <a:ext cx="1138702" cy="1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F2C5FC0-9D6E-968E-C306-FFE31285365F}"/>
              </a:ext>
            </a:extLst>
          </p:cNvPr>
          <p:cNvCxnSpPr>
            <a:cxnSpLocks/>
          </p:cNvCxnSpPr>
          <p:nvPr/>
        </p:nvCxnSpPr>
        <p:spPr>
          <a:xfrm>
            <a:off x="4319312" y="2342518"/>
            <a:ext cx="133306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B28A2C3-4C4F-6C64-223F-728553E0CA20}"/>
              </a:ext>
            </a:extLst>
          </p:cNvPr>
          <p:cNvCxnSpPr>
            <a:cxnSpLocks/>
          </p:cNvCxnSpPr>
          <p:nvPr/>
        </p:nvCxnSpPr>
        <p:spPr>
          <a:xfrm>
            <a:off x="7873655" y="2287188"/>
            <a:ext cx="101982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F8F4A0A9-93CA-F147-5F05-040B1CFAA0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2526" y="5292963"/>
            <a:ext cx="1067966" cy="106796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297BFC5-4A62-D745-1CCB-186B676619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1507" y="3279683"/>
            <a:ext cx="1067966" cy="106796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0547268-3A58-F373-5D8C-B69A6161DA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1154" y="5311448"/>
            <a:ext cx="1067966" cy="1067966"/>
          </a:xfrm>
          <a:prstGeom prst="rect">
            <a:avLst/>
          </a:prstGeom>
        </p:spPr>
      </p:pic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A6699722-6A74-29FE-BF03-4EC3EEB7B14D}"/>
              </a:ext>
            </a:extLst>
          </p:cNvPr>
          <p:cNvCxnSpPr>
            <a:stCxn id="14" idx="0"/>
            <a:endCxn id="15" idx="1"/>
          </p:cNvCxnSpPr>
          <p:nvPr/>
        </p:nvCxnSpPr>
        <p:spPr>
          <a:xfrm rot="5400000" flipH="1" flipV="1">
            <a:off x="4009360" y="3880816"/>
            <a:ext cx="1479297" cy="1344998"/>
          </a:xfrm>
          <a:prstGeom prst="bent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CDF40C2D-CAF1-C3DA-BDF1-6ACFBE62A9AD}"/>
              </a:ext>
            </a:extLst>
          </p:cNvPr>
          <p:cNvCxnSpPr>
            <a:stCxn id="15" idx="3"/>
            <a:endCxn id="17" idx="0"/>
          </p:cNvCxnSpPr>
          <p:nvPr/>
        </p:nvCxnSpPr>
        <p:spPr>
          <a:xfrm>
            <a:off x="6489473" y="3813666"/>
            <a:ext cx="1195664" cy="1497782"/>
          </a:xfrm>
          <a:prstGeom prst="bent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FE24222-FAB8-23F8-E2ED-33873DE0BA87}"/>
              </a:ext>
            </a:extLst>
          </p:cNvPr>
          <p:cNvCxnSpPr>
            <a:stCxn id="17" idx="1"/>
            <a:endCxn id="14" idx="3"/>
          </p:cNvCxnSpPr>
          <p:nvPr/>
        </p:nvCxnSpPr>
        <p:spPr>
          <a:xfrm flipH="1" flipV="1">
            <a:off x="4610492" y="5826946"/>
            <a:ext cx="2540662" cy="1848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row: Circular 34">
            <a:extLst>
              <a:ext uri="{FF2B5EF4-FFF2-40B4-BE49-F238E27FC236}">
                <a16:creationId xmlns:a16="http://schemas.microsoft.com/office/drawing/2014/main" id="{1D00306E-6FF6-D56D-9177-10260C541CE3}"/>
              </a:ext>
            </a:extLst>
          </p:cNvPr>
          <p:cNvSpPr/>
          <p:nvPr/>
        </p:nvSpPr>
        <p:spPr>
          <a:xfrm rot="5131941">
            <a:off x="5426649" y="4513418"/>
            <a:ext cx="986739" cy="104213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2357673"/>
              <a:gd name="adj5" fmla="val 125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496ACEE-EC41-0652-71BD-0A85FCD2A6E5}"/>
              </a:ext>
            </a:extLst>
          </p:cNvPr>
          <p:cNvSpPr txBox="1"/>
          <p:nvPr/>
        </p:nvSpPr>
        <p:spPr>
          <a:xfrm>
            <a:off x="663865" y="1309706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cs typeface="Times New Roman" panose="02020603050405020304" pitchFamily="18" charset="0"/>
              </a:rPr>
              <a:t>x10+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85D3070-4773-461D-C056-7790AF9ABB29}"/>
              </a:ext>
            </a:extLst>
          </p:cNvPr>
          <p:cNvSpPr txBox="1"/>
          <p:nvPr/>
        </p:nvSpPr>
        <p:spPr>
          <a:xfrm>
            <a:off x="3158901" y="1309857"/>
            <a:ext cx="822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cs typeface="Times New Roman" panose="02020603050405020304" pitchFamily="18" charset="0"/>
              </a:rPr>
              <a:t>x1600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15A043E-76B2-0863-DAB0-C16C91BC3BF5}"/>
              </a:ext>
            </a:extLst>
          </p:cNvPr>
          <p:cNvSpPr txBox="1"/>
          <p:nvPr/>
        </p:nvSpPr>
        <p:spPr>
          <a:xfrm>
            <a:off x="9788331" y="1311923"/>
            <a:ext cx="950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cs typeface="Times New Roman" panose="02020603050405020304" pitchFamily="18" charset="0"/>
              </a:rPr>
              <a:t>x5600*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A7DE059-356D-9732-8A5D-E255DBE479F5}"/>
              </a:ext>
            </a:extLst>
          </p:cNvPr>
          <p:cNvSpPr txBox="1"/>
          <p:nvPr/>
        </p:nvSpPr>
        <p:spPr>
          <a:xfrm>
            <a:off x="6439595" y="1277492"/>
            <a:ext cx="821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cs typeface="Times New Roman" panose="02020603050405020304" pitchFamily="18" charset="0"/>
              </a:rPr>
              <a:t>x500+</a:t>
            </a:r>
          </a:p>
        </p:txBody>
      </p:sp>
    </p:spTree>
    <p:extLst>
      <p:ext uri="{BB962C8B-B14F-4D97-AF65-F5344CB8AC3E}">
        <p14:creationId xmlns:p14="http://schemas.microsoft.com/office/powerpoint/2010/main" val="336303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B474C-C139-2B21-C7BA-2AF06415B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9E9DB-DBE4-5D86-C6F4-4D5585420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Background   </a:t>
            </a:r>
            <a:r>
              <a:rPr lang="en-US" sz="2800" i="1" dirty="0">
                <a:solidFill>
                  <a:schemeClr val="accent1"/>
                </a:solidFill>
              </a:rPr>
              <a:t>Dig into DNS query</a:t>
            </a:r>
          </a:p>
          <a:p>
            <a:endParaRPr lang="en-US" sz="2800" dirty="0"/>
          </a:p>
          <a:p>
            <a:r>
              <a:rPr lang="en-US" sz="2800" dirty="0"/>
              <a:t>Prior delegation response attack  -  </a:t>
            </a:r>
            <a:r>
              <a:rPr lang="en-US" sz="2800" dirty="0" err="1"/>
              <a:t>NXNSAttack</a:t>
            </a:r>
            <a:r>
              <a:rPr lang="en-US" sz="2800" dirty="0"/>
              <a:t> (</a:t>
            </a:r>
            <a:r>
              <a:rPr lang="en-US" sz="2800" dirty="0" err="1"/>
              <a:t>Usenix</a:t>
            </a:r>
            <a:r>
              <a:rPr lang="en-US" sz="2800" dirty="0"/>
              <a:t> Security 20’)</a:t>
            </a:r>
          </a:p>
          <a:p>
            <a:endParaRPr lang="en-US" sz="2800" dirty="0"/>
          </a:p>
          <a:p>
            <a:r>
              <a:rPr lang="en-US" sz="2800" dirty="0"/>
              <a:t>Latest delegation response attack  -  </a:t>
            </a:r>
            <a:r>
              <a:rPr lang="en-US" sz="2800" dirty="0" err="1"/>
              <a:t>NRDelegation</a:t>
            </a:r>
            <a:r>
              <a:rPr lang="en-US" sz="2800" dirty="0"/>
              <a:t> Attack</a:t>
            </a:r>
          </a:p>
          <a:p>
            <a:endParaRPr lang="en-US" sz="2800" dirty="0"/>
          </a:p>
          <a:p>
            <a:r>
              <a:rPr lang="en-US" sz="2800" dirty="0"/>
              <a:t>Solutions</a:t>
            </a:r>
          </a:p>
          <a:p>
            <a:endParaRPr lang="en-US" sz="2800" dirty="0"/>
          </a:p>
          <a:p>
            <a:r>
              <a:rPr lang="en-US" sz="2800" dirty="0"/>
              <a:t>Evaluation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5F315-CFB6-FFFC-7D3B-72C2211A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454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F9CF-6CA0-2ED3-B0D9-09FD56C2E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3755D-29A5-3E42-C155-680F391F7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956401"/>
          </a:xfrm>
        </p:spPr>
        <p:txBody>
          <a:bodyPr/>
          <a:lstStyle/>
          <a:p>
            <a:r>
              <a:rPr lang="en-US" dirty="0"/>
              <a:t>DNS is a distributed database that stores some values (such as IP address) that map domain names to the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B7066D-968D-5301-6224-EC9D2450B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8441FE-AC4C-0696-58D5-621B5408C3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425" y="3381465"/>
            <a:ext cx="1002324" cy="100232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9914D2-3A15-5FA9-94BC-33DE36C662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6633" y="3348644"/>
            <a:ext cx="1067966" cy="106796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D8C9560-E6A6-8162-B4D6-CBA2CFF4BC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6509" y="2018192"/>
            <a:ext cx="1067966" cy="10679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0CF15E7-CACE-9C94-D9FB-32520CB873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6509" y="3348644"/>
            <a:ext cx="1067966" cy="106796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5713D4F-7C61-7CB8-4011-4E253070C8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6509" y="4679096"/>
            <a:ext cx="1067966" cy="1067966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32C7E40-A74F-7011-E22E-9EB0DF36C339}"/>
              </a:ext>
            </a:extLst>
          </p:cNvPr>
          <p:cNvCxnSpPr>
            <a:cxnSpLocks/>
          </p:cNvCxnSpPr>
          <p:nvPr/>
        </p:nvCxnSpPr>
        <p:spPr>
          <a:xfrm>
            <a:off x="2105003" y="3654628"/>
            <a:ext cx="186912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0D37224-A529-1977-0AE3-D276E1AB07A6}"/>
              </a:ext>
            </a:extLst>
          </p:cNvPr>
          <p:cNvCxnSpPr>
            <a:cxnSpLocks/>
          </p:cNvCxnSpPr>
          <p:nvPr/>
        </p:nvCxnSpPr>
        <p:spPr>
          <a:xfrm flipH="1" flipV="1">
            <a:off x="2105003" y="4072759"/>
            <a:ext cx="1869121" cy="3899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D3D3FB5-FE81-1832-44DD-AD22F4190D33}"/>
              </a:ext>
            </a:extLst>
          </p:cNvPr>
          <p:cNvCxnSpPr/>
          <p:nvPr/>
        </p:nvCxnSpPr>
        <p:spPr>
          <a:xfrm flipV="1">
            <a:off x="5275385" y="2365090"/>
            <a:ext cx="2543908" cy="120161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E96E355-66FB-3AEA-04E3-7F4F8628A88D}"/>
              </a:ext>
            </a:extLst>
          </p:cNvPr>
          <p:cNvCxnSpPr/>
          <p:nvPr/>
        </p:nvCxnSpPr>
        <p:spPr>
          <a:xfrm flipV="1">
            <a:off x="5275385" y="2593305"/>
            <a:ext cx="2543908" cy="1201615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B568D70-9EC3-A35C-25B6-A9463D4F7310}"/>
              </a:ext>
            </a:extLst>
          </p:cNvPr>
          <p:cNvCxnSpPr/>
          <p:nvPr/>
        </p:nvCxnSpPr>
        <p:spPr>
          <a:xfrm>
            <a:off x="5275385" y="3882627"/>
            <a:ext cx="265469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BA3A547-4609-71FD-11EF-9F198069EDA0}"/>
              </a:ext>
            </a:extLst>
          </p:cNvPr>
          <p:cNvCxnSpPr/>
          <p:nvPr/>
        </p:nvCxnSpPr>
        <p:spPr>
          <a:xfrm>
            <a:off x="5275385" y="4076658"/>
            <a:ext cx="2654694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F2D7690-AAE8-0B74-CA20-A8BD2DC4A021}"/>
              </a:ext>
            </a:extLst>
          </p:cNvPr>
          <p:cNvCxnSpPr/>
          <p:nvPr/>
        </p:nvCxnSpPr>
        <p:spPr>
          <a:xfrm>
            <a:off x="5275385" y="4229059"/>
            <a:ext cx="2743200" cy="78544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47E0D90-719F-381D-BD19-E4644DE6C0C8}"/>
              </a:ext>
            </a:extLst>
          </p:cNvPr>
          <p:cNvCxnSpPr/>
          <p:nvPr/>
        </p:nvCxnSpPr>
        <p:spPr>
          <a:xfrm>
            <a:off x="5275385" y="4463520"/>
            <a:ext cx="2743200" cy="785446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D100C58-6536-6DCD-2616-EA2B07412607}"/>
              </a:ext>
            </a:extLst>
          </p:cNvPr>
          <p:cNvSpPr txBox="1"/>
          <p:nvPr/>
        </p:nvSpPr>
        <p:spPr>
          <a:xfrm>
            <a:off x="2105003" y="3285296"/>
            <a:ext cx="1808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 err="1">
                <a:cs typeface="Times New Roman" panose="02020603050405020304" pitchFamily="18" charset="0"/>
              </a:rPr>
              <a:t>example.test</a:t>
            </a:r>
            <a:r>
              <a:rPr lang="en-US" b="1" dirty="0">
                <a:cs typeface="Times New Roman" panose="02020603050405020304" pitchFamily="18" charset="0"/>
              </a:rPr>
              <a:t>   A?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AC29EB7F-B1FA-9663-7660-6BEBFCAE2A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0615" y="3770657"/>
            <a:ext cx="880414" cy="880414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F02A6338-A7F0-C543-D70C-38FBEF5264FA}"/>
              </a:ext>
            </a:extLst>
          </p:cNvPr>
          <p:cNvSpPr txBox="1"/>
          <p:nvPr/>
        </p:nvSpPr>
        <p:spPr>
          <a:xfrm>
            <a:off x="4252952" y="4562986"/>
            <a:ext cx="1295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cs typeface="Times New Roman" panose="02020603050405020304" pitchFamily="18" charset="0"/>
              </a:rPr>
              <a:t>NO CACHE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95C1E0-2E52-0F3C-89C9-712DA9FCA087}"/>
              </a:ext>
            </a:extLst>
          </p:cNvPr>
          <p:cNvSpPr txBox="1"/>
          <p:nvPr/>
        </p:nvSpPr>
        <p:spPr>
          <a:xfrm>
            <a:off x="9637954" y="2346456"/>
            <a:ext cx="1498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cs typeface="Times New Roman" panose="02020603050405020304" pitchFamily="18" charset="0"/>
              </a:rPr>
              <a:t>Ask .test zone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C5141B-B80A-C61C-645C-4F7061D25D1B}"/>
              </a:ext>
            </a:extLst>
          </p:cNvPr>
          <p:cNvSpPr txBox="1"/>
          <p:nvPr/>
        </p:nvSpPr>
        <p:spPr>
          <a:xfrm>
            <a:off x="9595882" y="3585813"/>
            <a:ext cx="2308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cs typeface="Times New Roman" panose="02020603050405020304" pitchFamily="18" charset="0"/>
              </a:rPr>
              <a:t>Ask </a:t>
            </a:r>
            <a:r>
              <a:rPr lang="en-US" b="1" dirty="0" err="1">
                <a:cs typeface="Times New Roman" panose="02020603050405020304" pitchFamily="18" charset="0"/>
              </a:rPr>
              <a:t>example.test</a:t>
            </a:r>
            <a:r>
              <a:rPr lang="en-US" b="1" dirty="0">
                <a:cs typeface="Times New Roman" panose="02020603050405020304" pitchFamily="18" charset="0"/>
              </a:rPr>
              <a:t> zone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D8D226-E24E-769B-6C46-C07C2EECAB4F}"/>
              </a:ext>
            </a:extLst>
          </p:cNvPr>
          <p:cNvSpPr txBox="1"/>
          <p:nvPr/>
        </p:nvSpPr>
        <p:spPr>
          <a:xfrm>
            <a:off x="9680809" y="490387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cs typeface="Times New Roman" panose="02020603050405020304" pitchFamily="18" charset="0"/>
              </a:rPr>
              <a:t>10.98.9.9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0BE538-5225-713E-E47F-D81C80438D0A}"/>
              </a:ext>
            </a:extLst>
          </p:cNvPr>
          <p:cNvSpPr txBox="1"/>
          <p:nvPr/>
        </p:nvSpPr>
        <p:spPr>
          <a:xfrm>
            <a:off x="3867262" y="2600789"/>
            <a:ext cx="1808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 err="1">
                <a:cs typeface="Times New Roman" panose="02020603050405020304" pitchFamily="18" charset="0"/>
              </a:rPr>
              <a:t>example.test</a:t>
            </a:r>
            <a:r>
              <a:rPr lang="en-US" b="1" dirty="0">
                <a:cs typeface="Times New Roman" panose="02020603050405020304" pitchFamily="18" charset="0"/>
              </a:rPr>
              <a:t>   A?</a:t>
            </a: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BEDB0A9C-ECDB-DAA0-B9BF-F3486231FC97}"/>
              </a:ext>
            </a:extLst>
          </p:cNvPr>
          <p:cNvSpPr/>
          <p:nvPr/>
        </p:nvSpPr>
        <p:spPr>
          <a:xfrm>
            <a:off x="3592540" y="2487061"/>
            <a:ext cx="2292444" cy="604205"/>
          </a:xfrm>
          <a:prstGeom prst="wedgeRoundRectCallout">
            <a:avLst>
              <a:gd name="adj1" fmla="val -889"/>
              <a:gd name="adj2" fmla="val 64606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25A00C0A-3626-8253-E268-E3A1E19298F2}"/>
              </a:ext>
            </a:extLst>
          </p:cNvPr>
          <p:cNvSpPr/>
          <p:nvPr/>
        </p:nvSpPr>
        <p:spPr>
          <a:xfrm>
            <a:off x="9461691" y="2224337"/>
            <a:ext cx="1851078" cy="604205"/>
          </a:xfrm>
          <a:prstGeom prst="wedgeRoundRectCallout">
            <a:avLst>
              <a:gd name="adj1" fmla="val -39439"/>
              <a:gd name="adj2" fmla="val 6654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F0ACB083-3C65-D96E-56AA-14CF8BDE3268}"/>
              </a:ext>
            </a:extLst>
          </p:cNvPr>
          <p:cNvSpPr/>
          <p:nvPr/>
        </p:nvSpPr>
        <p:spPr>
          <a:xfrm>
            <a:off x="9520267" y="3468554"/>
            <a:ext cx="2419688" cy="604205"/>
          </a:xfrm>
          <a:prstGeom prst="wedgeRoundRectCallout">
            <a:avLst>
              <a:gd name="adj1" fmla="val -39439"/>
              <a:gd name="adj2" fmla="val 6654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Speech Bubble: Rectangle with Corners Rounded 21">
            <a:extLst>
              <a:ext uri="{FF2B5EF4-FFF2-40B4-BE49-F238E27FC236}">
                <a16:creationId xmlns:a16="http://schemas.microsoft.com/office/drawing/2014/main" id="{6DC4A6F9-B3F7-1F3E-199D-1B3927DB877C}"/>
              </a:ext>
            </a:extLst>
          </p:cNvPr>
          <p:cNvSpPr/>
          <p:nvPr/>
        </p:nvSpPr>
        <p:spPr>
          <a:xfrm>
            <a:off x="9461691" y="4775491"/>
            <a:ext cx="1460301" cy="604205"/>
          </a:xfrm>
          <a:prstGeom prst="wedgeRoundRectCallout">
            <a:avLst>
              <a:gd name="adj1" fmla="val -39439"/>
              <a:gd name="adj2" fmla="val 6654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528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F9CF-6CA0-2ED3-B0D9-09FD56C2E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 into query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3755D-29A5-3E42-C155-680F391F7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1846638"/>
          </a:xfrm>
        </p:spPr>
        <p:txBody>
          <a:bodyPr/>
          <a:lstStyle/>
          <a:p>
            <a:r>
              <a:rPr lang="en-US" dirty="0"/>
              <a:t>DNS server sends </a:t>
            </a:r>
            <a:r>
              <a:rPr lang="en-US" b="1" dirty="0"/>
              <a:t>authority sections list</a:t>
            </a:r>
            <a:r>
              <a:rPr lang="en-US" dirty="0"/>
              <a:t> to the resolver</a:t>
            </a:r>
            <a:endParaRPr lang="en-US" altLang="ko-KR" dirty="0"/>
          </a:p>
          <a:p>
            <a:r>
              <a:rPr lang="en-US" dirty="0"/>
              <a:t>Resolver selects</a:t>
            </a:r>
            <a:r>
              <a:rPr lang="ko-KR" altLang="en-US" dirty="0"/>
              <a:t> </a:t>
            </a:r>
            <a:r>
              <a:rPr lang="en-US" altLang="ko-KR" dirty="0"/>
              <a:t>a server based on its own internal policy</a:t>
            </a:r>
          </a:p>
          <a:p>
            <a:pPr lvl="1"/>
            <a:r>
              <a:rPr lang="en-US" altLang="ko-KR" dirty="0"/>
              <a:t>Usually choose the server with the </a:t>
            </a:r>
            <a:r>
              <a:rPr lang="en-US" altLang="ko-KR" b="1" dirty="0"/>
              <a:t>fastest response time</a:t>
            </a:r>
          </a:p>
          <a:p>
            <a:r>
              <a:rPr lang="en-US" dirty="0"/>
              <a:t>Servers</a:t>
            </a:r>
            <a:r>
              <a:rPr lang="ko-KR" altLang="en-US" dirty="0"/>
              <a:t> </a:t>
            </a:r>
            <a:r>
              <a:rPr lang="en-US" altLang="ko-KR" dirty="0"/>
              <a:t>sometimes</a:t>
            </a:r>
            <a:r>
              <a:rPr lang="ko-KR" altLang="en-US" dirty="0"/>
              <a:t> </a:t>
            </a:r>
            <a:r>
              <a:rPr lang="en-US" altLang="ko-KR" b="1" dirty="0"/>
              <a:t>glue</a:t>
            </a:r>
            <a:r>
              <a:rPr lang="ko-KR" altLang="en-US" dirty="0"/>
              <a:t> </a:t>
            </a:r>
            <a:r>
              <a:rPr lang="en-US" altLang="ko-KR" dirty="0"/>
              <a:t>IP addresses together for efficiency (optional)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B7066D-968D-5301-6224-EC9D2450B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AE7FEF-38F1-2588-D100-E62EF2A80A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6138" y="3745598"/>
            <a:ext cx="1067966" cy="1067966"/>
          </a:xfrm>
          <a:prstGeom prst="rect">
            <a:avLst/>
          </a:prstGeom>
        </p:spPr>
      </p:pic>
      <p:sp>
        <p:nvSpPr>
          <p:cNvPr id="9" name="Callout: Line 8">
            <a:extLst>
              <a:ext uri="{FF2B5EF4-FFF2-40B4-BE49-F238E27FC236}">
                <a16:creationId xmlns:a16="http://schemas.microsoft.com/office/drawing/2014/main" id="{5A09AD80-7310-A4D0-60FB-41D6E0F545F4}"/>
              </a:ext>
            </a:extLst>
          </p:cNvPr>
          <p:cNvSpPr/>
          <p:nvPr/>
        </p:nvSpPr>
        <p:spPr>
          <a:xfrm>
            <a:off x="6201504" y="3393830"/>
            <a:ext cx="5664213" cy="2728187"/>
          </a:xfrm>
          <a:prstGeom prst="borderCallout1">
            <a:avLst>
              <a:gd name="adj1" fmla="val 81526"/>
              <a:gd name="adj2" fmla="val -4194"/>
              <a:gd name="adj3" fmla="val 56789"/>
              <a:gd name="adj4" fmla="val -312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7FC092-2BA4-505F-BAFC-1637387DAD22}"/>
              </a:ext>
            </a:extLst>
          </p:cNvPr>
          <p:cNvSpPr txBox="1"/>
          <p:nvPr/>
        </p:nvSpPr>
        <p:spPr>
          <a:xfrm>
            <a:off x="6407073" y="3498729"/>
            <a:ext cx="53222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1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defRPr>
            </a:lvl1pPr>
          </a:lstStyle>
          <a:p>
            <a:r>
              <a:rPr lang="en-US" dirty="0"/>
              <a:t>;; AUTHORITY SECTION:</a:t>
            </a:r>
          </a:p>
          <a:p>
            <a:r>
              <a:rPr lang="en-US" dirty="0"/>
              <a:t>com.    NS   a.gtld-servers.net.</a:t>
            </a:r>
          </a:p>
          <a:p>
            <a:r>
              <a:rPr lang="en-US" dirty="0"/>
              <a:t>com.    NS   b.gtld-servers.net.</a:t>
            </a:r>
          </a:p>
          <a:p>
            <a:r>
              <a:rPr lang="en-US" dirty="0"/>
              <a:t>com.    NS   c.gtld-servers.net.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1A34A83-C154-4BF5-9B6A-5C327C6395D5}"/>
              </a:ext>
            </a:extLst>
          </p:cNvPr>
          <p:cNvSpPr txBox="1"/>
          <p:nvPr/>
        </p:nvSpPr>
        <p:spPr>
          <a:xfrm>
            <a:off x="6372473" y="4747701"/>
            <a:ext cx="53222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accent6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rPr>
              <a:t>;; ADDITIONAL SECTION:</a:t>
            </a:r>
          </a:p>
          <a:p>
            <a:pPr algn="l"/>
            <a:r>
              <a:rPr lang="en-US" dirty="0">
                <a:solidFill>
                  <a:schemeClr val="accent6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rPr>
              <a:t>a.gtld-servers.net.   A   192.5.6.30</a:t>
            </a:r>
          </a:p>
          <a:p>
            <a:pPr algn="l"/>
            <a:r>
              <a:rPr lang="en-US" dirty="0">
                <a:solidFill>
                  <a:schemeClr val="accent6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rPr>
              <a:t>b.gtld-servers.net.   A   192.33.14.30</a:t>
            </a:r>
          </a:p>
          <a:p>
            <a:pPr algn="l"/>
            <a:r>
              <a:rPr lang="en-US" dirty="0">
                <a:solidFill>
                  <a:schemeClr val="accent6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rPr>
              <a:t>c.gtld-servers.net.   A   192.26.92.30</a:t>
            </a:r>
            <a:endParaRPr lang="en-US" sz="1400" dirty="0">
              <a:solidFill>
                <a:schemeClr val="accent6"/>
              </a:solidFill>
              <a:latin typeface="CaskaydiaMono NF" panose="02000009000000000000" pitchFamily="50" charset="0"/>
              <a:ea typeface="CaskaydiaMono NF" panose="02000009000000000000" pitchFamily="50" charset="0"/>
              <a:cs typeface="CaskaydiaMono NF" panose="02000009000000000000" pitchFamily="50" charset="0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ADA4C34-443A-081E-DED9-03DD616A5288}"/>
              </a:ext>
            </a:extLst>
          </p:cNvPr>
          <p:cNvCxnSpPr/>
          <p:nvPr/>
        </p:nvCxnSpPr>
        <p:spPr>
          <a:xfrm>
            <a:off x="2192214" y="4185806"/>
            <a:ext cx="21101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9CFFC45-D6C8-B50A-EAD7-69395BA1F1D0}"/>
              </a:ext>
            </a:extLst>
          </p:cNvPr>
          <p:cNvSpPr txBox="1"/>
          <p:nvPr/>
        </p:nvSpPr>
        <p:spPr>
          <a:xfrm>
            <a:off x="2313970" y="3745598"/>
            <a:ext cx="185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cs typeface="Times New Roman" panose="02020603050405020304" pitchFamily="18" charset="0"/>
              </a:rPr>
              <a:t>Q. google.com   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F9E4E24-7078-7259-4830-B7361A10A0B4}"/>
              </a:ext>
            </a:extLst>
          </p:cNvPr>
          <p:cNvSpPr txBox="1"/>
          <p:nvPr/>
        </p:nvSpPr>
        <p:spPr>
          <a:xfrm>
            <a:off x="4384123" y="3309208"/>
            <a:ext cx="14319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cs typeface="Times New Roman" panose="02020603050405020304" pitchFamily="18" charset="0"/>
              </a:rPr>
              <a:t>Root Server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D92968E-EF75-B402-BB4F-58CD3C060B82}"/>
              </a:ext>
            </a:extLst>
          </p:cNvPr>
          <p:cNvCxnSpPr/>
          <p:nvPr/>
        </p:nvCxnSpPr>
        <p:spPr>
          <a:xfrm>
            <a:off x="2192214" y="4590168"/>
            <a:ext cx="2110154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DAF44B8-D374-F412-F20B-A09BEB5B3368}"/>
              </a:ext>
            </a:extLst>
          </p:cNvPr>
          <p:cNvSpPr txBox="1"/>
          <p:nvPr/>
        </p:nvSpPr>
        <p:spPr>
          <a:xfrm>
            <a:off x="2313970" y="4642349"/>
            <a:ext cx="2061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cs typeface="Times New Roman" panose="02020603050405020304" pitchFamily="18" charset="0"/>
              </a:rPr>
              <a:t>A. </a:t>
            </a:r>
            <a:r>
              <a:rPr lang="en-US" b="1" i="1" dirty="0">
                <a:cs typeface="Times New Roman" panose="02020603050405020304" pitchFamily="18" charset="0"/>
              </a:rPr>
              <a:t>referral response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47A8C39-D122-BBBF-3874-D0C59E87862F}"/>
              </a:ext>
            </a:extLst>
          </p:cNvPr>
          <p:cNvGrpSpPr/>
          <p:nvPr/>
        </p:nvGrpSpPr>
        <p:grpSpPr>
          <a:xfrm>
            <a:off x="921233" y="3709254"/>
            <a:ext cx="1244396" cy="1302427"/>
            <a:chOff x="921233" y="3709254"/>
            <a:chExt cx="1244396" cy="1302427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69F3F2BC-2EE8-8882-F6BD-B2CE8AB70C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1233" y="3709254"/>
              <a:ext cx="1067966" cy="1067966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4A9D7FA4-B0A1-6963-9BFF-C10419FBB4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85215" y="4131267"/>
              <a:ext cx="880414" cy="880414"/>
            </a:xfrm>
            <a:prstGeom prst="rect">
              <a:avLst/>
            </a:prstGeom>
          </p:spPr>
        </p:pic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32A3B8BC-63DF-5BE0-3BCF-35C7AC58EF3E}"/>
              </a:ext>
            </a:extLst>
          </p:cNvPr>
          <p:cNvSpPr txBox="1"/>
          <p:nvPr/>
        </p:nvSpPr>
        <p:spPr>
          <a:xfrm>
            <a:off x="890565" y="3300036"/>
            <a:ext cx="1098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cs typeface="Times New Roman" panose="02020603050405020304" pitchFamily="18" charset="0"/>
              </a:rPr>
              <a:t>Resolver</a:t>
            </a:r>
          </a:p>
        </p:txBody>
      </p:sp>
      <p:sp>
        <p:nvSpPr>
          <p:cNvPr id="34" name="Speech Bubble: Rectangle with Corners Rounded 33">
            <a:extLst>
              <a:ext uri="{FF2B5EF4-FFF2-40B4-BE49-F238E27FC236}">
                <a16:creationId xmlns:a16="http://schemas.microsoft.com/office/drawing/2014/main" id="{BCB5CC60-560B-D540-F04E-B51215FA3058}"/>
              </a:ext>
            </a:extLst>
          </p:cNvPr>
          <p:cNvSpPr/>
          <p:nvPr/>
        </p:nvSpPr>
        <p:spPr>
          <a:xfrm>
            <a:off x="1097100" y="5325023"/>
            <a:ext cx="4063865" cy="682966"/>
          </a:xfrm>
          <a:prstGeom prst="wedgeRoundRectCallout">
            <a:avLst>
              <a:gd name="adj1" fmla="val -38721"/>
              <a:gd name="adj2" fmla="val -70203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C31ACE1-C3EE-AE3E-AE50-03E3B638859A}"/>
              </a:ext>
            </a:extLst>
          </p:cNvPr>
          <p:cNvSpPr txBox="1"/>
          <p:nvPr/>
        </p:nvSpPr>
        <p:spPr>
          <a:xfrm>
            <a:off x="1180966" y="5468223"/>
            <a:ext cx="3920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cs typeface="Times New Roman" panose="02020603050405020304" pitchFamily="18" charset="0"/>
              </a:rPr>
              <a:t>Query each entry in the list </a:t>
            </a:r>
            <a:r>
              <a:rPr lang="en-US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parallel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3897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F9CF-6CA0-2ED3-B0D9-09FD56C2E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NXNS Attack (Security 20’)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3755D-29A5-3E42-C155-680F391F7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1382153"/>
          </a:xfrm>
        </p:spPr>
        <p:txBody>
          <a:bodyPr/>
          <a:lstStyle/>
          <a:p>
            <a:r>
              <a:rPr lang="en-US" dirty="0"/>
              <a:t>Recent DNS attack, NXNS attack employs a malicious NS referral response using </a:t>
            </a:r>
            <a:r>
              <a:rPr lang="en-US" b="1" dirty="0"/>
              <a:t>a long list of non-existing name server names</a:t>
            </a:r>
          </a:p>
          <a:p>
            <a:r>
              <a:rPr lang="en-US" dirty="0"/>
              <a:t>Until 20’, resolvers query domain names in referral response </a:t>
            </a:r>
            <a:r>
              <a:rPr lang="en-US" b="1" dirty="0"/>
              <a:t>ALL</a:t>
            </a:r>
            <a:r>
              <a:rPr lang="en-US" dirty="0"/>
              <a:t> </a:t>
            </a:r>
            <a:r>
              <a:rPr lang="en-US" b="1" dirty="0"/>
              <a:t>in parallel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B7066D-968D-5301-6224-EC9D2450B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AE7FEF-38F1-2588-D100-E62EF2A80A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0638" y="3771833"/>
            <a:ext cx="1067966" cy="1067966"/>
          </a:xfrm>
          <a:prstGeom prst="rect">
            <a:avLst/>
          </a:prstGeom>
        </p:spPr>
      </p:pic>
      <p:sp>
        <p:nvSpPr>
          <p:cNvPr id="9" name="Callout: Line 8">
            <a:extLst>
              <a:ext uri="{FF2B5EF4-FFF2-40B4-BE49-F238E27FC236}">
                <a16:creationId xmlns:a16="http://schemas.microsoft.com/office/drawing/2014/main" id="{5A09AD80-7310-A4D0-60FB-41D6E0F545F4}"/>
              </a:ext>
            </a:extLst>
          </p:cNvPr>
          <p:cNvSpPr/>
          <p:nvPr/>
        </p:nvSpPr>
        <p:spPr>
          <a:xfrm>
            <a:off x="6201504" y="3686905"/>
            <a:ext cx="5664213" cy="2728187"/>
          </a:xfrm>
          <a:prstGeom prst="borderCallout1">
            <a:avLst>
              <a:gd name="adj1" fmla="val 73791"/>
              <a:gd name="adj2" fmla="val -2331"/>
              <a:gd name="adj3" fmla="val 46046"/>
              <a:gd name="adj4" fmla="val -3357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7FC092-2BA4-505F-BAFC-1637387DAD22}"/>
              </a:ext>
            </a:extLst>
          </p:cNvPr>
          <p:cNvSpPr txBox="1"/>
          <p:nvPr/>
        </p:nvSpPr>
        <p:spPr>
          <a:xfrm>
            <a:off x="6407073" y="3791804"/>
            <a:ext cx="53222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1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defRPr>
            </a:lvl1pPr>
          </a:lstStyle>
          <a:p>
            <a:r>
              <a:rPr lang="en-US" dirty="0"/>
              <a:t>;; AUTHORITY SECTION:</a:t>
            </a:r>
          </a:p>
          <a:p>
            <a:r>
              <a:rPr lang="en-US" dirty="0"/>
              <a:t>fake.test.    NS   ns1.fake.test.</a:t>
            </a:r>
          </a:p>
          <a:p>
            <a:r>
              <a:rPr lang="en-US" dirty="0"/>
              <a:t>fake.test.    NS   ns2.fake.test.</a:t>
            </a:r>
          </a:p>
          <a:p>
            <a:r>
              <a:rPr lang="en-US" dirty="0"/>
              <a:t>fake.test.    NS   ns3.fake.test.</a:t>
            </a:r>
          </a:p>
          <a:p>
            <a:endParaRPr lang="en-US" dirty="0"/>
          </a:p>
          <a:p>
            <a:r>
              <a:rPr lang="en-US" dirty="0"/>
              <a:t>		  </a:t>
            </a:r>
            <a:r>
              <a:rPr lang="en-US" b="1" dirty="0"/>
              <a:t>. . .</a:t>
            </a:r>
          </a:p>
          <a:p>
            <a:endParaRPr lang="en-US" dirty="0"/>
          </a:p>
          <a:p>
            <a:r>
              <a:rPr lang="en-US" dirty="0"/>
              <a:t>fake.test.    NS   ns14999.fake.test.</a:t>
            </a:r>
          </a:p>
          <a:p>
            <a:r>
              <a:rPr lang="en-US" dirty="0"/>
              <a:t>fake.test.    NS   ns15000.fake.test. 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ADA4C34-443A-081E-DED9-03DD616A5288}"/>
              </a:ext>
            </a:extLst>
          </p:cNvPr>
          <p:cNvCxnSpPr/>
          <p:nvPr/>
        </p:nvCxnSpPr>
        <p:spPr>
          <a:xfrm>
            <a:off x="2086714" y="4212041"/>
            <a:ext cx="21101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9CFFC45-D6C8-B50A-EAD7-69395BA1F1D0}"/>
              </a:ext>
            </a:extLst>
          </p:cNvPr>
          <p:cNvSpPr txBox="1"/>
          <p:nvPr/>
        </p:nvSpPr>
        <p:spPr>
          <a:xfrm>
            <a:off x="2208470" y="3771833"/>
            <a:ext cx="1575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cs typeface="Times New Roman" panose="02020603050405020304" pitchFamily="18" charset="0"/>
              </a:rPr>
              <a:t>Q. </a:t>
            </a:r>
            <a:r>
              <a:rPr lang="en-US" b="1" dirty="0" err="1">
                <a:cs typeface="Times New Roman" panose="02020603050405020304" pitchFamily="18" charset="0"/>
              </a:rPr>
              <a:t>fake.test</a:t>
            </a:r>
            <a:r>
              <a:rPr lang="en-US" b="1" dirty="0">
                <a:cs typeface="Times New Roman" panose="02020603050405020304" pitchFamily="18" charset="0"/>
              </a:rPr>
              <a:t>   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F9E4E24-7078-7259-4830-B7361A10A0B4}"/>
              </a:ext>
            </a:extLst>
          </p:cNvPr>
          <p:cNvSpPr txBox="1"/>
          <p:nvPr/>
        </p:nvSpPr>
        <p:spPr>
          <a:xfrm>
            <a:off x="4119010" y="3335379"/>
            <a:ext cx="1953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cs typeface="Times New Roman" panose="02020603050405020304" pitchFamily="18" charset="0"/>
              </a:rPr>
              <a:t>Authoritative NS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D92968E-EF75-B402-BB4F-58CD3C060B82}"/>
              </a:ext>
            </a:extLst>
          </p:cNvPr>
          <p:cNvCxnSpPr/>
          <p:nvPr/>
        </p:nvCxnSpPr>
        <p:spPr>
          <a:xfrm>
            <a:off x="2086714" y="4616403"/>
            <a:ext cx="2110154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DAF44B8-D374-F412-F20B-A09BEB5B3368}"/>
              </a:ext>
            </a:extLst>
          </p:cNvPr>
          <p:cNvSpPr txBox="1"/>
          <p:nvPr/>
        </p:nvSpPr>
        <p:spPr>
          <a:xfrm>
            <a:off x="2208470" y="4668584"/>
            <a:ext cx="2061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cs typeface="Times New Roman" panose="02020603050405020304" pitchFamily="18" charset="0"/>
              </a:rPr>
              <a:t>A. </a:t>
            </a:r>
            <a:r>
              <a:rPr lang="en-US" b="1" i="1" dirty="0">
                <a:cs typeface="Times New Roman" panose="02020603050405020304" pitchFamily="18" charset="0"/>
              </a:rPr>
              <a:t>referral response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69F3F2BC-2EE8-8882-F6BD-B2CE8AB70C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733" y="3735489"/>
            <a:ext cx="1067966" cy="106796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A9D7FA4-B0A1-6963-9BFF-C10419FBB4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9715" y="4157502"/>
            <a:ext cx="880414" cy="880414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32A3B8BC-63DF-5BE0-3BCF-35C7AC58EF3E}"/>
              </a:ext>
            </a:extLst>
          </p:cNvPr>
          <p:cNvSpPr txBox="1"/>
          <p:nvPr/>
        </p:nvSpPr>
        <p:spPr>
          <a:xfrm>
            <a:off x="785065" y="3326271"/>
            <a:ext cx="1098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dirty="0">
                <a:cs typeface="Times New Roman" panose="02020603050405020304" pitchFamily="18" charset="0"/>
              </a:rPr>
              <a:t>Resolver</a:t>
            </a:r>
          </a:p>
        </p:txBody>
      </p:sp>
      <p:sp>
        <p:nvSpPr>
          <p:cNvPr id="34" name="Speech Bubble: Rectangle with Corners Rounded 33">
            <a:extLst>
              <a:ext uri="{FF2B5EF4-FFF2-40B4-BE49-F238E27FC236}">
                <a16:creationId xmlns:a16="http://schemas.microsoft.com/office/drawing/2014/main" id="{BCB5CC60-560B-D540-F04E-B51215FA3058}"/>
              </a:ext>
            </a:extLst>
          </p:cNvPr>
          <p:cNvSpPr/>
          <p:nvPr/>
        </p:nvSpPr>
        <p:spPr>
          <a:xfrm>
            <a:off x="896015" y="5619878"/>
            <a:ext cx="4473162" cy="578338"/>
          </a:xfrm>
          <a:prstGeom prst="wedgeRoundRectCallout">
            <a:avLst>
              <a:gd name="adj1" fmla="val -38721"/>
              <a:gd name="adj2" fmla="val -70203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C45FA32-C17A-31FF-7189-EE40257D04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9240" y="4165441"/>
            <a:ext cx="903134" cy="9031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3664258-C9A5-B65F-BAB2-D8E590005C5C}"/>
              </a:ext>
            </a:extLst>
          </p:cNvPr>
          <p:cNvSpPr txBox="1"/>
          <p:nvPr/>
        </p:nvSpPr>
        <p:spPr>
          <a:xfrm>
            <a:off x="887898" y="5689658"/>
            <a:ext cx="4522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cs typeface="Times New Roman" panose="02020603050405020304" pitchFamily="18" charset="0"/>
              </a:rPr>
              <a:t>Queries “</a:t>
            </a:r>
            <a:r>
              <a:rPr lang="en-US" sz="2400" b="1" dirty="0">
                <a:cs typeface="Times New Roman" panose="02020603050405020304" pitchFamily="18" charset="0"/>
              </a:rPr>
              <a:t>15000</a:t>
            </a:r>
            <a:r>
              <a:rPr lang="en-US" sz="2400" dirty="0">
                <a:cs typeface="Times New Roman" panose="02020603050405020304" pitchFamily="18" charset="0"/>
              </a:rPr>
              <a:t>” entries in </a:t>
            </a:r>
            <a:r>
              <a:rPr lang="en-US" sz="2400" b="1" dirty="0">
                <a:cs typeface="Times New Roman" panose="02020603050405020304" pitchFamily="18" charset="0"/>
              </a:rPr>
              <a:t>parallel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5944834-4B54-326E-1C6F-2880777C59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717" y="3521968"/>
            <a:ext cx="1217205" cy="1217205"/>
          </a:xfrm>
          <a:prstGeom prst="rect">
            <a:avLst/>
          </a:prstGeom>
        </p:spPr>
      </p:pic>
      <p:sp>
        <p:nvSpPr>
          <p:cNvPr id="31" name="Speech Bubble: Rectangle with Corners Rounded 30">
            <a:extLst>
              <a:ext uri="{FF2B5EF4-FFF2-40B4-BE49-F238E27FC236}">
                <a16:creationId xmlns:a16="http://schemas.microsoft.com/office/drawing/2014/main" id="{FC8B1DAF-23FC-E86B-A0AE-65A763797EB3}"/>
              </a:ext>
            </a:extLst>
          </p:cNvPr>
          <p:cNvSpPr/>
          <p:nvPr/>
        </p:nvSpPr>
        <p:spPr>
          <a:xfrm>
            <a:off x="8710364" y="2978589"/>
            <a:ext cx="3174074" cy="649094"/>
          </a:xfrm>
          <a:prstGeom prst="wedgeRoundRectCallout">
            <a:avLst>
              <a:gd name="adj1" fmla="val 1267"/>
              <a:gd name="adj2" fmla="val 10429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D2FCF78-20D1-0E14-711F-6371AD46AB42}"/>
              </a:ext>
            </a:extLst>
          </p:cNvPr>
          <p:cNvSpPr txBox="1"/>
          <p:nvPr/>
        </p:nvSpPr>
        <p:spPr>
          <a:xfrm>
            <a:off x="8715089" y="3104629"/>
            <a:ext cx="30135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i="1" dirty="0" err="1">
                <a:cs typeface="Times New Roman" panose="02020603050405020304" pitchFamily="18" charset="0"/>
              </a:rPr>
              <a:t>ns#.fake.test</a:t>
            </a:r>
            <a:r>
              <a:rPr lang="en-US" sz="2000" i="1" dirty="0">
                <a:cs typeface="Times New Roman" panose="02020603050405020304" pitchFamily="18" charset="0"/>
              </a:rPr>
              <a:t>.</a:t>
            </a:r>
            <a:r>
              <a:rPr lang="en-US" sz="2000" dirty="0">
                <a:cs typeface="Times New Roman" panose="02020603050405020304" pitchFamily="18" charset="0"/>
              </a:rPr>
              <a:t> are </a:t>
            </a:r>
            <a:r>
              <a:rPr lang="en-US" sz="2000" b="1" dirty="0">
                <a:cs typeface="Times New Roman" panose="02020603050405020304" pitchFamily="18" charset="0"/>
              </a:rPr>
              <a:t>NOT</a:t>
            </a:r>
            <a:r>
              <a:rPr lang="en-US" sz="2000" dirty="0">
                <a:cs typeface="Times New Roman" panose="02020603050405020304" pitchFamily="18" charset="0"/>
              </a:rPr>
              <a:t> exist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4555798-3B5F-3F2C-651E-40C252BDA0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1073" y="2313207"/>
            <a:ext cx="770108" cy="770108"/>
          </a:xfrm>
          <a:prstGeom prst="rect">
            <a:avLst/>
          </a:prstGeom>
        </p:spPr>
      </p:pic>
      <p:sp>
        <p:nvSpPr>
          <p:cNvPr id="36" name="Multiplication Sign 35">
            <a:extLst>
              <a:ext uri="{FF2B5EF4-FFF2-40B4-BE49-F238E27FC236}">
                <a16:creationId xmlns:a16="http://schemas.microsoft.com/office/drawing/2014/main" id="{3FC5BB91-4908-BBDB-4FF5-E965C14AE2F3}"/>
              </a:ext>
            </a:extLst>
          </p:cNvPr>
          <p:cNvSpPr/>
          <p:nvPr/>
        </p:nvSpPr>
        <p:spPr>
          <a:xfrm>
            <a:off x="10940174" y="2188925"/>
            <a:ext cx="1045594" cy="1037332"/>
          </a:xfrm>
          <a:prstGeom prst="mathMultiply">
            <a:avLst>
              <a:gd name="adj1" fmla="val 1466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772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FF9CF-6CA0-2ED3-B0D9-09FD56C2E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NXNS Attack (Security 20’) -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3755D-29A5-3E42-C155-680F391F7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1382153"/>
          </a:xfrm>
        </p:spPr>
        <p:txBody>
          <a:bodyPr/>
          <a:lstStyle/>
          <a:p>
            <a:r>
              <a:rPr lang="en-US" dirty="0"/>
              <a:t>To mitigate the attack, some </a:t>
            </a:r>
            <a:r>
              <a:rPr lang="en-US" b="1" dirty="0"/>
              <a:t>limits </a:t>
            </a:r>
            <a:r>
              <a:rPr lang="en-US" dirty="0"/>
              <a:t>are introduced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B7066D-968D-5301-6224-EC9D2450B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D757C7-9090-24A4-877C-7D2ABC035ADC}"/>
              </a:ext>
            </a:extLst>
          </p:cNvPr>
          <p:cNvSpPr txBox="1"/>
          <p:nvPr/>
        </p:nvSpPr>
        <p:spPr>
          <a:xfrm>
            <a:off x="4224891" y="2282129"/>
            <a:ext cx="532227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1"/>
                </a:solidFill>
                <a:latin typeface="CaskaydiaMono NF" panose="02000009000000000000" pitchFamily="50" charset="0"/>
                <a:ea typeface="CaskaydiaMono NF" panose="02000009000000000000" pitchFamily="50" charset="0"/>
                <a:cs typeface="CaskaydiaMono NF" panose="02000009000000000000" pitchFamily="50" charset="0"/>
              </a:defRPr>
            </a:lvl1pPr>
          </a:lstStyle>
          <a:p>
            <a:r>
              <a:rPr lang="en-US" dirty="0"/>
              <a:t>;; AUTHORITY SECTION:</a:t>
            </a:r>
          </a:p>
          <a:p>
            <a:r>
              <a:rPr lang="en-US" dirty="0"/>
              <a:t>fake.test.    NS   ns1.fake.test.</a:t>
            </a:r>
          </a:p>
          <a:p>
            <a:r>
              <a:rPr lang="en-US" dirty="0"/>
              <a:t>fake.test.    NS   ns2.fake.test.</a:t>
            </a:r>
          </a:p>
          <a:p>
            <a:r>
              <a:rPr lang="en-US" dirty="0"/>
              <a:t>fake.test.    NS   ns3.fake.test.</a:t>
            </a:r>
          </a:p>
          <a:p>
            <a:r>
              <a:rPr lang="en-US" dirty="0"/>
              <a:t>fake.test.    NS   ns4.fake.test.</a:t>
            </a:r>
          </a:p>
          <a:p>
            <a:r>
              <a:rPr lang="en-US" dirty="0"/>
              <a:t>fake.test.    NS   ns5.fake.test.  </a:t>
            </a:r>
          </a:p>
          <a:p>
            <a:r>
              <a:rPr lang="en-US" dirty="0"/>
              <a:t>fake.test.    NS   ns6.fake.test.</a:t>
            </a:r>
          </a:p>
          <a:p>
            <a:r>
              <a:rPr lang="en-US" dirty="0"/>
              <a:t>fake.test.    NS   ns7.fake.test.</a:t>
            </a:r>
          </a:p>
          <a:p>
            <a:endParaRPr lang="en-US" dirty="0"/>
          </a:p>
          <a:p>
            <a:r>
              <a:rPr lang="en-US" dirty="0"/>
              <a:t>                   ...</a:t>
            </a:r>
          </a:p>
          <a:p>
            <a:endParaRPr lang="en-US" dirty="0"/>
          </a:p>
          <a:p>
            <a:r>
              <a:rPr lang="en-US" dirty="0"/>
              <a:t>fake.test.    NS   ns1499.fake.test.</a:t>
            </a:r>
          </a:p>
          <a:p>
            <a:r>
              <a:rPr lang="en-US" dirty="0"/>
              <a:t>fake.test.    NS   ns1500.fake.test.</a:t>
            </a:r>
          </a:p>
          <a:p>
            <a:r>
              <a:rPr lang="en-US" dirty="0"/>
              <a:t>fake.test.    NS   ns1501.fake.test.</a:t>
            </a:r>
          </a:p>
          <a:p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E1CFB6-A25E-7098-D841-32C845EE364D}"/>
              </a:ext>
            </a:extLst>
          </p:cNvPr>
          <p:cNvSpPr/>
          <p:nvPr/>
        </p:nvSpPr>
        <p:spPr>
          <a:xfrm>
            <a:off x="4224891" y="2596321"/>
            <a:ext cx="4507112" cy="14032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1EB5B75-6E18-2648-15F5-520F20DFB51E}"/>
              </a:ext>
            </a:extLst>
          </p:cNvPr>
          <p:cNvSpPr txBox="1"/>
          <p:nvPr/>
        </p:nvSpPr>
        <p:spPr>
          <a:xfrm>
            <a:off x="756205" y="2806243"/>
            <a:ext cx="29176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>
                <a:cs typeface="Times New Roman" panose="02020603050405020304" pitchFamily="18" charset="0"/>
              </a:rPr>
              <a:t>Only query 5 domains</a:t>
            </a:r>
            <a:br>
              <a:rPr lang="en-US" sz="2400" dirty="0">
                <a:cs typeface="Times New Roman" panose="02020603050405020304" pitchFamily="18" charset="0"/>
              </a:rPr>
            </a:br>
            <a:r>
              <a:rPr lang="en-US" sz="2400" dirty="0">
                <a:cs typeface="Times New Roman" panose="02020603050405020304" pitchFamily="18" charset="0"/>
              </a:rPr>
              <a:t>in parallel</a:t>
            </a:r>
            <a:endParaRPr lang="en-US" sz="2400" b="1" dirty="0">
              <a:cs typeface="Times New Roman" panose="02020603050405020304" pitchFamily="18" charset="0"/>
            </a:endParaRP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787BD86C-A38B-CB8E-1059-B344B7B63AC1}"/>
              </a:ext>
            </a:extLst>
          </p:cNvPr>
          <p:cNvSpPr/>
          <p:nvPr/>
        </p:nvSpPr>
        <p:spPr>
          <a:xfrm>
            <a:off x="9142356" y="2596321"/>
            <a:ext cx="475420" cy="3212117"/>
          </a:xfrm>
          <a:prstGeom prst="rightBrace">
            <a:avLst>
              <a:gd name="adj1" fmla="val 55184"/>
              <a:gd name="adj2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3DF8905-274E-EBFE-EFFF-E4DBF14F2AAD}"/>
              </a:ext>
            </a:extLst>
          </p:cNvPr>
          <p:cNvSpPr txBox="1"/>
          <p:nvPr/>
        </p:nvSpPr>
        <p:spPr>
          <a:xfrm>
            <a:off x="9664668" y="3971546"/>
            <a:ext cx="1485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b="1" dirty="0">
                <a:cs typeface="Times New Roman" panose="02020603050405020304" pitchFamily="18" charset="0"/>
              </a:rPr>
              <a:t>Maximum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D260A0A-FF77-17AE-86AD-4F284ED8F05B}"/>
              </a:ext>
            </a:extLst>
          </p:cNvPr>
          <p:cNvCxnSpPr>
            <a:cxnSpLocks/>
          </p:cNvCxnSpPr>
          <p:nvPr/>
        </p:nvCxnSpPr>
        <p:spPr>
          <a:xfrm>
            <a:off x="4224891" y="6047119"/>
            <a:ext cx="531605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D34125D-A277-F31D-762D-D9B7613DF341}"/>
              </a:ext>
            </a:extLst>
          </p:cNvPr>
          <p:cNvSpPr txBox="1"/>
          <p:nvPr/>
        </p:nvSpPr>
        <p:spPr>
          <a:xfrm>
            <a:off x="9664668" y="5816286"/>
            <a:ext cx="1003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b="1" dirty="0">
                <a:cs typeface="Times New Roman" panose="02020603050405020304" pitchFamily="18" charset="0"/>
              </a:rPr>
              <a:t>Ignore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C07D48C8-DC5C-DA7D-4669-8562DB5A91B7}"/>
              </a:ext>
            </a:extLst>
          </p:cNvPr>
          <p:cNvSpPr/>
          <p:nvPr/>
        </p:nvSpPr>
        <p:spPr>
          <a:xfrm flipH="1">
            <a:off x="3673863" y="2622946"/>
            <a:ext cx="475420" cy="1336878"/>
          </a:xfrm>
          <a:prstGeom prst="rightBrace">
            <a:avLst>
              <a:gd name="adj1" fmla="val 55184"/>
              <a:gd name="adj2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82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 smtClean="0"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14050</TotalTime>
  <Words>2040</Words>
  <Application>Microsoft Office PowerPoint</Application>
  <PresentationFormat>Widescreen</PresentationFormat>
  <Paragraphs>324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CaskaydiaMono NF</vt:lpstr>
      <vt:lpstr>Times New Roman</vt:lpstr>
      <vt:lpstr>Office Theme</vt:lpstr>
      <vt:lpstr>NRDelegationAttack: Complexity DDoS attack on DNS Recursive Resolvers</vt:lpstr>
      <vt:lpstr>Delegation and referral in DNS</vt:lpstr>
      <vt:lpstr>Amplification attack on DNS</vt:lpstr>
      <vt:lpstr>Amplification attack on DNS (cont.)</vt:lpstr>
      <vt:lpstr>Contents</vt:lpstr>
      <vt:lpstr>Background</vt:lpstr>
      <vt:lpstr>Dig into query</vt:lpstr>
      <vt:lpstr>NXNS Attack (Security 20’) </vt:lpstr>
      <vt:lpstr>NXNS Attack (Security 20’) - Solution</vt:lpstr>
      <vt:lpstr>NXNS Attack (Security 20’) - Solution</vt:lpstr>
      <vt:lpstr>What if the malicious nameserver responds?</vt:lpstr>
      <vt:lpstr>If not fail but success with delegation response?</vt:lpstr>
      <vt:lpstr>Is the attack feasible?</vt:lpstr>
      <vt:lpstr>Is the attack feasible?</vt:lpstr>
      <vt:lpstr>Solutions</vt:lpstr>
      <vt:lpstr>Measurement and Setups</vt:lpstr>
      <vt:lpstr>Complexity factor</vt:lpstr>
      <vt:lpstr>Appendix. DNS glue requirements in referral responses</vt:lpstr>
      <vt:lpstr>Conclusion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JungBum</dc:creator>
  <cp:lastModifiedBy>이정범</cp:lastModifiedBy>
  <cp:revision>371</cp:revision>
  <dcterms:created xsi:type="dcterms:W3CDTF">2023-06-15T05:42:11Z</dcterms:created>
  <dcterms:modified xsi:type="dcterms:W3CDTF">2024-07-08T05:08:12Z</dcterms:modified>
</cp:coreProperties>
</file>