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28" r:id="rId3"/>
    <p:sldId id="335" r:id="rId4"/>
    <p:sldId id="336" r:id="rId5"/>
    <p:sldId id="322" r:id="rId6"/>
    <p:sldId id="337" r:id="rId7"/>
    <p:sldId id="340" r:id="rId8"/>
    <p:sldId id="341" r:id="rId9"/>
    <p:sldId id="344" r:id="rId10"/>
    <p:sldId id="338" r:id="rId11"/>
    <p:sldId id="342" r:id="rId12"/>
    <p:sldId id="343" r:id="rId13"/>
    <p:sldId id="339" r:id="rId14"/>
    <p:sldId id="351" r:id="rId15"/>
    <p:sldId id="352" r:id="rId16"/>
    <p:sldId id="353" r:id="rId17"/>
    <p:sldId id="365" r:id="rId18"/>
    <p:sldId id="355" r:id="rId19"/>
    <p:sldId id="364" r:id="rId20"/>
    <p:sldId id="366" r:id="rId21"/>
    <p:sldId id="367" r:id="rId22"/>
    <p:sldId id="363" r:id="rId23"/>
    <p:sldId id="361" r:id="rId24"/>
    <p:sldId id="300" r:id="rId2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0000"/>
    <a:srgbClr val="FFC5C5"/>
    <a:srgbClr val="F8AAC6"/>
    <a:srgbClr val="DE46EA"/>
    <a:srgbClr val="FFFFFF"/>
    <a:srgbClr val="D0D9FE"/>
    <a:srgbClr val="D6D1FD"/>
    <a:srgbClr val="DAD1FD"/>
    <a:srgbClr val="DED2FC"/>
    <a:srgbClr val="CA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보통 스타일 1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93D81CF-94F2-401A-BA57-92F5A7B2D0C5}" styleName="보통 스타일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6D9F66E-5EB9-4882-86FB-DCBF35E3C3E4}" styleName="보통 스타일 4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4C1A8A3-306A-4EB7-A6B1-4F7E0EB9C5D6}" styleName="보통 스타일 3 - 강조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밝은 스타일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86" autoAdjust="0"/>
    <p:restoredTop sz="73225" autoAdjust="0"/>
  </p:normalViewPr>
  <p:slideViewPr>
    <p:cSldViewPr snapToGrid="0">
      <p:cViewPr varScale="1">
        <p:scale>
          <a:sx n="81" d="100"/>
          <a:sy n="81" d="100"/>
        </p:scale>
        <p:origin x="3810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574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A03C3-7A08-4544-A422-0C1E9BD2931B}" type="datetimeFigureOut">
              <a:rPr lang="ko-KR" altLang="en-US" smtClean="0"/>
              <a:t>2023-08-02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A246F-6AF1-42A3-A2B0-D5D12D0A1E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84980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112816-AAA8-4DCF-A7E3-EEFA219A41B0}" type="datetimeFigureOut">
              <a:rPr lang="ko-KR" altLang="en-US" smtClean="0"/>
              <a:t>2023-08-02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1AC5A1-09FF-4894-85D2-E38B85D416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4558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/>
          </a:p>
          <a:p>
            <a:endParaRPr lang="en-US" altLang="ko-KR" baseline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5D54A7-FD91-4C39-A9F1-7495BDE333F7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176944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62563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68021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comprehensive analysis of email security by late 2022 to mid-2023.</a:t>
            </a:r>
            <a:endParaRPr lang="ko-KR" altLang="en-US" sz="1200" dirty="0" smtClean="0"/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56736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ore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87106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15920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53101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32772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06607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38588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7629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1106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065842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Not </a:t>
            </a:r>
            <a:r>
              <a:rPr lang="en-US" altLang="ko-KR" dirty="0"/>
              <a:t>a single email providers reject mail delivery to mail servers with </a:t>
            </a:r>
            <a:r>
              <a:rPr lang="en-US" altLang="ko-KR" dirty="0" smtClean="0"/>
              <a:t>self-signed</a:t>
            </a:r>
            <a:r>
              <a:rPr lang="en-US" altLang="ko-KR" baseline="0" dirty="0" smtClean="0"/>
              <a:t> certificates</a:t>
            </a: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508583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8730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7698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0882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ore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6801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9881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46309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4952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72561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2000" dirty="0">
              <a:sym typeface="Wingdings" panose="05000000000000000000" pitchFamily="2" charset="2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C5A1-09FF-4894-85D2-E38B85D41656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3084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BD91F-DB0F-EE4C-A5B9-95FDEDA92D54}" type="datetime1">
              <a:rPr lang="ko-KR" altLang="en-US" smtClean="0"/>
              <a:t>2023-08-02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1400086" y="3406404"/>
            <a:ext cx="939182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7440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5DA1-853C-9140-B981-35E181FF5C1E}" type="datetime1">
              <a:rPr lang="ko-KR" altLang="en-US" smtClean="0"/>
              <a:t>2023-08-02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69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6F9CF-5586-8C4E-B508-B816EB7C6260}" type="datetime1">
              <a:rPr lang="ko-KR" altLang="en-US" smtClean="0"/>
              <a:t>2023-08-02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8379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2886"/>
          </a:xfrm>
        </p:spPr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416908"/>
            <a:ext cx="10515600" cy="4760055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B692-49B7-BC43-903C-75BC1551ECE2}" type="datetime1">
              <a:rPr lang="ko-KR" altLang="en-US" smtClean="0"/>
              <a:t>2023-08-02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‹#›</a:t>
            </a:fld>
            <a:r>
              <a:rPr lang="ko-KR" altLang="en-US" dirty="0"/>
              <a:t> </a:t>
            </a:r>
            <a:r>
              <a:rPr lang="en-US" altLang="ko-KR" dirty="0"/>
              <a:t>/ 23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0789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E6E9D-4561-E04A-A626-5C01E72E0378}" type="datetime1">
              <a:rPr lang="ko-KR" altLang="en-US" smtClean="0"/>
              <a:t>2023-08-02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9302580" y="643873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8EE4C-9009-49CF-A3D7-0C1B03C04E4C}" type="slidenum">
              <a:rPr lang="ko-KR" altLang="en-US" smtClean="0"/>
              <a:pPr/>
              <a:t>‹#›</a:t>
            </a:fld>
            <a:r>
              <a:rPr lang="ko-KR" altLang="en-US" dirty="0"/>
              <a:t> </a:t>
            </a:r>
            <a:r>
              <a:rPr lang="en-US" altLang="ko-KR" dirty="0"/>
              <a:t>/ 25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01166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B628B-058A-EE4E-BF8B-ED243CC938D3}" type="datetime1">
              <a:rPr lang="ko-KR" altLang="en-US" smtClean="0"/>
              <a:t>2023-08-02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96156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217F2-DCCF-6540-A81A-734D9DAB9A2B}" type="datetime1">
              <a:rPr lang="ko-KR" altLang="en-US" smtClean="0"/>
              <a:t>2023-08-02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5691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7EF3E-C6F5-544B-9851-D377ABAC81DE}" type="datetime1">
              <a:rPr lang="ko-KR" altLang="en-US" smtClean="0"/>
              <a:t>2023-08-02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791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C43B-0E44-5640-969D-6DF9E42FC011}" type="datetime1">
              <a:rPr lang="ko-KR" altLang="en-US" smtClean="0"/>
              <a:t>2023-08-02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6463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E516-1023-B742-BCB6-15AC029A88AB}" type="datetime1">
              <a:rPr lang="ko-KR" altLang="en-US" smtClean="0"/>
              <a:t>2023-08-02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8360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66D5D-2171-8945-BCA5-4A186879CB2B}" type="datetime1">
              <a:rPr lang="ko-KR" altLang="en-US" smtClean="0"/>
              <a:t>2023-08-02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6113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A0B56-D7A9-714F-8B57-2573FD22938F}" type="datetime1">
              <a:rPr lang="ko-KR" altLang="en-US" smtClean="0"/>
              <a:t>2023-08-02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9302580" y="643873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82E8EE4C-9009-49CF-A3D7-0C1B03C04E4C}" type="slidenum">
              <a:rPr lang="ko-KR" altLang="en-US" smtClean="0"/>
              <a:pPr/>
              <a:t>‹#›</a:t>
            </a:fld>
            <a:r>
              <a:rPr lang="ko-KR" altLang="en-US" dirty="0"/>
              <a:t> </a:t>
            </a:r>
            <a:r>
              <a:rPr lang="en-US" altLang="ko-KR" dirty="0"/>
              <a:t>/ 23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9235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1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78178" y="993671"/>
            <a:ext cx="11435644" cy="2387600"/>
          </a:xfrm>
        </p:spPr>
        <p:txBody>
          <a:bodyPr>
            <a:normAutofit/>
          </a:bodyPr>
          <a:lstStyle/>
          <a:p>
            <a:r>
              <a:rPr lang="en-US" altLang="ko-KR" sz="3500" b="1" dirty="0"/>
              <a:t>Extended Hell(o):</a:t>
            </a:r>
            <a:br>
              <a:rPr lang="en-US" altLang="ko-KR" sz="3500" b="1" dirty="0"/>
            </a:br>
            <a:r>
              <a:rPr lang="en-US" altLang="ko-KR" sz="3500" b="1" dirty="0"/>
              <a:t>A Comprehensive Large-Scale Study on</a:t>
            </a:r>
            <a:br>
              <a:rPr lang="en-US" altLang="ko-KR" sz="3500" b="1" dirty="0"/>
            </a:br>
            <a:r>
              <a:rPr lang="en-US" altLang="ko-KR" sz="3500" b="1" dirty="0"/>
              <a:t>Email Confidentiality and Integrity Mechanisms</a:t>
            </a:r>
            <a:br>
              <a:rPr lang="en-US" altLang="ko-KR" sz="3500" b="1" dirty="0"/>
            </a:br>
            <a:r>
              <a:rPr lang="en-US" altLang="ko-KR" sz="3500" b="1" dirty="0"/>
              <a:t>in the Wild</a:t>
            </a:r>
            <a:endParaRPr lang="ko-KR" altLang="en-US" sz="3500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4286006"/>
            <a:ext cx="9144000" cy="1602972"/>
          </a:xfrm>
        </p:spPr>
        <p:txBody>
          <a:bodyPr>
            <a:normAutofit/>
          </a:bodyPr>
          <a:lstStyle/>
          <a:p>
            <a:endParaRPr lang="en-US" altLang="ko-KR" sz="2000" b="1" dirty="0"/>
          </a:p>
          <a:p>
            <a:r>
              <a:rPr lang="en-US" altLang="ko-KR" b="0" dirty="0" err="1"/>
              <a:t>Hyeonmin</a:t>
            </a:r>
            <a:r>
              <a:rPr lang="en-US" altLang="ko-KR" b="0" dirty="0"/>
              <a:t> Lee</a:t>
            </a:r>
          </a:p>
          <a:p>
            <a:r>
              <a:rPr lang="en-US" altLang="ko-KR" sz="2200" b="0" i="1" dirty="0"/>
              <a:t>hmlee@mmlab.snu.ac.kr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263197" y="394145"/>
            <a:ext cx="24038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200" dirty="0">
                <a:latin typeface="calibri" panose="020F0502020204030204" pitchFamily="34" charset="0"/>
                <a:cs typeface="calibri" panose="020F0502020204030204" pitchFamily="34" charset="0"/>
              </a:rPr>
              <a:t>Aug 3, 2023</a:t>
            </a:r>
            <a:endParaRPr lang="ko-KR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" name="그룹 4"/>
          <p:cNvGrpSpPr/>
          <p:nvPr/>
        </p:nvGrpSpPr>
        <p:grpSpPr>
          <a:xfrm>
            <a:off x="4899250" y="5776088"/>
            <a:ext cx="2393501" cy="739912"/>
            <a:chOff x="4533335" y="5329393"/>
            <a:chExt cx="2889979" cy="893391"/>
          </a:xfrm>
        </p:grpSpPr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33335" y="5329393"/>
              <a:ext cx="859031" cy="893391"/>
            </a:xfrm>
            <a:prstGeom prst="rect">
              <a:avLst/>
            </a:prstGeom>
          </p:spPr>
        </p:pic>
        <p:pic>
          <p:nvPicPr>
            <p:cNvPr id="7" name="Picture 2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62682" y="5462162"/>
              <a:ext cx="1960632" cy="56597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" name="TextBox 8"/>
          <p:cNvSpPr txBox="1"/>
          <p:nvPr/>
        </p:nvSpPr>
        <p:spPr>
          <a:xfrm>
            <a:off x="4265706" y="778420"/>
            <a:ext cx="3660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i="1" dirty="0">
                <a:latin typeface="calibri" panose="020F0502020204030204" pitchFamily="34" charset="0"/>
                <a:cs typeface="calibri" panose="020F0502020204030204" pitchFamily="34" charset="0"/>
              </a:rPr>
              <a:t>USENIX Security 2023</a:t>
            </a:r>
            <a:endParaRPr lang="ko-KR" altLang="en-US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07353" y="3533174"/>
            <a:ext cx="9577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err="1">
                <a:latin typeface="calibri" panose="020F0502020204030204" pitchFamily="34" charset="0"/>
                <a:cs typeface="calibri" panose="020F0502020204030204" pitchFamily="34" charset="0"/>
              </a:rPr>
              <a:t>Birk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dirty="0" err="1">
                <a:latin typeface="calibri" panose="020F0502020204030204" pitchFamily="34" charset="0"/>
                <a:cs typeface="calibri" panose="020F0502020204030204" pitchFamily="34" charset="0"/>
              </a:rPr>
              <a:t>Blechschmidt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ko-KR" i="1" dirty="0">
                <a:latin typeface="calibri" panose="020F0502020204030204" pitchFamily="34" charset="0"/>
                <a:cs typeface="calibri" panose="020F0502020204030204" pitchFamily="34" charset="0"/>
              </a:rPr>
              <a:t>Saarland Univ.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) and Ben Stock (</a:t>
            </a:r>
            <a:r>
              <a:rPr lang="en-US" altLang="ko-KR" i="1" dirty="0">
                <a:latin typeface="calibri" panose="020F0502020204030204" pitchFamily="34" charset="0"/>
                <a:cs typeface="calibri" panose="020F0502020204030204" pitchFamily="34" charset="0"/>
              </a:rPr>
              <a:t>CISPA Helmholtz Center for Information Security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48084" y="4025743"/>
            <a:ext cx="449583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600" b="1" dirty="0"/>
              <a:t>MMLAB Seminar</a:t>
            </a:r>
            <a:endParaRPr lang="ko-KR" alt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336415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42548"/>
            <a:ext cx="10515600" cy="812886"/>
          </a:xfrm>
        </p:spPr>
        <p:txBody>
          <a:bodyPr>
            <a:normAutofit/>
          </a:bodyPr>
          <a:lstStyle/>
          <a:p>
            <a:r>
              <a:rPr lang="en-US" altLang="ko-KR" sz="3800" dirty="0"/>
              <a:t>Email Confidentiality (2/2)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49930"/>
            <a:ext cx="10515600" cy="665495"/>
          </a:xfrm>
        </p:spPr>
        <p:txBody>
          <a:bodyPr>
            <a:normAutofit/>
          </a:bodyPr>
          <a:lstStyle/>
          <a:p>
            <a:r>
              <a:rPr lang="en-US" altLang="ko-KR" sz="2200" dirty="0"/>
              <a:t>To combat downgrade attacks, two competing standards have been proposed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1058238" y="2013734"/>
            <a:ext cx="10295562" cy="1818789"/>
          </a:xfrm>
          <a:prstGeom prst="round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1221030" y="1779482"/>
            <a:ext cx="6176363" cy="46166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ko-KR" sz="2400" b="1" dirty="0"/>
              <a:t>DANE</a:t>
            </a:r>
            <a:r>
              <a:rPr lang="en-US" altLang="ko-KR" sz="2400" dirty="0"/>
              <a:t> </a:t>
            </a:r>
            <a:r>
              <a:rPr lang="en-US" altLang="ko-KR" sz="2200" dirty="0"/>
              <a:t>(DNS-based Authentication of Named Entities)</a:t>
            </a:r>
          </a:p>
        </p:txBody>
      </p:sp>
      <p:sp>
        <p:nvSpPr>
          <p:cNvPr id="8" name="모서리가 둥근 직사각형 7"/>
          <p:cNvSpPr/>
          <p:nvPr/>
        </p:nvSpPr>
        <p:spPr>
          <a:xfrm>
            <a:off x="1058238" y="4262191"/>
            <a:ext cx="10295562" cy="2026859"/>
          </a:xfrm>
          <a:prstGeom prst="round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1221030" y="4033574"/>
            <a:ext cx="6433217" cy="46166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altLang="ko-KR" sz="2400" b="1" dirty="0"/>
              <a:t>MTA-STS</a:t>
            </a:r>
            <a:r>
              <a:rPr lang="en-US" altLang="ko-KR" sz="2400" dirty="0"/>
              <a:t> </a:t>
            </a:r>
            <a:r>
              <a:rPr lang="en-US" altLang="ko-KR" sz="2200" dirty="0"/>
              <a:t>(Mail Transfer Agent Strict Transport Security)</a:t>
            </a:r>
          </a:p>
        </p:txBody>
      </p:sp>
      <p:sp>
        <p:nvSpPr>
          <p:cNvPr id="9" name="내용 개체 틀 2"/>
          <p:cNvSpPr txBox="1">
            <a:spLocks/>
          </p:cNvSpPr>
          <p:nvPr/>
        </p:nvSpPr>
        <p:spPr>
          <a:xfrm>
            <a:off x="838200" y="2262128"/>
            <a:ext cx="10515600" cy="1512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altLang="ko-KR" sz="2000" dirty="0"/>
              <a:t>Provide a way to authenticate a communication peer without relying on CAs</a:t>
            </a:r>
          </a:p>
          <a:p>
            <a:pPr lvl="1"/>
            <a:r>
              <a:rPr lang="en-US" altLang="ko-KR" sz="2000" dirty="0"/>
              <a:t>Leverage the integrity guarantees of </a:t>
            </a:r>
            <a:r>
              <a:rPr lang="en-US" altLang="ko-KR" sz="2000" b="1" dirty="0"/>
              <a:t>DNSSEC</a:t>
            </a:r>
            <a:r>
              <a:rPr lang="en-US" altLang="ko-KR" sz="2000" dirty="0"/>
              <a:t> by publishing signed </a:t>
            </a:r>
            <a:r>
              <a:rPr lang="en-US" altLang="ko-KR" sz="2000" b="1" dirty="0"/>
              <a:t>TLSA</a:t>
            </a:r>
            <a:r>
              <a:rPr lang="en-US" altLang="ko-KR" sz="2000" dirty="0"/>
              <a:t> </a:t>
            </a:r>
            <a:r>
              <a:rPr lang="en-US" altLang="ko-KR" sz="2000" b="1" dirty="0"/>
              <a:t>records</a:t>
            </a:r>
          </a:p>
          <a:p>
            <a:pPr lvl="1"/>
            <a:r>
              <a:rPr lang="en-US" altLang="ko-KR" sz="2000" dirty="0"/>
              <a:t>Could be leveraged as a </a:t>
            </a:r>
            <a:r>
              <a:rPr lang="en-US" altLang="ko-KR" sz="2000" b="1" dirty="0"/>
              <a:t>downgrade-resistant mechanism </a:t>
            </a:r>
            <a:r>
              <a:rPr lang="en-US" altLang="ko-KR" sz="2000" dirty="0"/>
              <a:t>for SMTP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ko-KR" sz="2000" dirty="0"/>
              <a:t>    </a:t>
            </a:r>
            <a:r>
              <a:rPr lang="en-US" altLang="ko-KR" sz="2000" dirty="0">
                <a:sym typeface="Wingdings" panose="05000000000000000000" pitchFamily="2" charset="2"/>
              </a:rPr>
              <a:t> A TLSA record is an explicit signal of TLS support </a:t>
            </a:r>
            <a:endParaRPr lang="en-US" altLang="ko-KR" sz="2000" dirty="0"/>
          </a:p>
        </p:txBody>
      </p:sp>
      <p:sp>
        <p:nvSpPr>
          <p:cNvPr id="10" name="내용 개체 틀 2"/>
          <p:cNvSpPr txBox="1">
            <a:spLocks/>
          </p:cNvSpPr>
          <p:nvPr/>
        </p:nvSpPr>
        <p:spPr>
          <a:xfrm>
            <a:off x="838200" y="4502448"/>
            <a:ext cx="10515600" cy="1746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altLang="ko-KR" sz="2000" dirty="0"/>
              <a:t>An alternative security measure for environments in which “</a:t>
            </a:r>
            <a:r>
              <a:rPr lang="en-US" altLang="ko-KR" sz="2000" i="1" dirty="0"/>
              <a:t>deploying DNSSEC is undesirable or impractical</a:t>
            </a:r>
            <a:r>
              <a:rPr lang="en-US" altLang="ko-KR" sz="2000" dirty="0"/>
              <a:t>” (DANE and DNSSEC deployment is very rare)</a:t>
            </a:r>
          </a:p>
          <a:p>
            <a:pPr lvl="1"/>
            <a:r>
              <a:rPr lang="en-US" altLang="ko-KR" sz="2000" dirty="0"/>
              <a:t>Publish a </a:t>
            </a:r>
            <a:r>
              <a:rPr lang="en-US" altLang="ko-KR" sz="2000" b="1" dirty="0"/>
              <a:t>TXT record</a:t>
            </a:r>
            <a:r>
              <a:rPr lang="en-US" altLang="ko-KR" sz="2000" dirty="0"/>
              <a:t> indicating that a domain makes use of MTA-STS</a:t>
            </a:r>
          </a:p>
          <a:p>
            <a:pPr lvl="1"/>
            <a:r>
              <a:rPr lang="en-US" altLang="ko-KR" sz="2000" dirty="0"/>
              <a:t>Publish a policy to a known </a:t>
            </a:r>
            <a:r>
              <a:rPr lang="en-US" altLang="ko-KR" sz="2000" b="1" dirty="0"/>
              <a:t>HTTPS</a:t>
            </a:r>
            <a:r>
              <a:rPr lang="en-US" altLang="ko-KR" sz="2000" dirty="0"/>
              <a:t> URL (e.g., </a:t>
            </a:r>
            <a:r>
              <a:rPr lang="en-US" altLang="ko-KR" sz="2000" i="1" dirty="0"/>
              <a:t>https://mta-sts.example.org/.well-known/...</a:t>
            </a:r>
            <a:r>
              <a:rPr lang="en-US" altLang="ko-KR" sz="2000" dirty="0"/>
              <a:t>)</a:t>
            </a:r>
          </a:p>
          <a:p>
            <a:pPr lvl="2">
              <a:buFontTx/>
              <a:buChar char="-"/>
            </a:pPr>
            <a:r>
              <a:rPr lang="en-US" altLang="ko-KR" sz="1800" dirty="0"/>
              <a:t>Policy: list of valid MX servers, cache duration, ...</a:t>
            </a:r>
          </a:p>
        </p:txBody>
      </p:sp>
      <p:sp>
        <p:nvSpPr>
          <p:cNvPr id="11" name="슬라이드 번호 개체 틀 10">
            <a:extLst>
              <a:ext uri="{FF2B5EF4-FFF2-40B4-BE49-F238E27FC236}">
                <a16:creationId xmlns:a16="http://schemas.microsoft.com/office/drawing/2014/main" id="{35F334D7-1066-4B1E-CA26-53AC26602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10</a:t>
            </a:fld>
            <a:r>
              <a:rPr lang="ko-KR" altLang="en-US"/>
              <a:t> </a:t>
            </a:r>
            <a:r>
              <a:rPr lang="en-US" altLang="ko-KR"/>
              <a:t>/ 23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66945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7" grpId="0" animBg="1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42548"/>
            <a:ext cx="10515600" cy="812886"/>
          </a:xfrm>
        </p:spPr>
        <p:txBody>
          <a:bodyPr>
            <a:normAutofit/>
          </a:bodyPr>
          <a:lstStyle/>
          <a:p>
            <a:r>
              <a:rPr lang="en-US" altLang="ko-KR" sz="3800" dirty="0"/>
              <a:t>Email Authenticity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49931"/>
            <a:ext cx="10515600" cy="558322"/>
          </a:xfrm>
        </p:spPr>
        <p:txBody>
          <a:bodyPr>
            <a:normAutofit fontScale="92500"/>
          </a:bodyPr>
          <a:lstStyle/>
          <a:p>
            <a:r>
              <a:rPr lang="en-US" altLang="ko-KR" sz="2400" dirty="0"/>
              <a:t>To fight against impersonation attacks, three security extensions have been proposed</a:t>
            </a:r>
          </a:p>
        </p:txBody>
      </p:sp>
      <p:sp>
        <p:nvSpPr>
          <p:cNvPr id="9" name="모서리가 둥근 직사각형 8"/>
          <p:cNvSpPr/>
          <p:nvPr/>
        </p:nvSpPr>
        <p:spPr>
          <a:xfrm>
            <a:off x="1058238" y="1941816"/>
            <a:ext cx="10295562" cy="958453"/>
          </a:xfrm>
          <a:prstGeom prst="round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1221030" y="1707564"/>
            <a:ext cx="3669469" cy="46166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altLang="ko-KR" sz="2400" b="1" dirty="0"/>
              <a:t>SPF</a:t>
            </a:r>
            <a:r>
              <a:rPr lang="en-US" altLang="ko-KR" sz="2400" dirty="0"/>
              <a:t> </a:t>
            </a:r>
            <a:r>
              <a:rPr lang="en-US" altLang="ko-KR" sz="2200" dirty="0"/>
              <a:t>(Sender Policy Framework)</a:t>
            </a: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838200" y="2190210"/>
            <a:ext cx="10515600" cy="831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altLang="ko-KR" sz="2000" dirty="0"/>
              <a:t>Publish a TXT record contains </a:t>
            </a:r>
            <a:r>
              <a:rPr lang="en-US" altLang="ko-KR" sz="2000" b="1" dirty="0"/>
              <a:t>IP addresses of mail servers </a:t>
            </a:r>
            <a:r>
              <a:rPr lang="en-US" altLang="ko-KR" sz="2000" dirty="0"/>
              <a:t>to allowed to send emails from a domain</a:t>
            </a:r>
          </a:p>
        </p:txBody>
      </p:sp>
      <p:sp>
        <p:nvSpPr>
          <p:cNvPr id="12" name="모서리가 둥근 직사각형 11"/>
          <p:cNvSpPr/>
          <p:nvPr/>
        </p:nvSpPr>
        <p:spPr>
          <a:xfrm>
            <a:off x="1058238" y="3321219"/>
            <a:ext cx="10295562" cy="1095562"/>
          </a:xfrm>
          <a:prstGeom prst="round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1221030" y="3067524"/>
            <a:ext cx="4193452" cy="46166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altLang="ko-KR" sz="2400" b="1" dirty="0"/>
              <a:t>DKIM</a:t>
            </a:r>
            <a:r>
              <a:rPr lang="en-US" altLang="ko-KR" sz="2400" dirty="0"/>
              <a:t> </a:t>
            </a:r>
            <a:r>
              <a:rPr lang="en-US" altLang="ko-KR" sz="2200" dirty="0"/>
              <a:t>(</a:t>
            </a:r>
            <a:r>
              <a:rPr lang="en-US" altLang="ko-KR" sz="2200" dirty="0" err="1"/>
              <a:t>DomainKeys</a:t>
            </a:r>
            <a:r>
              <a:rPr lang="en-US" altLang="ko-KR" sz="2200" dirty="0"/>
              <a:t> Identified Mail)</a:t>
            </a:r>
          </a:p>
        </p:txBody>
      </p:sp>
      <p:sp>
        <p:nvSpPr>
          <p:cNvPr id="14" name="내용 개체 틀 2"/>
          <p:cNvSpPr txBox="1">
            <a:spLocks/>
          </p:cNvSpPr>
          <p:nvPr/>
        </p:nvSpPr>
        <p:spPr>
          <a:xfrm>
            <a:off x="838200" y="3569613"/>
            <a:ext cx="10515600" cy="7136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altLang="ko-KR" sz="2000" dirty="0"/>
              <a:t>Generate a </a:t>
            </a:r>
            <a:r>
              <a:rPr lang="en-US" altLang="ko-KR" sz="2000" b="1" dirty="0"/>
              <a:t>signature of email contents </a:t>
            </a:r>
            <a:r>
              <a:rPr lang="en-US" altLang="ko-KR" sz="2000" dirty="0"/>
              <a:t>and add it to an email header </a:t>
            </a:r>
          </a:p>
          <a:p>
            <a:pPr lvl="1"/>
            <a:r>
              <a:rPr lang="en-US" altLang="ko-KR" sz="2000" dirty="0"/>
              <a:t>Publish a public key which is used to generate the signature as a TXT record</a:t>
            </a:r>
          </a:p>
        </p:txBody>
      </p:sp>
      <p:sp>
        <p:nvSpPr>
          <p:cNvPr id="17" name="모서리가 둥근 직사각형 16"/>
          <p:cNvSpPr/>
          <p:nvPr/>
        </p:nvSpPr>
        <p:spPr>
          <a:xfrm>
            <a:off x="1058238" y="4866144"/>
            <a:ext cx="10295562" cy="1539628"/>
          </a:xfrm>
          <a:prstGeom prst="round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1221029" y="4612449"/>
            <a:ext cx="9104499" cy="46166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altLang="ko-KR" sz="2400" b="1" dirty="0"/>
              <a:t>DMARC</a:t>
            </a:r>
            <a:r>
              <a:rPr lang="en-US" altLang="ko-KR" sz="2400" dirty="0"/>
              <a:t> </a:t>
            </a:r>
            <a:r>
              <a:rPr lang="en-US" altLang="ko-KR" sz="2200" dirty="0"/>
              <a:t>(Domain-based Message Authentication, Reporting and Conformance)</a:t>
            </a:r>
          </a:p>
        </p:txBody>
      </p:sp>
      <p:sp>
        <p:nvSpPr>
          <p:cNvPr id="19" name="내용 개체 틀 2"/>
          <p:cNvSpPr txBox="1">
            <a:spLocks/>
          </p:cNvSpPr>
          <p:nvPr/>
        </p:nvSpPr>
        <p:spPr>
          <a:xfrm>
            <a:off x="838200" y="5114538"/>
            <a:ext cx="10515600" cy="11700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altLang="ko-KR" sz="2000" b="1" dirty="0"/>
              <a:t>Built on top of SPF &amp; DKIM</a:t>
            </a:r>
            <a:r>
              <a:rPr lang="en-US" altLang="ko-KR" sz="2000" dirty="0"/>
              <a:t>; DMARC is not a standalone protocol</a:t>
            </a:r>
          </a:p>
          <a:p>
            <a:pPr lvl="1"/>
            <a:r>
              <a:rPr lang="en-US" altLang="ko-KR" sz="2000" dirty="0"/>
              <a:t>Publish a policy as a TXT record that can be used by receivers to determine what actions they take when an incoming mail fails SPF/DKIM check</a:t>
            </a:r>
          </a:p>
          <a:p>
            <a:pPr lvl="2">
              <a:buFontTx/>
              <a:buChar char="-"/>
            </a:pPr>
            <a:r>
              <a:rPr lang="en-US" altLang="ko-KR" sz="1800" dirty="0"/>
              <a:t>E.g., an email fails SPF (or DKIM) validation </a:t>
            </a:r>
            <a:r>
              <a:rPr lang="en-US" altLang="ko-KR" sz="1800" dirty="0">
                <a:sym typeface="Wingdings" panose="05000000000000000000" pitchFamily="2" charset="2"/>
              </a:rPr>
              <a:t> reject or quarantine email</a:t>
            </a:r>
            <a:endParaRPr lang="en-US" altLang="ko-KR" sz="1800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50008A6-3B5B-B343-85EC-EB24F1105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11</a:t>
            </a:fld>
            <a:r>
              <a:rPr lang="ko-KR" altLang="en-US"/>
              <a:t> </a:t>
            </a:r>
            <a:r>
              <a:rPr lang="en-US" altLang="ko-KR"/>
              <a:t>/ 23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91594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2" grpId="0" animBg="1"/>
      <p:bldP spid="13" grpId="0" animBg="1"/>
      <p:bldP spid="14" grpId="0"/>
      <p:bldP spid="17" grpId="0" animBg="1"/>
      <p:bldP spid="18" grpId="0" animBg="1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42548"/>
            <a:ext cx="10515600" cy="812886"/>
          </a:xfrm>
        </p:spPr>
        <p:txBody>
          <a:bodyPr>
            <a:normAutofit/>
          </a:bodyPr>
          <a:lstStyle/>
          <a:p>
            <a:r>
              <a:rPr lang="en-US" altLang="ko-KR" sz="3800" dirty="0"/>
              <a:t>Email Protection Between End-Users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49930"/>
            <a:ext cx="10515600" cy="5008299"/>
          </a:xfrm>
        </p:spPr>
        <p:txBody>
          <a:bodyPr>
            <a:normAutofit/>
          </a:bodyPr>
          <a:lstStyle/>
          <a:p>
            <a:r>
              <a:rPr lang="en-US" altLang="ko-KR" sz="2200" dirty="0"/>
              <a:t>STARTTLS does not protect confidentiality against the provider of the email infrastructure</a:t>
            </a:r>
          </a:p>
          <a:p>
            <a:pPr lvl="1"/>
            <a:r>
              <a:rPr lang="en-US" altLang="ko-KR" sz="2000" dirty="0"/>
              <a:t>It only protects the confidentiality between MTAs</a:t>
            </a:r>
          </a:p>
        </p:txBody>
      </p:sp>
      <p:sp>
        <p:nvSpPr>
          <p:cNvPr id="6" name="모서리가 둥근 직사각형 5"/>
          <p:cNvSpPr/>
          <p:nvPr/>
        </p:nvSpPr>
        <p:spPr>
          <a:xfrm>
            <a:off x="1058238" y="2589086"/>
            <a:ext cx="10295562" cy="2774020"/>
          </a:xfrm>
          <a:prstGeom prst="round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1221030" y="2354832"/>
            <a:ext cx="3053019" cy="46166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altLang="ko-KR" sz="2400" b="1" dirty="0"/>
              <a:t>S/MIME and </a:t>
            </a:r>
            <a:r>
              <a:rPr lang="en-US" altLang="ko-KR" sz="2400" b="1" dirty="0" err="1"/>
              <a:t>OpenPGP</a:t>
            </a:r>
            <a:endParaRPr lang="en-US" altLang="ko-KR" sz="2200" dirty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838200" y="2981314"/>
            <a:ext cx="10515600" cy="2628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altLang="ko-KR" sz="2200" dirty="0"/>
              <a:t>Both provide encryption and signing capabilities using asymmetric cryptographic</a:t>
            </a:r>
          </a:p>
          <a:p>
            <a:pPr lvl="1"/>
            <a:r>
              <a:rPr lang="en-US" altLang="ko-KR" sz="2200" dirty="0"/>
              <a:t>A traditional way of key distribution</a:t>
            </a:r>
          </a:p>
          <a:p>
            <a:pPr lvl="2"/>
            <a:r>
              <a:rPr lang="en-US" altLang="ko-KR" sz="1800" dirty="0"/>
              <a:t>A mail sender shares its public key to receivers through a third channel (e.g., through an email)</a:t>
            </a:r>
          </a:p>
          <a:p>
            <a:pPr lvl="2"/>
            <a:endParaRPr lang="en-US" altLang="ko-KR" sz="200" dirty="0"/>
          </a:p>
          <a:p>
            <a:pPr lvl="1"/>
            <a:r>
              <a:rPr lang="en-US" altLang="ko-KR" sz="2200" dirty="0"/>
              <a:t>New standards for key distribution – leverage DNS</a:t>
            </a:r>
          </a:p>
          <a:p>
            <a:pPr lvl="2"/>
            <a:r>
              <a:rPr lang="en-US" altLang="ko-KR" sz="1800" dirty="0"/>
              <a:t>SMIMEA records and OPENPGPKEY records contain certificates or public keys</a:t>
            </a:r>
          </a:p>
          <a:p>
            <a:pPr lvl="2"/>
            <a:r>
              <a:rPr lang="en-US" altLang="ko-KR" sz="1800" dirty="0"/>
              <a:t>They leverage the security guarantees of DNSSEC</a:t>
            </a:r>
          </a:p>
          <a:p>
            <a:pPr lvl="2"/>
            <a:endParaRPr lang="en-US" altLang="ko-KR" sz="1800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52B5E6F-6C87-3436-AEBC-4B9E1E500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12</a:t>
            </a:fld>
            <a:r>
              <a:rPr lang="ko-KR" altLang="en-US"/>
              <a:t> </a:t>
            </a:r>
            <a:r>
              <a:rPr lang="en-US" altLang="ko-KR"/>
              <a:t>/ 23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56046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42548"/>
            <a:ext cx="10515600" cy="812886"/>
          </a:xfrm>
        </p:spPr>
        <p:txBody>
          <a:bodyPr>
            <a:normAutofit/>
          </a:bodyPr>
          <a:lstStyle/>
          <a:p>
            <a:r>
              <a:rPr lang="en-US" altLang="ko-KR" sz="3800" dirty="0"/>
              <a:t>Related Work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49930"/>
            <a:ext cx="10515600" cy="5008299"/>
          </a:xfrm>
        </p:spPr>
        <p:txBody>
          <a:bodyPr>
            <a:normAutofit/>
          </a:bodyPr>
          <a:lstStyle/>
          <a:p>
            <a:endParaRPr lang="en-US" altLang="ko-KR" sz="2400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104" y="1090677"/>
            <a:ext cx="6083532" cy="4621087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1075737" y="5399066"/>
            <a:ext cx="1037690" cy="2363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>
                <a:solidFill>
                  <a:schemeClr val="tx1"/>
                </a:solidFill>
              </a:rPr>
              <a:t>This paper</a:t>
            </a:r>
            <a:endParaRPr lang="ko-KR" alt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601076" y="5733486"/>
            <a:ext cx="46851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dirty="0">
                <a:solidFill>
                  <a:srgbClr val="FF8B44"/>
                </a:solidFill>
              </a:rPr>
              <a:t>⇐ </a:t>
            </a:r>
            <a:r>
              <a:rPr lang="en-US" altLang="ko-KR" dirty="0">
                <a:solidFill>
                  <a:srgbClr val="FF8B44"/>
                </a:solidFill>
              </a:rPr>
              <a:t>inbound    </a:t>
            </a:r>
            <a:r>
              <a:rPr lang="ko-KR" altLang="en-US" dirty="0">
                <a:solidFill>
                  <a:srgbClr val="FF8B44"/>
                </a:solidFill>
              </a:rPr>
              <a:t>⇒ </a:t>
            </a:r>
            <a:r>
              <a:rPr lang="en-US" altLang="ko-KR" dirty="0">
                <a:solidFill>
                  <a:srgbClr val="FF8B44"/>
                </a:solidFill>
              </a:rPr>
              <a:t>outbound    </a:t>
            </a:r>
            <a:r>
              <a:rPr lang="ko-KR" altLang="en-US" dirty="0">
                <a:solidFill>
                  <a:srgbClr val="049A04"/>
                </a:solidFill>
              </a:rPr>
              <a:t>⇔ </a:t>
            </a:r>
            <a:r>
              <a:rPr lang="en-US" altLang="ko-KR" dirty="0">
                <a:solidFill>
                  <a:srgbClr val="049A04"/>
                </a:solidFill>
              </a:rPr>
              <a:t>both</a:t>
            </a:r>
            <a:endParaRPr lang="ko-KR" altLang="en-US" dirty="0">
              <a:solidFill>
                <a:srgbClr val="049A04"/>
              </a:solidFill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075737" y="4019550"/>
            <a:ext cx="5684017" cy="219075"/>
          </a:xfrm>
          <a:prstGeom prst="roundRect">
            <a:avLst/>
          </a:prstGeom>
          <a:noFill/>
          <a:ln w="254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038387" y="3927520"/>
            <a:ext cx="396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altLang="ko-KR" dirty="0"/>
              <a:t>Hyeonmin Lee</a:t>
            </a:r>
            <a:r>
              <a:rPr lang="en-US" altLang="ko-KR" dirty="0"/>
              <a:t> et al.</a:t>
            </a:r>
          </a:p>
          <a:p>
            <a:r>
              <a:rPr lang="en-US" altLang="ko-KR" dirty="0"/>
              <a:t>“</a:t>
            </a:r>
            <a:r>
              <a:rPr lang="en-US" altLang="ko-KR" i="1" dirty="0"/>
              <a:t>A Longitudinal and Comprehensive Study of the DANE Ecosystem in Email.</a:t>
            </a:r>
            <a:r>
              <a:rPr lang="en-US" altLang="ko-KR" dirty="0"/>
              <a:t>” USENIX Security 2020</a:t>
            </a:r>
            <a:endParaRPr lang="ko-KR" altLang="en-US" dirty="0"/>
          </a:p>
        </p:txBody>
      </p:sp>
      <p:sp>
        <p:nvSpPr>
          <p:cNvPr id="13" name="오른쪽 화살표 12"/>
          <p:cNvSpPr/>
          <p:nvPr/>
        </p:nvSpPr>
        <p:spPr>
          <a:xfrm>
            <a:off x="6795848" y="4036218"/>
            <a:ext cx="238125" cy="185738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1A702E0-0A36-63F2-0735-24F9D167D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13</a:t>
            </a:fld>
            <a:r>
              <a:rPr lang="ko-KR" altLang="en-US"/>
              <a:t> </a:t>
            </a:r>
            <a:r>
              <a:rPr lang="en-US" altLang="ko-KR"/>
              <a:t>/ 23</a:t>
            </a:r>
            <a:endParaRPr lang="ko-KR" altLang="en-US" dirty="0"/>
          </a:p>
        </p:txBody>
      </p:sp>
      <p:sp>
        <p:nvSpPr>
          <p:cNvPr id="8" name="모서리가 둥근 직사각형 7">
            <a:extLst>
              <a:ext uri="{FF2B5EF4-FFF2-40B4-BE49-F238E27FC236}">
                <a16:creationId xmlns:a16="http://schemas.microsoft.com/office/drawing/2014/main" id="{8FA27E8E-6FB8-A355-8E0D-2369EF806FA6}"/>
              </a:ext>
            </a:extLst>
          </p:cNvPr>
          <p:cNvSpPr/>
          <p:nvPr/>
        </p:nvSpPr>
        <p:spPr>
          <a:xfrm>
            <a:off x="6945272" y="2700539"/>
            <a:ext cx="4373424" cy="1056640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>
                <a:solidFill>
                  <a:schemeClr val="bg2">
                    <a:lumMod val="25000"/>
                  </a:schemeClr>
                </a:solidFill>
              </a:rPr>
              <a:t>This paper</a:t>
            </a:r>
          </a:p>
          <a:p>
            <a:pPr algn="ctr"/>
            <a:r>
              <a:rPr lang="en-US" altLang="ko-KR" sz="2000" b="1" dirty="0">
                <a:solidFill>
                  <a:schemeClr val="bg2">
                    <a:lumMod val="25000"/>
                  </a:schemeClr>
                </a:solidFill>
              </a:rPr>
              <a:t>replicates</a:t>
            </a:r>
            <a:r>
              <a:rPr lang="en-US" altLang="ko-KR" sz="2000" dirty="0">
                <a:solidFill>
                  <a:schemeClr val="bg2">
                    <a:lumMod val="25000"/>
                  </a:schemeClr>
                </a:solidFill>
              </a:rPr>
              <a:t> and </a:t>
            </a:r>
            <a:r>
              <a:rPr lang="en-US" altLang="ko-KR" sz="2000" b="1" dirty="0">
                <a:solidFill>
                  <a:schemeClr val="bg2">
                    <a:lumMod val="25000"/>
                  </a:schemeClr>
                </a:solidFill>
              </a:rPr>
              <a:t>extends</a:t>
            </a:r>
            <a:r>
              <a:rPr lang="en-US" altLang="ko-KR" sz="2000" dirty="0">
                <a:solidFill>
                  <a:schemeClr val="bg2">
                    <a:lumMod val="25000"/>
                  </a:schemeClr>
                </a:solidFill>
              </a:rPr>
              <a:t> experiments from [</a:t>
            </a:r>
            <a:r>
              <a:rPr lang="en-US" altLang="ko-KR" sz="2000" dirty="0">
                <a:solidFill>
                  <a:srgbClr val="C00000"/>
                </a:solidFill>
              </a:rPr>
              <a:t>17</a:t>
            </a:r>
            <a:r>
              <a:rPr lang="en-US" altLang="ko-KR" sz="2000" dirty="0">
                <a:solidFill>
                  <a:schemeClr val="bg2">
                    <a:lumMod val="25000"/>
                  </a:schemeClr>
                </a:solidFill>
              </a:rPr>
              <a:t>], [</a:t>
            </a:r>
            <a:r>
              <a:rPr lang="en-US" altLang="ko-KR" sz="2000" dirty="0">
                <a:solidFill>
                  <a:srgbClr val="C00000"/>
                </a:solidFill>
              </a:rPr>
              <a:t>31</a:t>
            </a:r>
            <a:r>
              <a:rPr lang="en-US" altLang="ko-KR" sz="2000" dirty="0">
                <a:solidFill>
                  <a:schemeClr val="bg2">
                    <a:lumMod val="25000"/>
                  </a:schemeClr>
                </a:solidFill>
              </a:rPr>
              <a:t>], …</a:t>
            </a:r>
            <a:endParaRPr lang="ko-KR" alt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372C757-07D5-A62F-772C-836AAB382DAA}"/>
              </a:ext>
            </a:extLst>
          </p:cNvPr>
          <p:cNvSpPr txBox="1"/>
          <p:nvPr/>
        </p:nvSpPr>
        <p:spPr>
          <a:xfrm>
            <a:off x="2781823" y="5371220"/>
            <a:ext cx="10860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ore-KR" sz="1400" dirty="0"/>
              <a:t>2022-2023</a:t>
            </a:r>
            <a:endParaRPr kumimoji="1" lang="ko-Kore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826370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 animBg="1"/>
      <p:bldP spid="11" grpId="0"/>
      <p:bldP spid="13" grpId="0" animBg="1"/>
      <p:bldP spid="8" grpId="0" animBg="1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5000" dirty="0"/>
              <a:t>Email Security Measurements</a:t>
            </a:r>
            <a:endParaRPr lang="ko-KR" altLang="en-US" sz="5000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>
                <a:solidFill>
                  <a:schemeClr val="tx1"/>
                </a:solidFill>
              </a:rPr>
              <a:t>Provider-Scoped Test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>
                <a:solidFill>
                  <a:schemeClr val="tx1"/>
                </a:solidFill>
              </a:rPr>
              <a:t>Domain-Scoped Test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>
                <a:solidFill>
                  <a:schemeClr val="tx1"/>
                </a:solidFill>
              </a:rPr>
              <a:t>MX-Scoped Test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FEE4830-7931-3135-6E46-051ABF0D1A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14</a:t>
            </a:fld>
            <a:r>
              <a:rPr lang="ko-KR" altLang="en-US" dirty="0"/>
              <a:t> </a:t>
            </a:r>
            <a:r>
              <a:rPr lang="en-US" altLang="ko-KR" dirty="0"/>
              <a:t>/ </a:t>
            </a:r>
            <a:r>
              <a:rPr lang="en-US" altLang="ko-KR" dirty="0" smtClean="0"/>
              <a:t>23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20938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직사각형 54">
            <a:extLst>
              <a:ext uri="{FF2B5EF4-FFF2-40B4-BE49-F238E27FC236}">
                <a16:creationId xmlns:a16="http://schemas.microsoft.com/office/drawing/2014/main" id="{7A72707C-5513-4164-E59D-F9C2229E73A5}"/>
              </a:ext>
            </a:extLst>
          </p:cNvPr>
          <p:cNvSpPr/>
          <p:nvPr/>
        </p:nvSpPr>
        <p:spPr>
          <a:xfrm>
            <a:off x="8610625" y="2802044"/>
            <a:ext cx="3012882" cy="20376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53" name="직사각형 52">
            <a:extLst>
              <a:ext uri="{FF2B5EF4-FFF2-40B4-BE49-F238E27FC236}">
                <a16:creationId xmlns:a16="http://schemas.microsoft.com/office/drawing/2014/main" id="{EC148D0D-0D35-5AC6-009D-BB7706F90C89}"/>
              </a:ext>
            </a:extLst>
          </p:cNvPr>
          <p:cNvSpPr/>
          <p:nvPr/>
        </p:nvSpPr>
        <p:spPr>
          <a:xfrm>
            <a:off x="4903821" y="2800770"/>
            <a:ext cx="3558391" cy="20376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52" name="직사각형 51">
            <a:extLst>
              <a:ext uri="{FF2B5EF4-FFF2-40B4-BE49-F238E27FC236}">
                <a16:creationId xmlns:a16="http://schemas.microsoft.com/office/drawing/2014/main" id="{FB97B9D8-4B5D-7CCE-F129-D2F0716BB0BC}"/>
              </a:ext>
            </a:extLst>
          </p:cNvPr>
          <p:cNvSpPr/>
          <p:nvPr/>
        </p:nvSpPr>
        <p:spPr>
          <a:xfrm>
            <a:off x="536973" y="2802045"/>
            <a:ext cx="4204800" cy="20376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42548"/>
            <a:ext cx="10515600" cy="812886"/>
          </a:xfrm>
        </p:spPr>
        <p:txBody>
          <a:bodyPr>
            <a:normAutofit/>
          </a:bodyPr>
          <a:lstStyle/>
          <a:p>
            <a:r>
              <a:rPr lang="en-US" altLang="ko-KR" sz="3800" dirty="0"/>
              <a:t>Methodology</a:t>
            </a:r>
            <a:endParaRPr lang="ko-KR" altLang="en-US" sz="3800" dirty="0"/>
          </a:p>
        </p:txBody>
      </p:sp>
      <p:sp>
        <p:nvSpPr>
          <p:cNvPr id="6" name="직사각형 5"/>
          <p:cNvSpPr/>
          <p:nvPr/>
        </p:nvSpPr>
        <p:spPr>
          <a:xfrm>
            <a:off x="894049" y="1252976"/>
            <a:ext cx="3495511" cy="4109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Provider-Scoped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5108036" y="1252286"/>
            <a:ext cx="3140551" cy="4109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Domain-Scoped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8705516" y="1252976"/>
            <a:ext cx="2795428" cy="4109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MX-Scoped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C55B7DE3-F55F-391B-561E-F2756F8C988C}"/>
              </a:ext>
            </a:extLst>
          </p:cNvPr>
          <p:cNvSpPr/>
          <p:nvPr/>
        </p:nvSpPr>
        <p:spPr>
          <a:xfrm>
            <a:off x="504496" y="1729954"/>
            <a:ext cx="4268968" cy="44501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750CBE0A-0F9C-3233-6C5F-14B88D30776C}"/>
              </a:ext>
            </a:extLst>
          </p:cNvPr>
          <p:cNvSpPr/>
          <p:nvPr/>
        </p:nvSpPr>
        <p:spPr>
          <a:xfrm>
            <a:off x="4872705" y="1729955"/>
            <a:ext cx="3622164" cy="44501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FF3CDAEF-EF14-A8C4-A1BC-F5024F11332A}"/>
              </a:ext>
            </a:extLst>
          </p:cNvPr>
          <p:cNvSpPr/>
          <p:nvPr/>
        </p:nvSpPr>
        <p:spPr>
          <a:xfrm>
            <a:off x="8594110" y="1729954"/>
            <a:ext cx="3060936" cy="44501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1FE66C-ED66-299F-C46F-78EB35B68166}"/>
              </a:ext>
            </a:extLst>
          </p:cNvPr>
          <p:cNvSpPr txBox="1"/>
          <p:nvPr/>
        </p:nvSpPr>
        <p:spPr>
          <a:xfrm>
            <a:off x="4887346" y="1916140"/>
            <a:ext cx="3574866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altLang="ko-KR" sz="2000" dirty="0"/>
              <a:t>Test </a:t>
            </a:r>
            <a:r>
              <a:rPr lang="en-US" altLang="ko-KR" sz="2000" dirty="0" err="1"/>
              <a:t>DomCop</a:t>
            </a:r>
            <a:r>
              <a:rPr lang="en-US" altLang="ko-KR" sz="2000" dirty="0"/>
              <a:t>* Top 10M domains</a:t>
            </a:r>
          </a:p>
          <a:p>
            <a:pPr marL="0" indent="0" algn="ctr">
              <a:buNone/>
            </a:pPr>
            <a:r>
              <a:rPr lang="en-US" altLang="ko-KR" dirty="0"/>
              <a:t>-  Jun 2023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782ED08-9EBD-BC95-073F-4C2A4C9623B6}"/>
              </a:ext>
            </a:extLst>
          </p:cNvPr>
          <p:cNvSpPr txBox="1"/>
          <p:nvPr/>
        </p:nvSpPr>
        <p:spPr>
          <a:xfrm>
            <a:off x="524794" y="1767038"/>
            <a:ext cx="3964101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altLang="ko-KR" sz="2000" dirty="0"/>
              <a:t>Test 47 email providers known to be </a:t>
            </a:r>
            <a:r>
              <a:rPr lang="en-US" altLang="ko-KR" sz="2000" i="1" dirty="0"/>
              <a:t>security-aware</a:t>
            </a:r>
            <a:r>
              <a:rPr lang="en-US" altLang="ko-KR" sz="2000" dirty="0"/>
              <a:t> or </a:t>
            </a:r>
            <a:r>
              <a:rPr lang="en-US" altLang="ko-KR" sz="2000" i="1" dirty="0"/>
              <a:t>popular</a:t>
            </a:r>
          </a:p>
          <a:p>
            <a:pPr algn="ctr"/>
            <a:r>
              <a:rPr lang="en-US" altLang="ko-KR" dirty="0"/>
              <a:t>-  Sep 2022 ~ Nov 2022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B160B32-48FC-1A70-02AC-D4E8963A4A90}"/>
              </a:ext>
            </a:extLst>
          </p:cNvPr>
          <p:cNvSpPr txBox="1"/>
          <p:nvPr/>
        </p:nvSpPr>
        <p:spPr>
          <a:xfrm>
            <a:off x="8595033" y="1775798"/>
            <a:ext cx="3060936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altLang="ko-KR" sz="2000" dirty="0"/>
              <a:t>Test MXs (mail servers) of </a:t>
            </a:r>
            <a:r>
              <a:rPr lang="en-US" altLang="ko-KR" sz="2000" dirty="0" err="1"/>
              <a:t>DomCop</a:t>
            </a:r>
            <a:r>
              <a:rPr lang="en-US" altLang="ko-KR" sz="2000" dirty="0"/>
              <a:t> Top 10M domains</a:t>
            </a:r>
          </a:p>
          <a:p>
            <a:pPr algn="ctr"/>
            <a:r>
              <a:rPr lang="en-US" altLang="ko-KR" dirty="0"/>
              <a:t>-  Jun 2023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09D1E8-8040-3BE5-9A07-412027B017EB}"/>
              </a:ext>
            </a:extLst>
          </p:cNvPr>
          <p:cNvSpPr txBox="1"/>
          <p:nvPr/>
        </p:nvSpPr>
        <p:spPr>
          <a:xfrm>
            <a:off x="520630" y="2801572"/>
            <a:ext cx="4312060" cy="2015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363" indent="-360363">
              <a:buFont typeface="+mj-lt"/>
              <a:buAutoNum type="arabicPeriod"/>
            </a:pPr>
            <a:r>
              <a:rPr lang="en-US" altLang="ko-KR" sz="2000" dirty="0"/>
              <a:t>Outbound scenarios</a:t>
            </a:r>
          </a:p>
          <a:p>
            <a:pPr marL="627063" lvl="1" indent="-284163">
              <a:buFont typeface="Arial" panose="020B0604020202020204" pitchFamily="34" charset="0"/>
              <a:buChar char="•"/>
            </a:pPr>
            <a:r>
              <a:rPr lang="en-US" altLang="ko-KR" sz="1700" dirty="0"/>
              <a:t>Send emails from (</a:t>
            </a:r>
            <a:r>
              <a:rPr lang="en-US" altLang="ko-KR" sz="1700" i="1" dirty="0"/>
              <a:t>misconfigured</a:t>
            </a:r>
            <a:r>
              <a:rPr lang="en-US" altLang="ko-KR" sz="1700" dirty="0"/>
              <a:t>) test servers to the accounts of each provider</a:t>
            </a:r>
          </a:p>
          <a:p>
            <a:pPr marL="360363" indent="-360363">
              <a:buFont typeface="+mj-lt"/>
              <a:buAutoNum type="arabicPeriod"/>
            </a:pPr>
            <a:r>
              <a:rPr lang="en-US" altLang="ko-KR" sz="2000" dirty="0"/>
              <a:t>Inbound scenarios</a:t>
            </a:r>
          </a:p>
          <a:p>
            <a:pPr marL="627063" lvl="1" indent="-284163">
              <a:buFont typeface="Arial" panose="020B0604020202020204" pitchFamily="34" charset="0"/>
              <a:buChar char="•"/>
            </a:pPr>
            <a:r>
              <a:rPr lang="en-US" altLang="ko-KR" sz="1700" dirty="0"/>
              <a:t>Send emails from accounts of each provider to (</a:t>
            </a:r>
            <a:r>
              <a:rPr lang="en-US" altLang="ko-KR" sz="1700" i="1" dirty="0"/>
              <a:t>misconfigured</a:t>
            </a:r>
            <a:r>
              <a:rPr lang="en-US" altLang="ko-KR" sz="1700" dirty="0"/>
              <a:t>) test servers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B89320D-21F8-F30B-065F-D4542EA72244}"/>
              </a:ext>
            </a:extLst>
          </p:cNvPr>
          <p:cNvSpPr txBox="1"/>
          <p:nvPr/>
        </p:nvSpPr>
        <p:spPr>
          <a:xfrm>
            <a:off x="4906445" y="2804541"/>
            <a:ext cx="3699185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363" indent="-360363">
              <a:buFont typeface="+mj-lt"/>
              <a:buAutoNum type="arabicPeriod"/>
            </a:pPr>
            <a:r>
              <a:rPr lang="en-US" altLang="ko-KR" sz="2000" dirty="0"/>
              <a:t>Deployment </a:t>
            </a:r>
          </a:p>
          <a:p>
            <a:pPr marL="673100" lvl="1" indent="-322263">
              <a:buFont typeface="Arial" panose="020B0604020202020204" pitchFamily="34" charset="0"/>
              <a:buChar char="•"/>
            </a:pPr>
            <a:r>
              <a:rPr lang="en-US" altLang="ko-KR" sz="1700" dirty="0"/>
              <a:t>Check how many domains support security mechanisms</a:t>
            </a:r>
          </a:p>
          <a:p>
            <a:pPr marL="360363" indent="-360363">
              <a:buFont typeface="+mj-lt"/>
              <a:buAutoNum type="arabicPeriod"/>
            </a:pPr>
            <a:r>
              <a:rPr lang="en-US" altLang="ko-KR" sz="2000" dirty="0"/>
              <a:t>Correctness</a:t>
            </a:r>
          </a:p>
          <a:p>
            <a:pPr marL="673100" lvl="1" indent="-322263">
              <a:buFont typeface="Arial" panose="020B0604020202020204" pitchFamily="34" charset="0"/>
              <a:buChar char="•"/>
            </a:pPr>
            <a:r>
              <a:rPr lang="en-US" altLang="ko-KR" sz="1700" dirty="0"/>
              <a:t>Validate whether domains correctly support security mechanisms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8DB1E5-0AB7-42BE-3D37-C67CEBC73C90}"/>
              </a:ext>
            </a:extLst>
          </p:cNvPr>
          <p:cNvSpPr txBox="1"/>
          <p:nvPr/>
        </p:nvSpPr>
        <p:spPr>
          <a:xfrm>
            <a:off x="8696814" y="3164926"/>
            <a:ext cx="285382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2000" dirty="0"/>
              <a:t>Same as</a:t>
            </a:r>
          </a:p>
          <a:p>
            <a:pPr algn="ctr"/>
            <a:r>
              <a:rPr lang="en-US" altLang="ko-KR" sz="2000" dirty="0"/>
              <a:t>Domain-Scoped test</a:t>
            </a:r>
          </a:p>
          <a:p>
            <a:pPr algn="ctr"/>
            <a:r>
              <a:rPr lang="en-US" altLang="ko-KR" sz="2000" dirty="0"/>
              <a:t>except </a:t>
            </a:r>
          </a:p>
          <a:p>
            <a:pPr algn="ctr"/>
            <a:r>
              <a:rPr lang="en-US" altLang="ko-KR" sz="2000" dirty="0"/>
              <a:t>Domain </a:t>
            </a:r>
            <a:r>
              <a:rPr lang="en-US" altLang="ko-KR" sz="2000" dirty="0">
                <a:sym typeface="Wingdings" pitchFamily="2" charset="2"/>
              </a:rPr>
              <a:t></a:t>
            </a:r>
            <a:r>
              <a:rPr lang="en-US" altLang="ko-KR" sz="2000" dirty="0"/>
              <a:t> MX</a:t>
            </a:r>
          </a:p>
        </p:txBody>
      </p:sp>
      <p:cxnSp>
        <p:nvCxnSpPr>
          <p:cNvPr id="31" name="직선 연결선[R] 30">
            <a:extLst>
              <a:ext uri="{FF2B5EF4-FFF2-40B4-BE49-F238E27FC236}">
                <a16:creationId xmlns:a16="http://schemas.microsoft.com/office/drawing/2014/main" id="{E4A2A483-508E-97EE-B7A3-5D6EB89C0F0A}"/>
              </a:ext>
            </a:extLst>
          </p:cNvPr>
          <p:cNvCxnSpPr>
            <a:cxnSpLocks/>
          </p:cNvCxnSpPr>
          <p:nvPr/>
        </p:nvCxnSpPr>
        <p:spPr>
          <a:xfrm>
            <a:off x="569934" y="2760683"/>
            <a:ext cx="4163601" cy="0"/>
          </a:xfrm>
          <a:prstGeom prst="line">
            <a:avLst/>
          </a:prstGeom>
          <a:ln w="12700">
            <a:solidFill>
              <a:schemeClr val="tx1">
                <a:alpha val="99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[R] 34">
            <a:extLst>
              <a:ext uri="{FF2B5EF4-FFF2-40B4-BE49-F238E27FC236}">
                <a16:creationId xmlns:a16="http://schemas.microsoft.com/office/drawing/2014/main" id="{8D3D8803-3025-7844-6216-DA05CF00D4BD}"/>
              </a:ext>
            </a:extLst>
          </p:cNvPr>
          <p:cNvCxnSpPr>
            <a:cxnSpLocks/>
          </p:cNvCxnSpPr>
          <p:nvPr/>
        </p:nvCxnSpPr>
        <p:spPr>
          <a:xfrm>
            <a:off x="4938846" y="2762433"/>
            <a:ext cx="3512480" cy="0"/>
          </a:xfrm>
          <a:prstGeom prst="line">
            <a:avLst/>
          </a:prstGeom>
          <a:ln w="12700">
            <a:solidFill>
              <a:schemeClr val="tx1">
                <a:alpha val="99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3D0A0032-4BA3-3411-CDA3-EBA3E78F7B86}"/>
              </a:ext>
            </a:extLst>
          </p:cNvPr>
          <p:cNvSpPr txBox="1"/>
          <p:nvPr/>
        </p:nvSpPr>
        <p:spPr>
          <a:xfrm>
            <a:off x="562019" y="4921692"/>
            <a:ext cx="4020867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dirty="0"/>
              <a:t>[Protocols]</a:t>
            </a:r>
          </a:p>
          <a:p>
            <a:pPr marL="627063" lvl="1" indent="-317500">
              <a:buFont typeface="Arial" panose="020B0604020202020204" pitchFamily="34" charset="0"/>
              <a:buChar char="•"/>
            </a:pPr>
            <a:r>
              <a:rPr lang="en-US" altLang="ko-KR" dirty="0"/>
              <a:t>SPF, DKIM, and DMARC</a:t>
            </a:r>
          </a:p>
          <a:p>
            <a:pPr marL="627063" lvl="1" indent="-317500">
              <a:buFont typeface="Arial" panose="020B0604020202020204" pitchFamily="34" charset="0"/>
              <a:buChar char="•"/>
            </a:pPr>
            <a:r>
              <a:rPr lang="en-US" altLang="ko-KR" dirty="0"/>
              <a:t>STARTTLS, DANE (+ DNSSEC), and MTA-STS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B781B79-B2B7-011D-156D-6DBD77FED47D}"/>
              </a:ext>
            </a:extLst>
          </p:cNvPr>
          <p:cNvSpPr txBox="1"/>
          <p:nvPr/>
        </p:nvSpPr>
        <p:spPr>
          <a:xfrm>
            <a:off x="4928712" y="4915901"/>
            <a:ext cx="3773109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dirty="0"/>
              <a:t>[Protocols]</a:t>
            </a:r>
          </a:p>
          <a:p>
            <a:pPr marL="627063" lvl="1" indent="-303213">
              <a:buFont typeface="Arial" panose="020B0604020202020204" pitchFamily="34" charset="0"/>
              <a:buChar char="•"/>
            </a:pPr>
            <a:r>
              <a:rPr lang="en-US" altLang="ko-KR" dirty="0"/>
              <a:t>SPF and DMARC</a:t>
            </a:r>
          </a:p>
          <a:p>
            <a:pPr marL="627063" lvl="1" indent="-303213">
              <a:buFont typeface="Arial" panose="020B0604020202020204" pitchFamily="34" charset="0"/>
              <a:buChar char="•"/>
            </a:pPr>
            <a:r>
              <a:rPr lang="en-US" altLang="ko-KR" sz="1800" dirty="0"/>
              <a:t>MTA-STS</a:t>
            </a:r>
          </a:p>
          <a:p>
            <a:pPr marL="627063" lvl="1" indent="-303213">
              <a:buFont typeface="Arial" panose="020B0604020202020204" pitchFamily="34" charset="0"/>
              <a:buChar char="•"/>
            </a:pPr>
            <a:r>
              <a:rPr lang="en-US" altLang="ko-KR" sz="1800" dirty="0"/>
              <a:t>SMIMEA and OPENPGPKEY</a:t>
            </a:r>
          </a:p>
        </p:txBody>
      </p:sp>
      <p:cxnSp>
        <p:nvCxnSpPr>
          <p:cNvPr id="47" name="직선 연결선[R] 46">
            <a:extLst>
              <a:ext uri="{FF2B5EF4-FFF2-40B4-BE49-F238E27FC236}">
                <a16:creationId xmlns:a16="http://schemas.microsoft.com/office/drawing/2014/main" id="{767660F4-25FC-AAA2-21BD-4B204F37F9FB}"/>
              </a:ext>
            </a:extLst>
          </p:cNvPr>
          <p:cNvCxnSpPr>
            <a:cxnSpLocks/>
          </p:cNvCxnSpPr>
          <p:nvPr/>
        </p:nvCxnSpPr>
        <p:spPr>
          <a:xfrm>
            <a:off x="8633588" y="4865941"/>
            <a:ext cx="2960183" cy="0"/>
          </a:xfrm>
          <a:prstGeom prst="line">
            <a:avLst/>
          </a:prstGeom>
          <a:ln w="12700">
            <a:solidFill>
              <a:schemeClr val="tx1">
                <a:alpha val="99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93D834ED-BBAA-247B-E46F-725AF6FEAF9A}"/>
              </a:ext>
            </a:extLst>
          </p:cNvPr>
          <p:cNvSpPr txBox="1"/>
          <p:nvPr/>
        </p:nvSpPr>
        <p:spPr>
          <a:xfrm>
            <a:off x="8678192" y="4938790"/>
            <a:ext cx="244565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dirty="0"/>
              <a:t>[Protocols]</a:t>
            </a:r>
          </a:p>
          <a:p>
            <a:pPr marL="623888" lvl="1" indent="-312738">
              <a:buFont typeface="Arial" panose="020B0604020202020204" pitchFamily="34" charset="0"/>
              <a:buChar char="•"/>
            </a:pPr>
            <a:r>
              <a:rPr lang="en-US" altLang="ko-KR" sz="1800" dirty="0"/>
              <a:t>STARTTLS</a:t>
            </a:r>
          </a:p>
          <a:p>
            <a:pPr marL="623888" lvl="1" indent="-312738">
              <a:buFont typeface="Arial" panose="020B0604020202020204" pitchFamily="34" charset="0"/>
              <a:buChar char="•"/>
            </a:pPr>
            <a:r>
              <a:rPr lang="en-US" altLang="ko-KR" sz="1800" dirty="0"/>
              <a:t>DANE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D955FDA-EBD3-512F-22E3-4B266C2138FB}"/>
              </a:ext>
            </a:extLst>
          </p:cNvPr>
          <p:cNvSpPr txBox="1"/>
          <p:nvPr/>
        </p:nvSpPr>
        <p:spPr>
          <a:xfrm>
            <a:off x="2793120" y="6208414"/>
            <a:ext cx="833072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altLang="ko-Kore-KR" sz="1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n" altLang="ko-Kore-KR" sz="1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DomCop</a:t>
            </a:r>
            <a:r>
              <a:rPr lang="en" altLang="ko-Kore-KR" sz="1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Download list of top 10 million domains based on open data from common crawl &amp; common search. </a:t>
            </a:r>
            <a:endParaRPr lang="en" altLang="ko-Kore-K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7" name="직선 연결선[R] 56">
            <a:extLst>
              <a:ext uri="{FF2B5EF4-FFF2-40B4-BE49-F238E27FC236}">
                <a16:creationId xmlns:a16="http://schemas.microsoft.com/office/drawing/2014/main" id="{97A9CF73-685F-157D-7D86-678F7FDA4F07}"/>
              </a:ext>
            </a:extLst>
          </p:cNvPr>
          <p:cNvCxnSpPr>
            <a:cxnSpLocks/>
          </p:cNvCxnSpPr>
          <p:nvPr/>
        </p:nvCxnSpPr>
        <p:spPr>
          <a:xfrm>
            <a:off x="8641022" y="2771645"/>
            <a:ext cx="2960183" cy="0"/>
          </a:xfrm>
          <a:prstGeom prst="line">
            <a:avLst/>
          </a:prstGeom>
          <a:ln w="12700">
            <a:solidFill>
              <a:schemeClr val="tx1">
                <a:alpha val="99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[R] 58">
            <a:extLst>
              <a:ext uri="{FF2B5EF4-FFF2-40B4-BE49-F238E27FC236}">
                <a16:creationId xmlns:a16="http://schemas.microsoft.com/office/drawing/2014/main" id="{DAC05155-0E7A-C2A3-549B-A52F25539278}"/>
              </a:ext>
            </a:extLst>
          </p:cNvPr>
          <p:cNvCxnSpPr>
            <a:cxnSpLocks/>
          </p:cNvCxnSpPr>
          <p:nvPr/>
        </p:nvCxnSpPr>
        <p:spPr>
          <a:xfrm>
            <a:off x="4928712" y="4864764"/>
            <a:ext cx="3512480" cy="0"/>
          </a:xfrm>
          <a:prstGeom prst="line">
            <a:avLst/>
          </a:prstGeom>
          <a:ln w="12700">
            <a:solidFill>
              <a:schemeClr val="tx1">
                <a:alpha val="99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[R] 60">
            <a:extLst>
              <a:ext uri="{FF2B5EF4-FFF2-40B4-BE49-F238E27FC236}">
                <a16:creationId xmlns:a16="http://schemas.microsoft.com/office/drawing/2014/main" id="{F49D7577-83B9-C636-BBC8-690F43A702CC}"/>
              </a:ext>
            </a:extLst>
          </p:cNvPr>
          <p:cNvCxnSpPr>
            <a:cxnSpLocks/>
          </p:cNvCxnSpPr>
          <p:nvPr/>
        </p:nvCxnSpPr>
        <p:spPr>
          <a:xfrm>
            <a:off x="558587" y="4867104"/>
            <a:ext cx="4163601" cy="0"/>
          </a:xfrm>
          <a:prstGeom prst="line">
            <a:avLst/>
          </a:prstGeom>
          <a:ln w="12700">
            <a:solidFill>
              <a:schemeClr val="tx1">
                <a:alpha val="99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9228052C-35D4-3C81-4D36-54E6E3380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15</a:t>
            </a:fld>
            <a:r>
              <a:rPr lang="ko-KR" altLang="en-US"/>
              <a:t> </a:t>
            </a:r>
            <a:r>
              <a:rPr lang="en-US" altLang="ko-KR"/>
              <a:t>/ 23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8827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3" grpId="0" animBg="1"/>
      <p:bldP spid="52" grpId="0" animBg="1"/>
      <p:bldP spid="6" grpId="0" animBg="1"/>
      <p:bldP spid="8" grpId="0" animBg="1"/>
      <p:bldP spid="10" grpId="0" animBg="1"/>
      <p:bldP spid="17" grpId="0" animBg="1"/>
      <p:bldP spid="18" grpId="0" animBg="1"/>
      <p:bldP spid="19" grpId="0" animBg="1"/>
      <p:bldP spid="20" grpId="0"/>
      <p:bldP spid="22" grpId="0"/>
      <p:bldP spid="24" grpId="0"/>
      <p:bldP spid="26" grpId="0"/>
      <p:bldP spid="28" grpId="0"/>
      <p:bldP spid="30" grpId="0"/>
      <p:bldP spid="43" grpId="0"/>
      <p:bldP spid="45" grpId="0"/>
      <p:bldP spid="49" grpId="0"/>
      <p:bldP spid="5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42548"/>
            <a:ext cx="10515600" cy="812886"/>
          </a:xfrm>
        </p:spPr>
        <p:txBody>
          <a:bodyPr>
            <a:normAutofit/>
          </a:bodyPr>
          <a:lstStyle/>
          <a:p>
            <a:r>
              <a:rPr lang="en-US" altLang="ko-KR" sz="3800" dirty="0"/>
              <a:t>Provider-Scoped Test Results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49931"/>
            <a:ext cx="10515600" cy="435386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Overview of SPF, DKIM, DMARC, and MTA-STS support (Total 47 Providers)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028" y="1686311"/>
            <a:ext cx="11959574" cy="2022661"/>
          </a:xfrm>
          <a:prstGeom prst="rect">
            <a:avLst/>
          </a:prstGeom>
        </p:spPr>
      </p:pic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618365"/>
              </p:ext>
            </p:extLst>
          </p:nvPr>
        </p:nvGraphicFramePr>
        <p:xfrm>
          <a:off x="718988" y="3834377"/>
          <a:ext cx="4274251" cy="210199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409099">
                  <a:extLst>
                    <a:ext uri="{9D8B030D-6E8A-4147-A177-3AD203B41FA5}">
                      <a16:colId xmlns:a16="http://schemas.microsoft.com/office/drawing/2014/main" val="1570734131"/>
                    </a:ext>
                  </a:extLst>
                </a:gridCol>
                <a:gridCol w="1432576">
                  <a:extLst>
                    <a:ext uri="{9D8B030D-6E8A-4147-A177-3AD203B41FA5}">
                      <a16:colId xmlns:a16="http://schemas.microsoft.com/office/drawing/2014/main" val="3631964831"/>
                    </a:ext>
                  </a:extLst>
                </a:gridCol>
                <a:gridCol w="1432576">
                  <a:extLst>
                    <a:ext uri="{9D8B030D-6E8A-4147-A177-3AD203B41FA5}">
                      <a16:colId xmlns:a16="http://schemas.microsoft.com/office/drawing/2014/main" val="3903810367"/>
                    </a:ext>
                  </a:extLst>
                </a:gridCol>
              </a:tblGrid>
              <a:tr h="420398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Publish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Request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249414"/>
                  </a:ext>
                </a:extLst>
              </a:tr>
              <a:tr h="42039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/>
                        <a:t>SPF</a:t>
                      </a:r>
                      <a:endParaRPr lang="ko-KR" altLang="en-US" b="1" dirty="0"/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42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45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276355"/>
                  </a:ext>
                </a:extLst>
              </a:tr>
              <a:tr h="42039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/>
                        <a:t>DKIM</a:t>
                      </a:r>
                      <a:endParaRPr lang="ko-KR" altLang="en-US" b="1" dirty="0"/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38 (signing)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47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5979303"/>
                  </a:ext>
                </a:extLst>
              </a:tr>
              <a:tr h="42039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/>
                        <a:t>DMARC</a:t>
                      </a:r>
                      <a:endParaRPr lang="ko-KR" altLang="en-US" b="1" dirty="0"/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34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30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9560438"/>
                  </a:ext>
                </a:extLst>
              </a:tr>
              <a:tr h="42039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/>
                        <a:t>MTA-STS</a:t>
                      </a:r>
                      <a:endParaRPr lang="ko-KR" altLang="en-US" b="1" dirty="0"/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17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6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42211466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26522" y="5994812"/>
            <a:ext cx="6174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-  </a:t>
            </a:r>
            <a:r>
              <a:rPr lang="en-US" altLang="ko-KR" b="1" dirty="0"/>
              <a:t>Publish</a:t>
            </a:r>
            <a:r>
              <a:rPr lang="en-US" altLang="ko-KR" dirty="0"/>
              <a:t>: # of providers publish the corresponding DNS records</a:t>
            </a:r>
          </a:p>
          <a:p>
            <a:r>
              <a:rPr lang="en-US" altLang="ko-KR" dirty="0"/>
              <a:t>- </a:t>
            </a:r>
            <a:r>
              <a:rPr lang="en-US" altLang="ko-KR" b="1" dirty="0"/>
              <a:t> Request</a:t>
            </a:r>
            <a:r>
              <a:rPr lang="en-US" altLang="ko-KR" dirty="0"/>
              <a:t>: # of providers request them for incoming email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112451" y="3836477"/>
            <a:ext cx="6564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altLang="ko-KR" b="1" dirty="0"/>
              <a:t>SPF</a:t>
            </a:r>
            <a:r>
              <a:rPr lang="en-US" altLang="ko-KR" dirty="0"/>
              <a:t> and </a:t>
            </a:r>
            <a:r>
              <a:rPr lang="en-US" altLang="ko-KR" b="1" dirty="0"/>
              <a:t>DKIM</a:t>
            </a:r>
            <a:r>
              <a:rPr lang="en-US" altLang="ko-KR" dirty="0"/>
              <a:t> supports are great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12451" y="4206804"/>
            <a:ext cx="65643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 startAt="2"/>
            </a:pPr>
            <a:r>
              <a:rPr lang="en-US" altLang="ko-KR" dirty="0"/>
              <a:t>Discrepancy</a:t>
            </a:r>
            <a:r>
              <a:rPr lang="ko-KR" altLang="en-US" dirty="0"/>
              <a:t> </a:t>
            </a:r>
            <a:r>
              <a:rPr lang="en-US" altLang="ko-KR" dirty="0"/>
              <a:t>btw. </a:t>
            </a:r>
            <a:r>
              <a:rPr lang="en-US" altLang="ko-KR" b="1" dirty="0"/>
              <a:t>DKIM</a:t>
            </a:r>
            <a:r>
              <a:rPr lang="en-US" altLang="ko-KR" dirty="0"/>
              <a:t> </a:t>
            </a:r>
            <a:r>
              <a:rPr lang="en-US" altLang="ko-KR" b="1" dirty="0"/>
              <a:t>signing</a:t>
            </a:r>
            <a:r>
              <a:rPr lang="en-US" altLang="ko-KR" dirty="0"/>
              <a:t> and </a:t>
            </a:r>
            <a:r>
              <a:rPr lang="en-US" altLang="ko-KR" b="1" dirty="0"/>
              <a:t>request</a:t>
            </a:r>
          </a:p>
          <a:p>
            <a:pPr marL="742950" lvl="1" indent="-285750">
              <a:buFontTx/>
              <a:buChar char="-"/>
            </a:pPr>
            <a:r>
              <a:rPr lang="en-US" altLang="ko-KR" dirty="0"/>
              <a:t>The lack of a DKIM signature for outbound mail has no immediate effect as SPF is sufficient</a:t>
            </a:r>
            <a:r>
              <a:rPr lang="ko-KR" altLang="en-US" dirty="0"/>
              <a:t> </a:t>
            </a:r>
            <a:r>
              <a:rPr lang="en-US" altLang="ko-KR" dirty="0"/>
              <a:t>pass DMARC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12451" y="5089267"/>
            <a:ext cx="65643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arenR" startAt="3"/>
            </a:pPr>
            <a:r>
              <a:rPr lang="en-US" altLang="ko-KR" dirty="0"/>
              <a:t>Discrepancy</a:t>
            </a:r>
            <a:r>
              <a:rPr lang="ko-KR" altLang="en-US" dirty="0"/>
              <a:t> </a:t>
            </a:r>
            <a:r>
              <a:rPr lang="en-US" altLang="ko-KR" dirty="0"/>
              <a:t>btw. </a:t>
            </a:r>
            <a:r>
              <a:rPr lang="en-US" altLang="ko-KR" b="1" dirty="0"/>
              <a:t>MTA-STS</a:t>
            </a:r>
            <a:r>
              <a:rPr lang="en-US" altLang="ko-KR" dirty="0"/>
              <a:t> </a:t>
            </a:r>
            <a:r>
              <a:rPr lang="en-US" altLang="ko-KR" b="1" dirty="0"/>
              <a:t>publish</a:t>
            </a:r>
            <a:r>
              <a:rPr lang="en-US" altLang="ko-KR" dirty="0"/>
              <a:t> and </a:t>
            </a:r>
            <a:r>
              <a:rPr lang="en-US" altLang="ko-KR" b="1" dirty="0"/>
              <a:t>request</a:t>
            </a:r>
          </a:p>
          <a:p>
            <a:pPr marL="742950" lvl="1" indent="-285750">
              <a:buFontTx/>
              <a:buChar char="-"/>
            </a:pPr>
            <a:r>
              <a:rPr lang="en-US" altLang="ko-KR" dirty="0"/>
              <a:t>MTA-STS request/validation is error-prone and complex because it is often not supported by MTA software natively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4DF325E-6E44-8E82-A54B-AE98408EC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16</a:t>
            </a:fld>
            <a:r>
              <a:rPr lang="ko-KR" altLang="en-US"/>
              <a:t> </a:t>
            </a:r>
            <a:r>
              <a:rPr lang="en-US" altLang="ko-KR"/>
              <a:t>/ 23</a:t>
            </a:r>
            <a:endParaRPr lang="ko-KR" altLang="en-US" dirty="0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9628A56B-240B-4FC9-A449-EE16F7C4691E}"/>
              </a:ext>
            </a:extLst>
          </p:cNvPr>
          <p:cNvSpPr/>
          <p:nvPr/>
        </p:nvSpPr>
        <p:spPr>
          <a:xfrm>
            <a:off x="894049" y="119120"/>
            <a:ext cx="1885727" cy="31979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Provider-Scoped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ABB43D86-4542-2C86-3263-9E7E549E6485}"/>
              </a:ext>
            </a:extLst>
          </p:cNvPr>
          <p:cNvSpPr/>
          <p:nvPr/>
        </p:nvSpPr>
        <p:spPr>
          <a:xfrm>
            <a:off x="2913476" y="119120"/>
            <a:ext cx="1921267" cy="319792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Domain-Scoped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9F147823-F3DE-86DC-2A8A-CDD5C45268E5}"/>
              </a:ext>
            </a:extLst>
          </p:cNvPr>
          <p:cNvSpPr/>
          <p:nvPr/>
        </p:nvSpPr>
        <p:spPr>
          <a:xfrm>
            <a:off x="4966117" y="119120"/>
            <a:ext cx="2086312" cy="319792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MX-Scoped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06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42548"/>
            <a:ext cx="10515600" cy="812886"/>
          </a:xfrm>
        </p:spPr>
        <p:txBody>
          <a:bodyPr>
            <a:normAutofit/>
          </a:bodyPr>
          <a:lstStyle/>
          <a:p>
            <a:r>
              <a:rPr lang="en-US" altLang="ko-KR" sz="3800" dirty="0"/>
              <a:t>Provider-Scoped Test Results – Outbound (1/2)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49930"/>
            <a:ext cx="10515600" cy="480945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Outbound scenarios </a:t>
            </a:r>
            <a:r>
              <a:rPr lang="en-US" altLang="ko-KR" sz="2000" dirty="0"/>
              <a:t>(a test server </a:t>
            </a:r>
            <a:r>
              <a:rPr lang="en-US" altLang="ko-KR" sz="2000" dirty="0">
                <a:sym typeface="Wingdings" panose="05000000000000000000" pitchFamily="2" charset="2"/>
              </a:rPr>
              <a:t></a:t>
            </a:r>
            <a:r>
              <a:rPr lang="en-US" altLang="ko-KR" sz="2000" dirty="0"/>
              <a:t> mail accounts of each provider)</a:t>
            </a:r>
          </a:p>
        </p:txBody>
      </p:sp>
      <p:grpSp>
        <p:nvGrpSpPr>
          <p:cNvPr id="11" name="그룹 10"/>
          <p:cNvGrpSpPr/>
          <p:nvPr/>
        </p:nvGrpSpPr>
        <p:grpSpPr>
          <a:xfrm>
            <a:off x="1656068" y="4327975"/>
            <a:ext cx="8898922" cy="584775"/>
            <a:chOff x="1033407" y="5501302"/>
            <a:chExt cx="8898922" cy="584775"/>
          </a:xfrm>
        </p:grpSpPr>
        <p:sp>
          <p:nvSpPr>
            <p:cNvPr id="9" name="TextBox 8"/>
            <p:cNvSpPr txBox="1"/>
            <p:nvPr/>
          </p:nvSpPr>
          <p:spPr>
            <a:xfrm>
              <a:off x="1033407" y="5501302"/>
              <a:ext cx="8898922" cy="584775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ysDash"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600" dirty="0">
                  <a:solidFill>
                    <a:srgbClr val="009A00"/>
                  </a:solidFill>
                  <a:latin typeface="Dingbats"/>
                </a:rPr>
                <a:t>● </a:t>
              </a:r>
              <a:r>
                <a:rPr lang="en-US" altLang="ko-KR" sz="1600" dirty="0"/>
                <a:t>delivery to the inbox             </a:t>
              </a:r>
              <a:r>
                <a:rPr lang="en-US" altLang="ko-KR" sz="1600" dirty="0">
                  <a:solidFill>
                    <a:srgbClr val="FFB366"/>
                  </a:solidFill>
                  <a:latin typeface="Dingbats"/>
                </a:rPr>
                <a:t>● </a:t>
              </a:r>
              <a:r>
                <a:rPr lang="en-US" altLang="ko-KR" sz="1600" dirty="0"/>
                <a:t>delivery to the spam folder             </a:t>
              </a:r>
              <a:r>
                <a:rPr lang="en-US" altLang="ko-KR" sz="1600" dirty="0">
                  <a:solidFill>
                    <a:srgbClr val="FF0000"/>
                  </a:solidFill>
                  <a:latin typeface="Dingbats"/>
                </a:rPr>
                <a:t>●</a:t>
              </a:r>
              <a:r>
                <a:rPr lang="en-US" altLang="ko-KR" sz="1600" dirty="0"/>
                <a:t> rejection during the SMTP</a:t>
              </a:r>
              <a:r>
                <a:rPr lang="ko-KR" altLang="en-US" sz="1600" dirty="0"/>
                <a:t> </a:t>
              </a:r>
              <a:r>
                <a:rPr lang="en-US" altLang="ko-KR" sz="1600" dirty="0"/>
                <a:t>session</a:t>
              </a:r>
            </a:p>
            <a:p>
              <a:r>
                <a:rPr lang="en-US" altLang="ko-KR" sz="1600" dirty="0">
                  <a:solidFill>
                    <a:srgbClr val="000000"/>
                  </a:solidFill>
                  <a:latin typeface="Dingbats"/>
                </a:rPr>
                <a:t>● </a:t>
              </a:r>
              <a:r>
                <a:rPr lang="en-US" altLang="ko-KR" sz="1600" dirty="0" err="1"/>
                <a:t>blackholing</a:t>
              </a:r>
              <a:r>
                <a:rPr lang="en-US" altLang="ko-KR" sz="1600" dirty="0"/>
                <a:t> (e.g., acceptance during the SMTP</a:t>
              </a:r>
              <a:r>
                <a:rPr lang="ko-KR" altLang="en-US" sz="1600" dirty="0"/>
                <a:t> </a:t>
              </a:r>
              <a:r>
                <a:rPr lang="en-US" altLang="ko-KR" sz="1600" dirty="0"/>
                <a:t>session without delivery)          too weak TLS parameters</a:t>
              </a:r>
              <a:endParaRPr lang="ko-KR" altLang="en-US" sz="1600" dirty="0"/>
            </a:p>
          </p:txBody>
        </p:sp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522775" y="5802041"/>
              <a:ext cx="150717" cy="238132"/>
            </a:xfrm>
            <a:prstGeom prst="rect">
              <a:avLst/>
            </a:prstGeom>
          </p:spPr>
        </p:pic>
      </p:grpSp>
      <p:pic>
        <p:nvPicPr>
          <p:cNvPr id="12" name="그림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183" y="1686292"/>
            <a:ext cx="11962693" cy="260284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80834" y="5034796"/>
            <a:ext cx="108906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altLang="ko-KR" sz="2000" dirty="0"/>
              <a:t>Email is </a:t>
            </a:r>
            <a:r>
              <a:rPr lang="en-US" altLang="ko-KR" sz="2000" b="1" dirty="0"/>
              <a:t>not always delivered</a:t>
            </a:r>
            <a:r>
              <a:rPr lang="en-US" altLang="ko-KR" sz="2000" dirty="0"/>
              <a:t> even though the test server is correctly configured (</a:t>
            </a:r>
            <a:r>
              <a:rPr lang="en-US" altLang="ko-KR" sz="2000" i="1" dirty="0"/>
              <a:t>Standard</a:t>
            </a:r>
            <a:r>
              <a:rPr lang="en-US" altLang="ko-KR" sz="2000" dirty="0"/>
              <a:t>)</a:t>
            </a:r>
          </a:p>
          <a:p>
            <a:pPr marL="742950" lvl="1" indent="-285750">
              <a:buFontTx/>
              <a:buChar char="-"/>
            </a:pPr>
            <a:r>
              <a:rPr lang="en-US" altLang="ko-KR" dirty="0"/>
              <a:t>Too weak DH key</a:t>
            </a:r>
          </a:p>
          <a:p>
            <a:pPr marL="742950" lvl="1" indent="-285750">
              <a:buFontTx/>
              <a:buChar char="-"/>
            </a:pPr>
            <a:r>
              <a:rPr lang="en-US" altLang="ko-KR" dirty="0"/>
              <a:t>Test server’s IP/domain reputation issue (</a:t>
            </a:r>
            <a:r>
              <a:rPr lang="en-US" altLang="ko-KR" i="1" dirty="0"/>
              <a:t>blackholing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14" name="모서리가 둥근 직사각형 13"/>
          <p:cNvSpPr/>
          <p:nvPr/>
        </p:nvSpPr>
        <p:spPr>
          <a:xfrm>
            <a:off x="124183" y="2517170"/>
            <a:ext cx="11962693" cy="195209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780833" y="6002904"/>
            <a:ext cx="108906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altLang="ko-KR" sz="2000" dirty="0"/>
              <a:t>Most emails are </a:t>
            </a:r>
            <a:r>
              <a:rPr lang="en-US" altLang="ko-KR" sz="2000" b="1" dirty="0"/>
              <a:t>delivered well even when no security mechanism is used at all</a:t>
            </a:r>
            <a:r>
              <a:rPr lang="en-US" altLang="ko-KR" sz="2000" dirty="0"/>
              <a:t> (</a:t>
            </a:r>
            <a:r>
              <a:rPr lang="en-US" altLang="ko-KR" sz="2000" i="1" dirty="0"/>
              <a:t>Insecure</a:t>
            </a:r>
            <a:r>
              <a:rPr lang="en-US" altLang="ko-KR" sz="2000" dirty="0"/>
              <a:t>)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124183" y="3431569"/>
            <a:ext cx="11962693" cy="829954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CB62299-5686-C6B1-8137-9C42C320F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17</a:t>
            </a:fld>
            <a:r>
              <a:rPr lang="ko-KR" altLang="en-US"/>
              <a:t> </a:t>
            </a:r>
            <a:r>
              <a:rPr lang="en-US" altLang="ko-KR"/>
              <a:t>/ 23</a:t>
            </a:r>
            <a:endParaRPr lang="ko-KR" altLang="en-US" dirty="0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124183" y="3246520"/>
            <a:ext cx="11962693" cy="179911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F3B1EBF7-BBBA-2989-DDA8-7ED8FA44687F}"/>
              </a:ext>
            </a:extLst>
          </p:cNvPr>
          <p:cNvSpPr/>
          <p:nvPr/>
        </p:nvSpPr>
        <p:spPr>
          <a:xfrm>
            <a:off x="894049" y="119120"/>
            <a:ext cx="1885727" cy="31979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Provider-Scoped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6CA53233-A8FC-5813-8B9D-B37C43C10E64}"/>
              </a:ext>
            </a:extLst>
          </p:cNvPr>
          <p:cNvSpPr/>
          <p:nvPr/>
        </p:nvSpPr>
        <p:spPr>
          <a:xfrm>
            <a:off x="2913476" y="119120"/>
            <a:ext cx="1921267" cy="319792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Domain-Scoped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426B2BD7-3C3A-30B9-A00D-061F8D9F9D47}"/>
              </a:ext>
            </a:extLst>
          </p:cNvPr>
          <p:cNvSpPr/>
          <p:nvPr/>
        </p:nvSpPr>
        <p:spPr>
          <a:xfrm>
            <a:off x="4966117" y="119120"/>
            <a:ext cx="2086312" cy="319792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MX-Scoped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77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14" grpId="1" animBg="1"/>
      <p:bldP spid="15" grpId="0"/>
      <p:bldP spid="4" grpId="0" animBg="1"/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42548"/>
            <a:ext cx="10515600" cy="812886"/>
          </a:xfrm>
        </p:spPr>
        <p:txBody>
          <a:bodyPr>
            <a:normAutofit/>
          </a:bodyPr>
          <a:lstStyle/>
          <a:p>
            <a:r>
              <a:rPr lang="en-US" altLang="ko-KR" sz="3800" dirty="0"/>
              <a:t>Provider-Scoped Test Results – Outbound (2/2)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49930"/>
            <a:ext cx="10515600" cy="468115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Outbound scenarios </a:t>
            </a:r>
            <a:r>
              <a:rPr lang="en-US" altLang="ko-KR" sz="2000" dirty="0"/>
              <a:t>(a test server </a:t>
            </a:r>
            <a:r>
              <a:rPr lang="en-US" altLang="ko-KR" sz="2000" dirty="0">
                <a:sym typeface="Wingdings" panose="05000000000000000000" pitchFamily="2" charset="2"/>
              </a:rPr>
              <a:t></a:t>
            </a:r>
            <a:r>
              <a:rPr lang="en-US" altLang="ko-KR" sz="2000" dirty="0"/>
              <a:t> mail accounts of each provider)</a:t>
            </a:r>
          </a:p>
        </p:txBody>
      </p:sp>
      <p:grpSp>
        <p:nvGrpSpPr>
          <p:cNvPr id="11" name="그룹 10"/>
          <p:cNvGrpSpPr/>
          <p:nvPr/>
        </p:nvGrpSpPr>
        <p:grpSpPr>
          <a:xfrm>
            <a:off x="1656068" y="4327975"/>
            <a:ext cx="8898922" cy="584775"/>
            <a:chOff x="1033407" y="5501302"/>
            <a:chExt cx="8898922" cy="584775"/>
          </a:xfrm>
        </p:grpSpPr>
        <p:sp>
          <p:nvSpPr>
            <p:cNvPr id="9" name="TextBox 8"/>
            <p:cNvSpPr txBox="1"/>
            <p:nvPr/>
          </p:nvSpPr>
          <p:spPr>
            <a:xfrm>
              <a:off x="1033407" y="5501302"/>
              <a:ext cx="8898922" cy="584775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ysDash"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600" dirty="0">
                  <a:solidFill>
                    <a:srgbClr val="009A00"/>
                  </a:solidFill>
                  <a:latin typeface="Dingbats"/>
                </a:rPr>
                <a:t>● </a:t>
              </a:r>
              <a:r>
                <a:rPr lang="en-US" altLang="ko-KR" sz="1600" dirty="0"/>
                <a:t>delivery to the inbox             </a:t>
              </a:r>
              <a:r>
                <a:rPr lang="en-US" altLang="ko-KR" sz="1600" dirty="0">
                  <a:solidFill>
                    <a:srgbClr val="FFB366"/>
                  </a:solidFill>
                  <a:latin typeface="Dingbats"/>
                </a:rPr>
                <a:t>● </a:t>
              </a:r>
              <a:r>
                <a:rPr lang="en-US" altLang="ko-KR" sz="1600" dirty="0"/>
                <a:t>delivery to the spam folder             </a:t>
              </a:r>
              <a:r>
                <a:rPr lang="en-US" altLang="ko-KR" sz="1600" dirty="0">
                  <a:solidFill>
                    <a:srgbClr val="FF0000"/>
                  </a:solidFill>
                  <a:latin typeface="Dingbats"/>
                </a:rPr>
                <a:t>●</a:t>
              </a:r>
              <a:r>
                <a:rPr lang="en-US" altLang="ko-KR" sz="1600" dirty="0"/>
                <a:t> rejection during the SMTP</a:t>
              </a:r>
              <a:r>
                <a:rPr lang="ko-KR" altLang="en-US" sz="1600" dirty="0"/>
                <a:t> </a:t>
              </a:r>
              <a:r>
                <a:rPr lang="en-US" altLang="ko-KR" sz="1600" dirty="0"/>
                <a:t>session</a:t>
              </a:r>
            </a:p>
            <a:p>
              <a:r>
                <a:rPr lang="en-US" altLang="ko-KR" sz="1600" dirty="0">
                  <a:solidFill>
                    <a:srgbClr val="000000"/>
                  </a:solidFill>
                  <a:latin typeface="Dingbats"/>
                </a:rPr>
                <a:t>● </a:t>
              </a:r>
              <a:r>
                <a:rPr lang="en-US" altLang="ko-KR" sz="1600" dirty="0" err="1"/>
                <a:t>blackholing</a:t>
              </a:r>
              <a:r>
                <a:rPr lang="en-US" altLang="ko-KR" sz="1600" dirty="0"/>
                <a:t> (e.g., acceptance during the SMTP</a:t>
              </a:r>
              <a:r>
                <a:rPr lang="ko-KR" altLang="en-US" sz="1600" dirty="0"/>
                <a:t> </a:t>
              </a:r>
              <a:r>
                <a:rPr lang="en-US" altLang="ko-KR" sz="1600" dirty="0"/>
                <a:t>session without delivery)          too weak TLS parameters</a:t>
              </a:r>
              <a:endParaRPr lang="ko-KR" altLang="en-US" sz="1600" dirty="0"/>
            </a:p>
          </p:txBody>
        </p:sp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526247" y="5802041"/>
              <a:ext cx="150717" cy="238132"/>
            </a:xfrm>
            <a:prstGeom prst="rect">
              <a:avLst/>
            </a:prstGeom>
          </p:spPr>
        </p:pic>
      </p:grpSp>
      <p:pic>
        <p:nvPicPr>
          <p:cNvPr id="12" name="그림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183" y="1686292"/>
            <a:ext cx="11962693" cy="260284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275371" y="5801466"/>
            <a:ext cx="9635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altLang="ko-KR" sz="2000" b="1" dirty="0"/>
              <a:t>10 (out</a:t>
            </a:r>
            <a:r>
              <a:rPr lang="ko-KR" altLang="en-US" sz="2000" b="1" dirty="0"/>
              <a:t> </a:t>
            </a:r>
            <a:r>
              <a:rPr lang="en-US" altLang="ko-KR" sz="2000" b="1" dirty="0"/>
              <a:t>of 47) providers deliver emails to an inbox in all (misconfigured) scenario</a:t>
            </a:r>
          </a:p>
          <a:p>
            <a:pPr marL="800100" lvl="1" indent="-342900">
              <a:buFont typeface="Wingdings" panose="05000000000000000000" pitchFamily="2" charset="2"/>
              <a:buChar char="à"/>
            </a:pPr>
            <a:r>
              <a:rPr lang="en-US" altLang="ko-KR" sz="1900" dirty="0"/>
              <a:t>Senders can be trivially spoofed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75371" y="5090199"/>
            <a:ext cx="81105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altLang="ko-KR" sz="2000" dirty="0"/>
              <a:t>Misconfiguration scenarios (the last 6 rows)</a:t>
            </a:r>
          </a:p>
          <a:p>
            <a:pPr marL="800100" lvl="1" indent="-342900">
              <a:buFontTx/>
              <a:buChar char="-"/>
            </a:pPr>
            <a:r>
              <a:rPr lang="en-US" altLang="ko-KR" sz="1900" dirty="0"/>
              <a:t>If a provider honor SPF and DMARC policies, </a:t>
            </a:r>
            <a:r>
              <a:rPr lang="en-US" altLang="ko-KR" sz="1900" b="1" dirty="0"/>
              <a:t>mails must be rejected</a:t>
            </a:r>
          </a:p>
        </p:txBody>
      </p:sp>
      <p:sp>
        <p:nvSpPr>
          <p:cNvPr id="26" name="직사각형 25"/>
          <p:cNvSpPr/>
          <p:nvPr/>
        </p:nvSpPr>
        <p:spPr>
          <a:xfrm>
            <a:off x="124183" y="2558268"/>
            <a:ext cx="11962693" cy="829954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모서리가 둥근 직사각형 23"/>
          <p:cNvSpPr/>
          <p:nvPr/>
        </p:nvSpPr>
        <p:spPr>
          <a:xfrm>
            <a:off x="71919" y="3390473"/>
            <a:ext cx="12066328" cy="895287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모서리가 둥근 직사각형 14"/>
          <p:cNvSpPr/>
          <p:nvPr/>
        </p:nvSpPr>
        <p:spPr>
          <a:xfrm>
            <a:off x="2465798" y="1916042"/>
            <a:ext cx="226031" cy="2350320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4333982" y="1838456"/>
            <a:ext cx="238018" cy="2438180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모서리가 둥근 직사각형 16"/>
          <p:cNvSpPr/>
          <p:nvPr/>
        </p:nvSpPr>
        <p:spPr>
          <a:xfrm>
            <a:off x="5751143" y="1828182"/>
            <a:ext cx="415920" cy="2438180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모서리가 둥근 직사각형 17"/>
          <p:cNvSpPr/>
          <p:nvPr/>
        </p:nvSpPr>
        <p:spPr>
          <a:xfrm>
            <a:off x="6444985" y="1838456"/>
            <a:ext cx="218325" cy="2438180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모서리가 둥근 직사각형 18"/>
          <p:cNvSpPr/>
          <p:nvPr/>
        </p:nvSpPr>
        <p:spPr>
          <a:xfrm>
            <a:off x="8790230" y="1736330"/>
            <a:ext cx="251028" cy="2529947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모서리가 둥근 직사각형 19"/>
          <p:cNvSpPr/>
          <p:nvPr/>
        </p:nvSpPr>
        <p:spPr>
          <a:xfrm>
            <a:off x="10660226" y="1718044"/>
            <a:ext cx="251028" cy="2559691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모서리가 둥근 직사각형 20"/>
          <p:cNvSpPr/>
          <p:nvPr/>
        </p:nvSpPr>
        <p:spPr>
          <a:xfrm>
            <a:off x="11135609" y="1718044"/>
            <a:ext cx="251028" cy="2550496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모서리가 둥근 직사각형 21"/>
          <p:cNvSpPr/>
          <p:nvPr/>
        </p:nvSpPr>
        <p:spPr>
          <a:xfrm>
            <a:off x="11584549" y="1736330"/>
            <a:ext cx="483267" cy="2532210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1A4B8D5-0764-0EC9-81F6-1A9B24B1C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18</a:t>
            </a:fld>
            <a:r>
              <a:rPr lang="ko-KR" altLang="en-US"/>
              <a:t> </a:t>
            </a:r>
            <a:r>
              <a:rPr lang="en-US" altLang="ko-KR"/>
              <a:t>/ 23</a:t>
            </a:r>
            <a:endParaRPr lang="ko-KR" altLang="en-US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72A528E5-C6A7-6ADF-95AF-1995000A02CD}"/>
              </a:ext>
            </a:extLst>
          </p:cNvPr>
          <p:cNvSpPr/>
          <p:nvPr/>
        </p:nvSpPr>
        <p:spPr>
          <a:xfrm>
            <a:off x="894049" y="119120"/>
            <a:ext cx="1885727" cy="31979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Provider-Scoped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19E931E6-681C-1011-E158-A0DFF8F859AA}"/>
              </a:ext>
            </a:extLst>
          </p:cNvPr>
          <p:cNvSpPr/>
          <p:nvPr/>
        </p:nvSpPr>
        <p:spPr>
          <a:xfrm>
            <a:off x="2913476" y="119120"/>
            <a:ext cx="1921267" cy="319792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Domain-Scoped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22589CD2-42F5-F9A3-7595-EC92993BF82A}"/>
              </a:ext>
            </a:extLst>
          </p:cNvPr>
          <p:cNvSpPr/>
          <p:nvPr/>
        </p:nvSpPr>
        <p:spPr>
          <a:xfrm>
            <a:off x="4966117" y="119120"/>
            <a:ext cx="2086312" cy="319792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MX-Scoped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74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42548"/>
            <a:ext cx="10515600" cy="812886"/>
          </a:xfrm>
        </p:spPr>
        <p:txBody>
          <a:bodyPr>
            <a:normAutofit/>
          </a:bodyPr>
          <a:lstStyle/>
          <a:p>
            <a:r>
              <a:rPr lang="en-US" altLang="ko-KR" sz="3800" dirty="0"/>
              <a:t>Provider-Scoped Test Results – Inbound (1/2)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49931"/>
            <a:ext cx="10515600" cy="506950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Inbound scenarios </a:t>
            </a:r>
            <a:r>
              <a:rPr lang="en-US" altLang="ko-KR" sz="2000" dirty="0"/>
              <a:t>(mail accounts of each provider </a:t>
            </a:r>
            <a:r>
              <a:rPr lang="en-US" altLang="ko-KR" sz="2000" dirty="0">
                <a:sym typeface="Wingdings" panose="05000000000000000000" pitchFamily="2" charset="2"/>
              </a:rPr>
              <a:t></a:t>
            </a:r>
            <a:r>
              <a:rPr lang="en-US" altLang="ko-KR" sz="2000" dirty="0"/>
              <a:t> a test server)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565" y="1663173"/>
            <a:ext cx="11798650" cy="3114312"/>
          </a:xfrm>
          <a:prstGeom prst="rect">
            <a:avLst/>
          </a:prstGeom>
        </p:spPr>
      </p:pic>
      <p:sp>
        <p:nvSpPr>
          <p:cNvPr id="6" name="모서리가 둥근 직사각형 5"/>
          <p:cNvSpPr/>
          <p:nvPr/>
        </p:nvSpPr>
        <p:spPr>
          <a:xfrm>
            <a:off x="144732" y="2496622"/>
            <a:ext cx="11876032" cy="236305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모서리가 둥근 직사각형 9"/>
          <p:cNvSpPr/>
          <p:nvPr/>
        </p:nvSpPr>
        <p:spPr>
          <a:xfrm>
            <a:off x="155006" y="3256911"/>
            <a:ext cx="11876032" cy="180000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2298880" y="1861182"/>
            <a:ext cx="279933" cy="1575730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모서리가 둥근 직사각형 11"/>
          <p:cNvSpPr/>
          <p:nvPr/>
        </p:nvSpPr>
        <p:spPr>
          <a:xfrm>
            <a:off x="2350249" y="2869623"/>
            <a:ext cx="177193" cy="276546"/>
          </a:xfrm>
          <a:prstGeom prst="roundRect">
            <a:avLst/>
          </a:prstGeom>
          <a:solidFill>
            <a:srgbClr val="FF0000">
              <a:alpha val="30000"/>
            </a:srgb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모서리가 둥근 직사각형 12"/>
          <p:cNvSpPr/>
          <p:nvPr/>
        </p:nvSpPr>
        <p:spPr>
          <a:xfrm>
            <a:off x="227575" y="2891469"/>
            <a:ext cx="871760" cy="276546"/>
          </a:xfrm>
          <a:prstGeom prst="roundRect">
            <a:avLst/>
          </a:prstGeom>
          <a:solidFill>
            <a:srgbClr val="FF0000">
              <a:alpha val="30000"/>
            </a:srgb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모서리가 둥근 직사각형 13"/>
          <p:cNvSpPr/>
          <p:nvPr/>
        </p:nvSpPr>
        <p:spPr>
          <a:xfrm>
            <a:off x="2345436" y="3269282"/>
            <a:ext cx="192280" cy="157355"/>
          </a:xfrm>
          <a:prstGeom prst="roundRect">
            <a:avLst/>
          </a:prstGeom>
          <a:solidFill>
            <a:srgbClr val="FF0000">
              <a:alpha val="30000"/>
            </a:srgb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모서리가 둥근 직사각형 14"/>
          <p:cNvSpPr/>
          <p:nvPr/>
        </p:nvSpPr>
        <p:spPr>
          <a:xfrm>
            <a:off x="227574" y="3291308"/>
            <a:ext cx="1047795" cy="125055"/>
          </a:xfrm>
          <a:prstGeom prst="roundRect">
            <a:avLst/>
          </a:prstGeom>
          <a:solidFill>
            <a:srgbClr val="FF0000">
              <a:alpha val="30000"/>
            </a:srgb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4536161" y="1861182"/>
            <a:ext cx="279933" cy="1575730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모서리가 둥근 직사각형 16"/>
          <p:cNvSpPr/>
          <p:nvPr/>
        </p:nvSpPr>
        <p:spPr>
          <a:xfrm>
            <a:off x="6534605" y="1756881"/>
            <a:ext cx="279933" cy="1680030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모서리가 둥근 직사각형 17"/>
          <p:cNvSpPr/>
          <p:nvPr/>
        </p:nvSpPr>
        <p:spPr>
          <a:xfrm>
            <a:off x="7878807" y="1763986"/>
            <a:ext cx="279933" cy="1680030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모서리가 둥근 직사각형 18"/>
          <p:cNvSpPr/>
          <p:nvPr/>
        </p:nvSpPr>
        <p:spPr>
          <a:xfrm>
            <a:off x="10126362" y="1689692"/>
            <a:ext cx="279933" cy="1748355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모서리가 둥근 직사각형 19"/>
          <p:cNvSpPr/>
          <p:nvPr/>
        </p:nvSpPr>
        <p:spPr>
          <a:xfrm>
            <a:off x="11486583" y="1756881"/>
            <a:ext cx="279933" cy="1680030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155006" y="3739350"/>
            <a:ext cx="11962693" cy="1019349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22" name="표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903163"/>
              </p:ext>
            </p:extLst>
          </p:nvPr>
        </p:nvGraphicFramePr>
        <p:xfrm>
          <a:off x="1331418" y="5158869"/>
          <a:ext cx="952916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975">
                  <a:extLst>
                    <a:ext uri="{9D8B030D-6E8A-4147-A177-3AD203B41FA5}">
                      <a16:colId xmlns:a16="http://schemas.microsoft.com/office/drawing/2014/main" val="558807919"/>
                    </a:ext>
                  </a:extLst>
                </a:gridCol>
                <a:gridCol w="8035189">
                  <a:extLst>
                    <a:ext uri="{9D8B030D-6E8A-4147-A177-3AD203B41FA5}">
                      <a16:colId xmlns:a16="http://schemas.microsoft.com/office/drawing/2014/main" val="3731758783"/>
                    </a:ext>
                  </a:extLst>
                </a:gridCol>
              </a:tblGrid>
              <a:tr h="203676"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STARTTLS</a:t>
                      </a:r>
                      <a:r>
                        <a:rPr lang="en-US" altLang="ko-KR" b="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ko-KR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0" dirty="0">
                          <a:solidFill>
                            <a:schemeClr val="tx1"/>
                          </a:solidFill>
                        </a:rPr>
                        <a:t> 3 providers </a:t>
                      </a: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do not support STARTTLS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8748186"/>
                  </a:ext>
                </a:extLst>
              </a:tr>
            </a:tbl>
          </a:graphicData>
        </a:graphic>
      </p:graphicFrame>
      <p:graphicFrame>
        <p:nvGraphicFramePr>
          <p:cNvPr id="25" name="표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909230"/>
              </p:ext>
            </p:extLst>
          </p:nvPr>
        </p:nvGraphicFramePr>
        <p:xfrm>
          <a:off x="1331418" y="5607707"/>
          <a:ext cx="952916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975">
                  <a:extLst>
                    <a:ext uri="{9D8B030D-6E8A-4147-A177-3AD203B41FA5}">
                      <a16:colId xmlns:a16="http://schemas.microsoft.com/office/drawing/2014/main" val="558807919"/>
                    </a:ext>
                  </a:extLst>
                </a:gridCol>
                <a:gridCol w="8035189">
                  <a:extLst>
                    <a:ext uri="{9D8B030D-6E8A-4147-A177-3AD203B41FA5}">
                      <a16:colId xmlns:a16="http://schemas.microsoft.com/office/drawing/2014/main" val="3731758783"/>
                    </a:ext>
                  </a:extLst>
                </a:gridCol>
              </a:tblGrid>
              <a:tr h="351550"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DNSSEC</a:t>
                      </a:r>
                      <a:r>
                        <a:rPr lang="en-US" altLang="ko-KR" b="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ko-KR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r>
                        <a:rPr lang="en-US" altLang="ko-KR" b="0" baseline="0" dirty="0" smtClean="0">
                          <a:solidFill>
                            <a:schemeClr val="tx1"/>
                          </a:solidFill>
                        </a:rPr>
                        <a:t> (out of 47) providers have DNSSEC signature for their MX records</a:t>
                      </a:r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20 </a:t>
                      </a:r>
                      <a:r>
                        <a:rPr lang="en-US" altLang="ko-KR" b="0" dirty="0">
                          <a:solidFill>
                            <a:schemeClr val="tx1"/>
                          </a:solidFill>
                        </a:rPr>
                        <a:t>(out of 47) providers </a:t>
                      </a: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perform DNSSEC validation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ko-KR" b="0" dirty="0">
                          <a:solidFill>
                            <a:schemeClr val="tx1"/>
                          </a:solidFill>
                        </a:rPr>
                        <a:t> 6 (out of 47) providers </a:t>
                      </a: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fetch DNSSEC-related records but do not perform validation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3952862"/>
                  </a:ext>
                </a:extLst>
              </a:tr>
            </a:tbl>
          </a:graphicData>
        </a:graphic>
      </p:graphicFrame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68DD68B-B4D2-EF72-F44D-A57E50200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19</a:t>
            </a:fld>
            <a:r>
              <a:rPr lang="ko-KR" altLang="en-US"/>
              <a:t> </a:t>
            </a:r>
            <a:r>
              <a:rPr lang="en-US" altLang="ko-KR"/>
              <a:t>/ 23</a:t>
            </a:r>
            <a:endParaRPr lang="ko-KR" altLang="en-US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5CB3C06-228F-099A-5AD9-B959669FBA84}"/>
              </a:ext>
            </a:extLst>
          </p:cNvPr>
          <p:cNvSpPr/>
          <p:nvPr/>
        </p:nvSpPr>
        <p:spPr>
          <a:xfrm>
            <a:off x="894049" y="119120"/>
            <a:ext cx="1885727" cy="31979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Provider-Scoped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465EBB51-C5E3-2415-7FB7-596939372E58}"/>
              </a:ext>
            </a:extLst>
          </p:cNvPr>
          <p:cNvSpPr/>
          <p:nvPr/>
        </p:nvSpPr>
        <p:spPr>
          <a:xfrm>
            <a:off x="2913476" y="119120"/>
            <a:ext cx="1921267" cy="319792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Domain-Scoped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E7DCECB0-6DE5-354F-FCFA-A9C0297A8E9C}"/>
              </a:ext>
            </a:extLst>
          </p:cNvPr>
          <p:cNvSpPr/>
          <p:nvPr/>
        </p:nvSpPr>
        <p:spPr>
          <a:xfrm>
            <a:off x="4966117" y="119120"/>
            <a:ext cx="2086312" cy="319792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MX-Scoped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160279" y="3541212"/>
            <a:ext cx="11876032" cy="180000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883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0" grpId="0" animBg="1"/>
      <p:bldP spid="10" grpId="1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4" grpId="0" animBg="1"/>
      <p:bldP spid="2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800" b="1" dirty="0"/>
              <a:t>Contents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600" dirty="0"/>
              <a:t>Introduction</a:t>
            </a:r>
          </a:p>
          <a:p>
            <a:endParaRPr lang="en-US" altLang="ko-KR" sz="600" dirty="0"/>
          </a:p>
          <a:p>
            <a:r>
              <a:rPr lang="en-US" altLang="ko-KR" sz="2600" dirty="0"/>
              <a:t>Backgrounds</a:t>
            </a:r>
          </a:p>
          <a:p>
            <a:pPr lvl="1"/>
            <a:r>
              <a:rPr lang="en-US" altLang="ko-KR" sz="2200" dirty="0"/>
              <a:t>STARTTLS, DANE, MTA-STS, SPF, DKIM, and DMARC</a:t>
            </a:r>
          </a:p>
          <a:p>
            <a:pPr lvl="1"/>
            <a:r>
              <a:rPr lang="en-US" altLang="ko-KR" sz="2200" dirty="0"/>
              <a:t>SMIMEA and OPENPGPKEY</a:t>
            </a:r>
          </a:p>
          <a:p>
            <a:endParaRPr lang="en-US" altLang="ko-KR" sz="600" dirty="0"/>
          </a:p>
          <a:p>
            <a:r>
              <a:rPr lang="en-US" altLang="ko-KR" sz="2600" dirty="0"/>
              <a:t>Email Security Measurements</a:t>
            </a:r>
          </a:p>
          <a:p>
            <a:pPr lvl="1"/>
            <a:r>
              <a:rPr lang="en-US" altLang="ko-KR" sz="2200" dirty="0"/>
              <a:t>Provider-Scoped Test</a:t>
            </a:r>
            <a:endParaRPr lang="en-US" altLang="ko-KR" sz="2000" dirty="0"/>
          </a:p>
          <a:p>
            <a:pPr lvl="1"/>
            <a:r>
              <a:rPr lang="en-US" altLang="ko-KR" sz="2200" dirty="0"/>
              <a:t>Domain-Scoped Tests</a:t>
            </a:r>
          </a:p>
          <a:p>
            <a:pPr lvl="1"/>
            <a:r>
              <a:rPr lang="en-US" altLang="ko-KR" sz="2200" dirty="0"/>
              <a:t>MX-Scoped Tests</a:t>
            </a:r>
          </a:p>
          <a:p>
            <a:endParaRPr lang="en-US" altLang="ko-KR" sz="600" dirty="0"/>
          </a:p>
          <a:p>
            <a:r>
              <a:rPr lang="en-US" altLang="ko-KR" sz="2600" dirty="0"/>
              <a:t>Conclusion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64F02F9-1F0F-EA71-17A1-4F2B81807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2</a:t>
            </a:fld>
            <a:r>
              <a:rPr lang="ko-KR" altLang="en-US"/>
              <a:t> </a:t>
            </a:r>
            <a:r>
              <a:rPr lang="en-US" altLang="ko-KR"/>
              <a:t>/ 23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6637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42548"/>
            <a:ext cx="10515600" cy="812886"/>
          </a:xfrm>
        </p:spPr>
        <p:txBody>
          <a:bodyPr>
            <a:normAutofit/>
          </a:bodyPr>
          <a:lstStyle/>
          <a:p>
            <a:r>
              <a:rPr lang="en-US" altLang="ko-KR" sz="3800" dirty="0"/>
              <a:t>Provider-Scoped Test Results – Inbound (2/2)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49931"/>
            <a:ext cx="10515600" cy="506950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Inbound scenarios </a:t>
            </a:r>
            <a:r>
              <a:rPr lang="en-US" altLang="ko-KR" sz="2000" dirty="0"/>
              <a:t>(mail accounts of each provider </a:t>
            </a:r>
            <a:r>
              <a:rPr lang="en-US" altLang="ko-KR" sz="2000" dirty="0">
                <a:sym typeface="Wingdings" panose="05000000000000000000" pitchFamily="2" charset="2"/>
              </a:rPr>
              <a:t></a:t>
            </a:r>
            <a:r>
              <a:rPr lang="en-US" altLang="ko-KR" sz="2000" dirty="0"/>
              <a:t> a test server)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565" y="1663173"/>
            <a:ext cx="11798650" cy="3114312"/>
          </a:xfrm>
          <a:prstGeom prst="rect">
            <a:avLst/>
          </a:prstGeom>
        </p:spPr>
      </p:pic>
      <p:sp>
        <p:nvSpPr>
          <p:cNvPr id="29" name="직사각형 28"/>
          <p:cNvSpPr/>
          <p:nvPr/>
        </p:nvSpPr>
        <p:spPr>
          <a:xfrm>
            <a:off x="155006" y="2537275"/>
            <a:ext cx="11962693" cy="116142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4759" y="1756881"/>
            <a:ext cx="1560778" cy="3020604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모서리가 둥근 직사각형 29"/>
          <p:cNvSpPr/>
          <p:nvPr/>
        </p:nvSpPr>
        <p:spPr>
          <a:xfrm>
            <a:off x="146261" y="3688422"/>
            <a:ext cx="11864228" cy="487191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모서리가 둥근 직사각형 30"/>
          <p:cNvSpPr/>
          <p:nvPr/>
        </p:nvSpPr>
        <p:spPr>
          <a:xfrm>
            <a:off x="146261" y="4294492"/>
            <a:ext cx="11864228" cy="487191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32" name="표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441218"/>
              </p:ext>
            </p:extLst>
          </p:nvPr>
        </p:nvGraphicFramePr>
        <p:xfrm>
          <a:off x="1331417" y="5203903"/>
          <a:ext cx="9695973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0127">
                  <a:extLst>
                    <a:ext uri="{9D8B030D-6E8A-4147-A177-3AD203B41FA5}">
                      <a16:colId xmlns:a16="http://schemas.microsoft.com/office/drawing/2014/main" val="558807919"/>
                    </a:ext>
                  </a:extLst>
                </a:gridCol>
                <a:gridCol w="8175846">
                  <a:extLst>
                    <a:ext uri="{9D8B030D-6E8A-4147-A177-3AD203B41FA5}">
                      <a16:colId xmlns:a16="http://schemas.microsoft.com/office/drawing/2014/main" val="3731758783"/>
                    </a:ext>
                  </a:extLst>
                </a:gridCol>
              </a:tblGrid>
              <a:tr h="502214"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DANE</a:t>
                      </a:r>
                      <a:r>
                        <a:rPr lang="en-US" altLang="ko-KR" b="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ko-KR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 The top 7 providers </a:t>
                      </a:r>
                      <a:r>
                        <a:rPr lang="en-US" altLang="ko-KR" b="0" dirty="0">
                          <a:solidFill>
                            <a:schemeClr val="tx1"/>
                          </a:solidFill>
                        </a:rPr>
                        <a:t>do not support DANE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ko-KR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14 (out of 47) </a:t>
                      </a:r>
                      <a:r>
                        <a:rPr lang="en-US" altLang="ko-KR" b="0" dirty="0">
                          <a:solidFill>
                            <a:schemeClr val="tx1"/>
                          </a:solidFill>
                        </a:rPr>
                        <a:t>providers </a:t>
                      </a: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published TLSA </a:t>
                      </a:r>
                      <a:r>
                        <a:rPr lang="en-US" altLang="ko-KR" b="0" dirty="0">
                          <a:solidFill>
                            <a:schemeClr val="tx1"/>
                          </a:solidFill>
                        </a:rPr>
                        <a:t>and </a:t>
                      </a:r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13 (out of 47) </a:t>
                      </a:r>
                      <a:r>
                        <a:rPr lang="en-US" altLang="ko-KR" b="0" dirty="0">
                          <a:solidFill>
                            <a:schemeClr val="tx1"/>
                          </a:solidFill>
                        </a:rPr>
                        <a:t>providers </a:t>
                      </a: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requested TLSA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 Most providers do not validate TLSA records correctly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3767661"/>
                  </a:ext>
                </a:extLst>
              </a:tr>
            </a:tbl>
          </a:graphicData>
        </a:graphic>
      </p:graphicFrame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283D116-7878-A7F9-75CB-85845AE4C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20</a:t>
            </a:fld>
            <a:r>
              <a:rPr lang="ko-KR" altLang="en-US"/>
              <a:t> </a:t>
            </a:r>
            <a:r>
              <a:rPr lang="en-US" altLang="ko-KR"/>
              <a:t>/ 23</a:t>
            </a:r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DEA2284F-7EFF-AA8E-15D0-D57860D038A5}"/>
              </a:ext>
            </a:extLst>
          </p:cNvPr>
          <p:cNvSpPr/>
          <p:nvPr/>
        </p:nvSpPr>
        <p:spPr>
          <a:xfrm>
            <a:off x="894049" y="119120"/>
            <a:ext cx="1885727" cy="31979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Provider-Scoped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25CCE65A-9010-6F4F-F71F-DBA9E24E99D3}"/>
              </a:ext>
            </a:extLst>
          </p:cNvPr>
          <p:cNvSpPr/>
          <p:nvPr/>
        </p:nvSpPr>
        <p:spPr>
          <a:xfrm>
            <a:off x="2913476" y="119120"/>
            <a:ext cx="1921267" cy="319792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Domain-Scoped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8BDB3E38-D746-960D-BC51-E9AC2F651106}"/>
              </a:ext>
            </a:extLst>
          </p:cNvPr>
          <p:cNvSpPr/>
          <p:nvPr/>
        </p:nvSpPr>
        <p:spPr>
          <a:xfrm>
            <a:off x="4966117" y="119120"/>
            <a:ext cx="2086312" cy="319792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MX-Scoped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42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0" grpId="0" animBg="1"/>
      <p:bldP spid="10" grpId="1" animBg="1"/>
      <p:bldP spid="30" grpId="0" animBg="1"/>
      <p:bldP spid="30" grpId="1" animBg="1"/>
      <p:bldP spid="3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42548"/>
            <a:ext cx="10515600" cy="812886"/>
          </a:xfrm>
        </p:spPr>
        <p:txBody>
          <a:bodyPr>
            <a:normAutofit/>
          </a:bodyPr>
          <a:lstStyle/>
          <a:p>
            <a:r>
              <a:rPr lang="en-US" altLang="ko-KR" sz="3800" dirty="0"/>
              <a:t>Domain-Scoped Test Results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49931"/>
            <a:ext cx="10515600" cy="476128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Test </a:t>
            </a:r>
            <a:r>
              <a:rPr lang="en-US" altLang="ko-KR" sz="2400" dirty="0" err="1"/>
              <a:t>DomCop</a:t>
            </a:r>
            <a:r>
              <a:rPr lang="en-US" altLang="ko-KR" sz="2400" dirty="0"/>
              <a:t> Top 10M domains </a:t>
            </a:r>
            <a:r>
              <a:rPr lang="en-US" altLang="ko-KR" sz="2000" dirty="0"/>
              <a:t>(SPF, DMARC, MTA-STS, </a:t>
            </a:r>
            <a:r>
              <a:rPr lang="en-US" altLang="ko-KR" sz="2000" dirty="0" smtClean="0"/>
              <a:t>SMIMEA</a:t>
            </a:r>
            <a:r>
              <a:rPr lang="en-US" altLang="ko-KR" sz="2000" dirty="0"/>
              <a:t>, and OPENPGPKEY) 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199979"/>
              </p:ext>
            </p:extLst>
          </p:nvPr>
        </p:nvGraphicFramePr>
        <p:xfrm>
          <a:off x="1164462" y="2197530"/>
          <a:ext cx="4432444" cy="210312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2377611">
                  <a:extLst>
                    <a:ext uri="{9D8B030D-6E8A-4147-A177-3AD203B41FA5}">
                      <a16:colId xmlns:a16="http://schemas.microsoft.com/office/drawing/2014/main" val="2625237379"/>
                    </a:ext>
                  </a:extLst>
                </a:gridCol>
                <a:gridCol w="2054833">
                  <a:extLst>
                    <a:ext uri="{9D8B030D-6E8A-4147-A177-3AD203B41FA5}">
                      <a16:colId xmlns:a16="http://schemas.microsoft.com/office/drawing/2014/main" val="1782402377"/>
                    </a:ext>
                  </a:extLst>
                </a:gridCol>
              </a:tblGrid>
              <a:tr h="53247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SPF policy</a:t>
                      </a:r>
                    </a:p>
                    <a:p>
                      <a:pPr algn="ctr" latinLnBrk="1"/>
                      <a:r>
                        <a:rPr lang="en-US" altLang="ko-KR" baseline="0" dirty="0"/>
                        <a:t> when validation failed</a:t>
                      </a:r>
                      <a:endParaRPr lang="ko-KR" altLang="en-US" dirty="0"/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# of domains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3563004"/>
                  </a:ext>
                </a:extLst>
              </a:tr>
              <a:tr h="3042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/>
                        <a:t>Reject</a:t>
                      </a:r>
                      <a:endParaRPr lang="ko-KR" altLang="en-US" b="1" dirty="0"/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/>
                        <a:t>1,583,269 (37.99%)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6034853"/>
                  </a:ext>
                </a:extLst>
              </a:tr>
              <a:tr h="30426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err="1"/>
                        <a:t>Softfail</a:t>
                      </a:r>
                      <a:r>
                        <a:rPr lang="en-US" altLang="ko-KR" b="1" dirty="0"/>
                        <a:t>*</a:t>
                      </a:r>
                      <a:endParaRPr lang="ko-KR" altLang="en-US" b="1" dirty="0"/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1,939,796 (46.54%)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1299657"/>
                  </a:ext>
                </a:extLst>
              </a:tr>
              <a:tr h="30426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/>
                        <a:t>Pass</a:t>
                      </a:r>
                      <a:endParaRPr lang="ko-KR" altLang="en-US" b="1" dirty="0"/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4,183 (0.1%)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9365047"/>
                  </a:ext>
                </a:extLst>
              </a:tr>
              <a:tr h="30426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/>
                        <a:t>Others</a:t>
                      </a:r>
                      <a:endParaRPr lang="ko-KR" altLang="en-US" b="1" dirty="0"/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640,385 (15.37%)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77025333"/>
                  </a:ext>
                </a:extLst>
              </a:tr>
            </a:tbl>
          </a:graphicData>
        </a:graphic>
      </p:graphicFrame>
      <p:sp>
        <p:nvSpPr>
          <p:cNvPr id="6" name="내용 개체 틀 2"/>
          <p:cNvSpPr txBox="1">
            <a:spLocks/>
          </p:cNvSpPr>
          <p:nvPr/>
        </p:nvSpPr>
        <p:spPr>
          <a:xfrm>
            <a:off x="1349397" y="1819905"/>
            <a:ext cx="4083121" cy="457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2000" b="1" dirty="0"/>
              <a:t>SPF support </a:t>
            </a:r>
            <a:r>
              <a:rPr lang="en-US" altLang="ko-KR" sz="2000" dirty="0"/>
              <a:t>– 4,167,633 (41.7%)</a:t>
            </a: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090934" y="1851630"/>
            <a:ext cx="3982092" cy="457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2000" b="1" dirty="0"/>
              <a:t>DMARC support </a:t>
            </a:r>
            <a:r>
              <a:rPr lang="en-US" altLang="ko-KR" sz="2000" dirty="0"/>
              <a:t>– 882,183 (8.8%)</a:t>
            </a: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068346"/>
              </p:ext>
            </p:extLst>
          </p:nvPr>
        </p:nvGraphicFramePr>
        <p:xfrm>
          <a:off x="7090933" y="2227842"/>
          <a:ext cx="3982092" cy="148336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991046">
                  <a:extLst>
                    <a:ext uri="{9D8B030D-6E8A-4147-A177-3AD203B41FA5}">
                      <a16:colId xmlns:a16="http://schemas.microsoft.com/office/drawing/2014/main" val="2625237379"/>
                    </a:ext>
                  </a:extLst>
                </a:gridCol>
                <a:gridCol w="1991046">
                  <a:extLst>
                    <a:ext uri="{9D8B030D-6E8A-4147-A177-3AD203B41FA5}">
                      <a16:colId xmlns:a16="http://schemas.microsoft.com/office/drawing/2014/main" val="17824023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DMARC policy</a:t>
                      </a:r>
                      <a:endParaRPr lang="ko-KR" altLang="en-US" dirty="0"/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# of domains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3563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/>
                        <a:t>Valid</a:t>
                      </a:r>
                      <a:endParaRPr lang="ko-KR" altLang="en-US" b="1" dirty="0"/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/>
                        <a:t>867,506 (98.33%)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6034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/>
                        <a:t>Syntax errors</a:t>
                      </a:r>
                      <a:endParaRPr lang="ko-KR" altLang="en-US" b="1" dirty="0"/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9,873 (1.12%)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1299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/>
                        <a:t>Other errors</a:t>
                      </a:r>
                      <a:endParaRPr lang="ko-KR" altLang="en-US" b="1" dirty="0"/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4,804 (0.54%)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9365047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7737" y="4301189"/>
            <a:ext cx="565506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700" dirty="0"/>
              <a:t>*</a:t>
            </a:r>
            <a:r>
              <a:rPr lang="en-US" altLang="ko-KR" sz="1700" dirty="0" err="1"/>
              <a:t>Softfail</a:t>
            </a:r>
            <a:r>
              <a:rPr lang="en-US" altLang="ko-KR" sz="1700" dirty="0"/>
              <a:t>: leave the choice of failing to a checking mail server</a:t>
            </a:r>
            <a:endParaRPr lang="ko-KR" altLang="en-US" sz="1700" dirty="0"/>
          </a:p>
        </p:txBody>
      </p:sp>
      <p:sp>
        <p:nvSpPr>
          <p:cNvPr id="10" name="내용 개체 틀 2"/>
          <p:cNvSpPr txBox="1">
            <a:spLocks/>
          </p:cNvSpPr>
          <p:nvPr/>
        </p:nvSpPr>
        <p:spPr>
          <a:xfrm>
            <a:off x="1727831" y="5201496"/>
            <a:ext cx="3129337" cy="457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2000" b="1" dirty="0"/>
              <a:t>MTA-STS </a:t>
            </a:r>
            <a:r>
              <a:rPr lang="en-US" altLang="ko-KR" sz="2000" dirty="0"/>
              <a:t>– 6,948 (0.07%)</a:t>
            </a: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1727831" y="5573635"/>
            <a:ext cx="3129337" cy="45727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2000" dirty="0"/>
              <a:t>569 actually have a policy file</a:t>
            </a: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241851" y="4138911"/>
            <a:ext cx="3726952" cy="457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2000" b="1" dirty="0"/>
              <a:t>SMIMEA and OPENPGPKEY</a:t>
            </a:r>
            <a:endParaRPr lang="en-US" altLang="ko-KR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6377399" y="4480570"/>
            <a:ext cx="5363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/>
              <a:t>Obtain SMIME certificates and OPENPGP keys</a:t>
            </a:r>
            <a:r>
              <a:rPr lang="ko-KR" altLang="en-US" dirty="0"/>
              <a:t> </a:t>
            </a:r>
            <a:r>
              <a:rPr lang="en-US" altLang="ko-KR" dirty="0"/>
              <a:t>through subdomain enumeration (e.g., NSEC walking), …</a:t>
            </a:r>
          </a:p>
        </p:txBody>
      </p:sp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851149"/>
              </p:ext>
            </p:extLst>
          </p:nvPr>
        </p:nvGraphicFramePr>
        <p:xfrm>
          <a:off x="7299613" y="5145810"/>
          <a:ext cx="3531744" cy="110744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765872">
                  <a:extLst>
                    <a:ext uri="{9D8B030D-6E8A-4147-A177-3AD203B41FA5}">
                      <a16:colId xmlns:a16="http://schemas.microsoft.com/office/drawing/2014/main" val="2625237379"/>
                    </a:ext>
                  </a:extLst>
                </a:gridCol>
                <a:gridCol w="1765872">
                  <a:extLst>
                    <a:ext uri="{9D8B030D-6E8A-4147-A177-3AD203B41FA5}">
                      <a16:colId xmlns:a16="http://schemas.microsoft.com/office/drawing/2014/main" val="17824023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Protocol</a:t>
                      </a:r>
                      <a:endParaRPr lang="ko-KR" altLang="en-US" dirty="0"/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# of zones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3563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/>
                        <a:t>SMIMEA</a:t>
                      </a:r>
                      <a:endParaRPr lang="ko-KR" altLang="en-US" b="1" dirty="0"/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/>
                        <a:t>26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6034853"/>
                  </a:ext>
                </a:extLst>
              </a:tr>
              <a:tr h="34681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/>
                        <a:t>OPENPGPKEY</a:t>
                      </a:r>
                      <a:endParaRPr lang="ko-KR" altLang="en-US" b="1" dirty="0"/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100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1299657"/>
                  </a:ext>
                </a:extLst>
              </a:tr>
            </a:tbl>
          </a:graphicData>
        </a:graphic>
      </p:graphicFrame>
      <p:sp>
        <p:nvSpPr>
          <p:cNvPr id="15" name="모서리가 둥근 직사각형 14"/>
          <p:cNvSpPr/>
          <p:nvPr/>
        </p:nvSpPr>
        <p:spPr>
          <a:xfrm>
            <a:off x="486367" y="1736219"/>
            <a:ext cx="5757810" cy="3051424"/>
          </a:xfrm>
          <a:prstGeom prst="roundRect">
            <a:avLst/>
          </a:prstGeom>
          <a:noFill/>
          <a:ln w="2222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6451600" y="1736219"/>
            <a:ext cx="5227605" cy="2207393"/>
          </a:xfrm>
          <a:prstGeom prst="roundRect">
            <a:avLst/>
          </a:prstGeom>
          <a:noFill/>
          <a:ln w="2222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모서리가 둥근 직사각형 16"/>
          <p:cNvSpPr/>
          <p:nvPr/>
        </p:nvSpPr>
        <p:spPr>
          <a:xfrm>
            <a:off x="486365" y="4962303"/>
            <a:ext cx="5757812" cy="1407560"/>
          </a:xfrm>
          <a:prstGeom prst="roundRect">
            <a:avLst/>
          </a:prstGeom>
          <a:noFill/>
          <a:ln w="2222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모서리가 둥근 직사각형 17"/>
          <p:cNvSpPr/>
          <p:nvPr/>
        </p:nvSpPr>
        <p:spPr>
          <a:xfrm>
            <a:off x="6451600" y="4118691"/>
            <a:ext cx="5227605" cy="2251172"/>
          </a:xfrm>
          <a:prstGeom prst="roundRect">
            <a:avLst/>
          </a:prstGeom>
          <a:noFill/>
          <a:ln w="2222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슬라이드 번호 개체 틀 18">
            <a:extLst>
              <a:ext uri="{FF2B5EF4-FFF2-40B4-BE49-F238E27FC236}">
                <a16:creationId xmlns:a16="http://schemas.microsoft.com/office/drawing/2014/main" id="{1AB12740-3EE3-77E4-FAB5-A23D9DB65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21</a:t>
            </a:fld>
            <a:r>
              <a:rPr lang="ko-KR" altLang="en-US"/>
              <a:t> </a:t>
            </a:r>
            <a:r>
              <a:rPr lang="en-US" altLang="ko-KR"/>
              <a:t>/ 23</a:t>
            </a:r>
            <a:endParaRPr lang="ko-KR" altLang="en-US" dirty="0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9247524F-95D0-5C23-8893-82C580529994}"/>
              </a:ext>
            </a:extLst>
          </p:cNvPr>
          <p:cNvSpPr/>
          <p:nvPr/>
        </p:nvSpPr>
        <p:spPr>
          <a:xfrm>
            <a:off x="894049" y="119120"/>
            <a:ext cx="1885727" cy="319792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Provider-Scoped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E4C93DF9-5D15-250B-EACB-89C1BE6E417C}"/>
              </a:ext>
            </a:extLst>
          </p:cNvPr>
          <p:cNvSpPr/>
          <p:nvPr/>
        </p:nvSpPr>
        <p:spPr>
          <a:xfrm>
            <a:off x="2913476" y="119120"/>
            <a:ext cx="1921267" cy="31979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Domain-Scoped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65A820B2-C660-E8DC-E745-9D2F41635CAE}"/>
              </a:ext>
            </a:extLst>
          </p:cNvPr>
          <p:cNvSpPr/>
          <p:nvPr/>
        </p:nvSpPr>
        <p:spPr>
          <a:xfrm>
            <a:off x="4966117" y="119120"/>
            <a:ext cx="2086312" cy="319792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MX-Scoped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803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  <p:bldP spid="13" grpId="0"/>
      <p:bldP spid="15" grpId="0" animBg="1"/>
      <p:bldP spid="16" grpId="0" animBg="1"/>
      <p:bldP spid="17" grpId="0" animBg="1"/>
      <p:bldP spid="1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42548"/>
            <a:ext cx="10515600" cy="812886"/>
          </a:xfrm>
        </p:spPr>
        <p:txBody>
          <a:bodyPr>
            <a:normAutofit/>
          </a:bodyPr>
          <a:lstStyle/>
          <a:p>
            <a:r>
              <a:rPr lang="en-US" altLang="ko-KR" sz="3800" dirty="0"/>
              <a:t>MX-Scoped Test Results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49931"/>
            <a:ext cx="10515600" cy="713942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sz="2400" dirty="0"/>
              <a:t>Test MXs (mail servers) used by </a:t>
            </a:r>
            <a:r>
              <a:rPr lang="en-US" altLang="ko-KR" sz="2400" dirty="0" err="1"/>
              <a:t>DomCop</a:t>
            </a:r>
            <a:r>
              <a:rPr lang="en-US" altLang="ko-KR" sz="2400" dirty="0"/>
              <a:t> Top 10M </a:t>
            </a:r>
            <a:r>
              <a:rPr lang="en-US" altLang="ko-KR" sz="2400" dirty="0" smtClean="0"/>
              <a:t>domains</a:t>
            </a:r>
            <a:endParaRPr lang="en-US" altLang="ko-KR" sz="2200" dirty="0"/>
          </a:p>
          <a:p>
            <a:pPr lvl="1"/>
            <a:r>
              <a:rPr lang="en-US" altLang="ko-KR" sz="2000" dirty="0"/>
              <a:t>2,194,910 connectable mail servers </a:t>
            </a:r>
            <a:r>
              <a:rPr lang="en-US" altLang="ko-KR" sz="2000" dirty="0">
                <a:sym typeface="Wingdings" panose="05000000000000000000" pitchFamily="2" charset="2"/>
              </a:rPr>
              <a:t> 2,112,682 (96.3%) of them support STARTTLS</a:t>
            </a:r>
            <a:endParaRPr lang="en-US" altLang="ko-KR" sz="20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840352"/>
              </p:ext>
            </p:extLst>
          </p:nvPr>
        </p:nvGraphicFramePr>
        <p:xfrm>
          <a:off x="3636623" y="1926316"/>
          <a:ext cx="4983395" cy="100584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2829394">
                  <a:extLst>
                    <a:ext uri="{9D8B030D-6E8A-4147-A177-3AD203B41FA5}">
                      <a16:colId xmlns:a16="http://schemas.microsoft.com/office/drawing/2014/main" val="2625237379"/>
                    </a:ext>
                  </a:extLst>
                </a:gridCol>
                <a:gridCol w="2154001">
                  <a:extLst>
                    <a:ext uri="{9D8B030D-6E8A-4147-A177-3AD203B41FA5}">
                      <a16:colId xmlns:a16="http://schemas.microsoft.com/office/drawing/2014/main" val="1782402377"/>
                    </a:ext>
                  </a:extLst>
                </a:gridCol>
              </a:tblGrid>
              <a:tr h="325097"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/>
                        <a:t># of MXs</a:t>
                      </a:r>
                      <a:endParaRPr lang="ko-KR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3563004"/>
                  </a:ext>
                </a:extLst>
              </a:tr>
              <a:tr h="32509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>
                          <a:solidFill>
                            <a:schemeClr val="tx1"/>
                          </a:solidFill>
                        </a:rPr>
                        <a:t>Correctly</a:t>
                      </a:r>
                      <a:r>
                        <a:rPr lang="en-US" altLang="ko-KR" sz="1600" b="1" baseline="0" dirty="0">
                          <a:solidFill>
                            <a:schemeClr val="tx1"/>
                          </a:solidFill>
                        </a:rPr>
                        <a:t> validate certificate</a:t>
                      </a:r>
                      <a:endParaRPr lang="ko-KR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0" dirty="0">
                          <a:solidFill>
                            <a:schemeClr val="tx1"/>
                          </a:solidFill>
                        </a:rPr>
                        <a:t>1,478,060 (70%)</a:t>
                      </a:r>
                      <a:endParaRPr lang="ko-KR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6034853"/>
                  </a:ext>
                </a:extLst>
              </a:tr>
              <a:tr h="32509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/>
                        <a:t>Incorrectly validate certificate</a:t>
                      </a:r>
                      <a:endParaRPr lang="ko-KR" altLang="en-US" sz="1600" b="1" dirty="0"/>
                    </a:p>
                  </a:txBody>
                  <a:tcPr anchor="ctr"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dirty="0"/>
                        <a:t>634,622</a:t>
                      </a:r>
                      <a:r>
                        <a:rPr lang="en-US" altLang="ko-KR" sz="1600" baseline="0" dirty="0"/>
                        <a:t> (30%)</a:t>
                      </a:r>
                      <a:endParaRPr lang="ko-KR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1299657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042" y="3080000"/>
            <a:ext cx="5394874" cy="3361606"/>
          </a:xfrm>
          <a:prstGeom prst="rect">
            <a:avLst/>
          </a:prstGeom>
        </p:spPr>
      </p:pic>
      <p:sp>
        <p:nvSpPr>
          <p:cNvPr id="9" name="모서리가 둥근 직사각형 8"/>
          <p:cNvSpPr/>
          <p:nvPr/>
        </p:nvSpPr>
        <p:spPr>
          <a:xfrm>
            <a:off x="512769" y="3318553"/>
            <a:ext cx="5394874" cy="400692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6116548" y="3257491"/>
            <a:ext cx="59062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altLang="ko-KR" sz="2000" b="1" dirty="0"/>
              <a:t>Hostname mismatching </a:t>
            </a:r>
            <a:r>
              <a:rPr lang="en-US" altLang="ko-KR" sz="2000" dirty="0"/>
              <a:t>occurs most frequently</a:t>
            </a:r>
          </a:p>
          <a:p>
            <a:pPr marL="800100" lvl="1" indent="-342900">
              <a:buFontTx/>
              <a:buChar char="-"/>
            </a:pPr>
            <a:r>
              <a:rPr lang="en-US" altLang="ko-KR" dirty="0"/>
              <a:t>Names in a certificate are not matched with a domain name (or a MX record)</a:t>
            </a:r>
            <a:r>
              <a:rPr lang="en-US" altLang="ko-KR" b="1" dirty="0"/>
              <a:t> </a:t>
            </a:r>
          </a:p>
        </p:txBody>
      </p:sp>
      <p:sp>
        <p:nvSpPr>
          <p:cNvPr id="11" name="모서리가 둥근 직사각형 10"/>
          <p:cNvSpPr/>
          <p:nvPr/>
        </p:nvSpPr>
        <p:spPr>
          <a:xfrm>
            <a:off x="512769" y="4048283"/>
            <a:ext cx="5394874" cy="194942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모서리가 둥근 직사각형 12"/>
          <p:cNvSpPr/>
          <p:nvPr/>
        </p:nvSpPr>
        <p:spPr>
          <a:xfrm>
            <a:off x="523041" y="4739359"/>
            <a:ext cx="5394874" cy="187200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6116547" y="4167183"/>
            <a:ext cx="59062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altLang="ko-KR" sz="2000" dirty="0"/>
              <a:t>Other prevalent issues are stems from </a:t>
            </a:r>
            <a:r>
              <a:rPr lang="en-US" altLang="ko-KR" sz="2000" b="1" dirty="0"/>
              <a:t>self-signed</a:t>
            </a:r>
            <a:r>
              <a:rPr lang="en-US" altLang="ko-KR" sz="2000" dirty="0"/>
              <a:t> certificates </a:t>
            </a:r>
            <a:endParaRPr lang="en-US" altLang="ko-KR" sz="2000" b="1" dirty="0"/>
          </a:p>
        </p:txBody>
      </p:sp>
      <p:sp>
        <p:nvSpPr>
          <p:cNvPr id="17" name="모서리가 둥근 직사각형 16"/>
          <p:cNvSpPr/>
          <p:nvPr/>
        </p:nvSpPr>
        <p:spPr>
          <a:xfrm>
            <a:off x="6167917" y="4890377"/>
            <a:ext cx="5544621" cy="1281576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Accepting email delivery despite </a:t>
            </a: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failed validation is a necessary evil </a:t>
            </a: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to allow “utility”</a:t>
            </a:r>
          </a:p>
        </p:txBody>
      </p:sp>
      <p:sp>
        <p:nvSpPr>
          <p:cNvPr id="19" name="모서리가 둥근 직사각형 18"/>
          <p:cNvSpPr/>
          <p:nvPr/>
        </p:nvSpPr>
        <p:spPr>
          <a:xfrm>
            <a:off x="533315" y="6230982"/>
            <a:ext cx="5394874" cy="262286"/>
          </a:xfrm>
          <a:prstGeom prst="roundRect">
            <a:avLst/>
          </a:prstGeom>
          <a:solidFill>
            <a:srgbClr val="FF0000">
              <a:alpha val="10000"/>
            </a:srgbClr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D2ED0E9-821D-D483-919F-27B447302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22</a:t>
            </a:fld>
            <a:r>
              <a:rPr lang="ko-KR" altLang="en-US"/>
              <a:t> </a:t>
            </a:r>
            <a:r>
              <a:rPr lang="en-US" altLang="ko-KR"/>
              <a:t>/ 23</a:t>
            </a:r>
            <a:endParaRPr lang="ko-KR" altLang="en-US" dirty="0"/>
          </a:p>
        </p:txBody>
      </p:sp>
      <p:sp>
        <p:nvSpPr>
          <p:cNvPr id="12" name="모서리가 둥근 직사각형 11">
            <a:extLst>
              <a:ext uri="{FF2B5EF4-FFF2-40B4-BE49-F238E27FC236}">
                <a16:creationId xmlns:a16="http://schemas.microsoft.com/office/drawing/2014/main" id="{0D98FAB8-9328-6B0B-2510-BC678E629F71}"/>
              </a:ext>
            </a:extLst>
          </p:cNvPr>
          <p:cNvSpPr/>
          <p:nvPr/>
        </p:nvSpPr>
        <p:spPr>
          <a:xfrm>
            <a:off x="3611923" y="2603521"/>
            <a:ext cx="5028415" cy="324931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311B411-35A1-1513-5F82-43ED1702D8E8}"/>
              </a:ext>
            </a:extLst>
          </p:cNvPr>
          <p:cNvSpPr/>
          <p:nvPr/>
        </p:nvSpPr>
        <p:spPr>
          <a:xfrm>
            <a:off x="894049" y="119120"/>
            <a:ext cx="1885727" cy="319792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Provider-Scoped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CFAD13B6-BA41-A7A8-F5F0-03E0DD43C99B}"/>
              </a:ext>
            </a:extLst>
          </p:cNvPr>
          <p:cNvSpPr/>
          <p:nvPr/>
        </p:nvSpPr>
        <p:spPr>
          <a:xfrm>
            <a:off x="2913476" y="119120"/>
            <a:ext cx="1921267" cy="319792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Domain-Scoped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4B21F790-98AC-728C-CBFA-2E9C2F6967A1}"/>
              </a:ext>
            </a:extLst>
          </p:cNvPr>
          <p:cNvSpPr/>
          <p:nvPr/>
        </p:nvSpPr>
        <p:spPr>
          <a:xfrm>
            <a:off x="4966117" y="119120"/>
            <a:ext cx="2086312" cy="31979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MX-Scoped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24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/>
      <p:bldP spid="11" grpId="0" animBg="1"/>
      <p:bldP spid="11" grpId="1" animBg="1"/>
      <p:bldP spid="13" grpId="0" animBg="1"/>
      <p:bldP spid="13" grpId="1" animBg="1"/>
      <p:bldP spid="14" grpId="0"/>
      <p:bldP spid="17" grpId="0" animBg="1"/>
      <p:bldP spid="19" grpId="0" animBg="1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42548"/>
            <a:ext cx="10515600" cy="812886"/>
          </a:xfrm>
        </p:spPr>
        <p:txBody>
          <a:bodyPr>
            <a:normAutofit/>
          </a:bodyPr>
          <a:lstStyle/>
          <a:p>
            <a:r>
              <a:rPr lang="en-US" altLang="ko-KR" sz="3800" dirty="0"/>
              <a:t>Conclusion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432811"/>
            <a:ext cx="10515600" cy="4703830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Provide a holistic overview of the support of email security protocols of late 2022</a:t>
            </a:r>
          </a:p>
          <a:p>
            <a:pPr lvl="1"/>
            <a:r>
              <a:rPr lang="en-US" altLang="ko-KR" sz="2000" dirty="0"/>
              <a:t>Based on measurements from </a:t>
            </a:r>
            <a:r>
              <a:rPr lang="en-US" altLang="ko-KR" sz="2000" b="1" dirty="0"/>
              <a:t>47 popular email providers</a:t>
            </a:r>
            <a:r>
              <a:rPr lang="en-US" altLang="ko-KR" sz="2000" dirty="0"/>
              <a:t> and </a:t>
            </a:r>
            <a:r>
              <a:rPr lang="en-US" altLang="ko-KR" sz="2000" b="1" dirty="0" err="1"/>
              <a:t>DomCop</a:t>
            </a:r>
            <a:r>
              <a:rPr lang="en-US" altLang="ko-KR" sz="2000" b="1" dirty="0"/>
              <a:t> 10M domains</a:t>
            </a:r>
            <a:endParaRPr lang="en-US" altLang="ko-KR" sz="1000" dirty="0"/>
          </a:p>
          <a:p>
            <a:pPr lvl="1"/>
            <a:endParaRPr lang="en-US" altLang="ko-KR" sz="2000" dirty="0"/>
          </a:p>
          <a:p>
            <a:r>
              <a:rPr lang="en-US" altLang="ko-KR" sz="2400" dirty="0"/>
              <a:t>Paints a grim yet slightly improving picture for the state of email security</a:t>
            </a:r>
          </a:p>
          <a:p>
            <a:pPr lvl="1"/>
            <a:r>
              <a:rPr lang="en-US" altLang="ko-KR" sz="2000" b="1" dirty="0"/>
              <a:t>SPF</a:t>
            </a:r>
            <a:r>
              <a:rPr lang="en-US" altLang="ko-KR" sz="2000" dirty="0"/>
              <a:t>, </a:t>
            </a:r>
            <a:r>
              <a:rPr lang="en-US" altLang="ko-KR" sz="2000" b="1" dirty="0"/>
              <a:t>DKIM</a:t>
            </a:r>
            <a:r>
              <a:rPr lang="en-US" altLang="ko-KR" sz="2000" dirty="0"/>
              <a:t>, and </a:t>
            </a:r>
            <a:r>
              <a:rPr lang="en-US" altLang="ko-KR" sz="2000" b="1" dirty="0"/>
              <a:t>DMARC</a:t>
            </a:r>
            <a:r>
              <a:rPr lang="en-US" altLang="ko-KR" sz="2000" dirty="0"/>
              <a:t> are supported by most popular email providers but their adoption by domains are still low (e.g., SPF adoption rate is 40%, exactly as in 2015)</a:t>
            </a:r>
          </a:p>
          <a:p>
            <a:pPr lvl="1"/>
            <a:endParaRPr lang="en-US" altLang="ko-KR" sz="400" dirty="0"/>
          </a:p>
          <a:p>
            <a:pPr lvl="1"/>
            <a:r>
              <a:rPr lang="en-US" altLang="ko-KR" sz="2000" b="1" dirty="0"/>
              <a:t>DANE</a:t>
            </a:r>
            <a:r>
              <a:rPr lang="en-US" altLang="ko-KR" sz="2000" dirty="0"/>
              <a:t> support by providers has increased (since 2020) but some of them still not validating DNSSEC-related records</a:t>
            </a:r>
          </a:p>
          <a:p>
            <a:pPr lvl="1"/>
            <a:endParaRPr lang="en-US" altLang="ko-KR" sz="400" dirty="0"/>
          </a:p>
          <a:p>
            <a:pPr lvl="1"/>
            <a:r>
              <a:rPr lang="en-US" altLang="ko-KR" sz="2000" b="1" dirty="0"/>
              <a:t>STARTTLS</a:t>
            </a:r>
            <a:r>
              <a:rPr lang="en-US" altLang="ko-KR" sz="2000" dirty="0"/>
              <a:t> is supported by 96% of mail servers (up from 35% in 2015) but </a:t>
            </a:r>
            <a:r>
              <a:rPr lang="en-US" altLang="ko-KR" sz="2000" b="1" dirty="0"/>
              <a:t>30% of them fail certificate validation</a:t>
            </a:r>
          </a:p>
          <a:p>
            <a:pPr lvl="1"/>
            <a:endParaRPr lang="en-US" altLang="ko-KR" sz="600" dirty="0"/>
          </a:p>
          <a:p>
            <a:pPr lvl="1"/>
            <a:r>
              <a:rPr lang="en-US" altLang="ko-KR" sz="2000" b="1" dirty="0"/>
              <a:t>MTA-STS</a:t>
            </a:r>
            <a:r>
              <a:rPr lang="en-US" altLang="ko-KR" sz="2000" dirty="0"/>
              <a:t> deployment is still in its early stage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7DBB945-EDC7-A51A-22A8-F05DF7C68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23</a:t>
            </a:fld>
            <a:r>
              <a:rPr lang="ko-KR" altLang="en-US"/>
              <a:t> </a:t>
            </a:r>
            <a:r>
              <a:rPr lang="en-US" altLang="ko-KR"/>
              <a:t>/ 23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026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/>
          </a:p>
          <a:p>
            <a:endParaRPr lang="en-US" altLang="ko-KR" dirty="0"/>
          </a:p>
          <a:p>
            <a:pPr marL="0" indent="0" algn="ctr">
              <a:buNone/>
            </a:pPr>
            <a:endParaRPr lang="en-US" altLang="ko-KR" sz="3600" b="1" dirty="0"/>
          </a:p>
          <a:p>
            <a:pPr marL="0" indent="0" algn="ctr">
              <a:buNone/>
            </a:pPr>
            <a:r>
              <a:rPr lang="en-US" altLang="ko-KR" sz="4800" b="1" dirty="0"/>
              <a:t>Thank you!</a:t>
            </a:r>
          </a:p>
        </p:txBody>
      </p:sp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2886"/>
          </a:xfrm>
        </p:spPr>
        <p:txBody>
          <a:bodyPr>
            <a:normAutofit/>
          </a:bodyPr>
          <a:lstStyle/>
          <a:p>
            <a:r>
              <a:rPr lang="en-US" altLang="ko-KR" sz="3600" dirty="0"/>
              <a:t>Q &amp; A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026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42548"/>
            <a:ext cx="10515600" cy="812886"/>
          </a:xfrm>
        </p:spPr>
        <p:txBody>
          <a:bodyPr>
            <a:normAutofit/>
          </a:bodyPr>
          <a:lstStyle/>
          <a:p>
            <a:r>
              <a:rPr lang="en-US" altLang="ko-KR" sz="3800" dirty="0"/>
              <a:t>Introduction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49930"/>
            <a:ext cx="10515600" cy="5008299"/>
          </a:xfrm>
        </p:spPr>
        <p:txBody>
          <a:bodyPr>
            <a:normAutofit/>
          </a:bodyPr>
          <a:lstStyle/>
          <a:p>
            <a:endParaRPr lang="en-US" altLang="ko-KR" sz="300" dirty="0"/>
          </a:p>
          <a:p>
            <a:r>
              <a:rPr lang="en-US" altLang="ko-KR" sz="2400" b="1" dirty="0"/>
              <a:t>Email</a:t>
            </a:r>
            <a:r>
              <a:rPr lang="en-US" altLang="ko-KR" sz="2400" dirty="0"/>
              <a:t> still is a </a:t>
            </a:r>
            <a:r>
              <a:rPr lang="en-US" altLang="ko-KR" sz="2400" b="1" dirty="0"/>
              <a:t>cornerstone</a:t>
            </a:r>
            <a:r>
              <a:rPr lang="en-US" altLang="ko-KR" sz="2400" dirty="0"/>
              <a:t> </a:t>
            </a:r>
            <a:r>
              <a:rPr lang="en-US" altLang="ko-KR" sz="2400" b="1" dirty="0"/>
              <a:t>of digital communication</a:t>
            </a:r>
          </a:p>
          <a:p>
            <a:pPr lvl="1"/>
            <a:r>
              <a:rPr lang="en-US" altLang="ko-KR" sz="2000" dirty="0"/>
              <a:t>Even in days of instant messaging or Slack</a:t>
            </a:r>
          </a:p>
          <a:p>
            <a:endParaRPr lang="en-US" altLang="ko-KR" sz="2000" dirty="0"/>
          </a:p>
          <a:p>
            <a:r>
              <a:rPr lang="en-US" altLang="ko-KR" sz="2400" dirty="0"/>
              <a:t>The first standardization of </a:t>
            </a:r>
            <a:r>
              <a:rPr lang="en-US" altLang="ko-KR" sz="2400" b="1" dirty="0"/>
              <a:t>Simple Mail Transfer Protocol (SMTP) </a:t>
            </a:r>
            <a:r>
              <a:rPr lang="en-US" altLang="ko-KR" sz="2400" dirty="0"/>
              <a:t>dates back to the 1980s</a:t>
            </a:r>
          </a:p>
          <a:p>
            <a:pPr lvl="1"/>
            <a:r>
              <a:rPr lang="en-US" altLang="ko-KR" sz="2000" dirty="0"/>
              <a:t>Security did not play a significant role at that time..</a:t>
            </a:r>
          </a:p>
          <a:p>
            <a:pPr lvl="1"/>
            <a:endParaRPr lang="en-US" altLang="ko-KR" sz="2000" dirty="0"/>
          </a:p>
          <a:p>
            <a:r>
              <a:rPr lang="en-US" altLang="ko-KR" sz="2400" dirty="0"/>
              <a:t>Thus, SMTP </a:t>
            </a:r>
            <a:r>
              <a:rPr lang="en-US" altLang="ko-KR" sz="2400" b="1" dirty="0"/>
              <a:t>does not protect the integrity or confidentiality</a:t>
            </a:r>
            <a:r>
              <a:rPr lang="en-US" altLang="ko-KR" sz="2400" dirty="0"/>
              <a:t> of transmitted messages</a:t>
            </a:r>
          </a:p>
          <a:p>
            <a:endParaRPr lang="en-US" altLang="ko-KR" sz="2000" dirty="0"/>
          </a:p>
          <a:p>
            <a:r>
              <a:rPr lang="en-US" altLang="ko-KR" sz="2400" dirty="0"/>
              <a:t>This insecurity motivated the introduction of various security measures</a:t>
            </a:r>
          </a:p>
          <a:p>
            <a:pPr lvl="1"/>
            <a:r>
              <a:rPr lang="en-US" altLang="ko-KR" sz="2000" dirty="0"/>
              <a:t>To support encryption or fight against impersonation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1F4E89C-6FDC-0627-7CAC-99D8792E4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3</a:t>
            </a:fld>
            <a:r>
              <a:rPr lang="ko-KR" altLang="en-US"/>
              <a:t> </a:t>
            </a:r>
            <a:r>
              <a:rPr lang="en-US" altLang="ko-KR"/>
              <a:t>/ 23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7438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42548"/>
            <a:ext cx="10515600" cy="812886"/>
          </a:xfrm>
        </p:spPr>
        <p:txBody>
          <a:bodyPr>
            <a:normAutofit/>
          </a:bodyPr>
          <a:lstStyle/>
          <a:p>
            <a:r>
              <a:rPr lang="en-US" altLang="ko-KR" sz="3800" dirty="0"/>
              <a:t>Introduction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49930"/>
            <a:ext cx="10515600" cy="500829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sz="300" dirty="0"/>
          </a:p>
          <a:p>
            <a:r>
              <a:rPr lang="en-US" altLang="ko-KR" sz="2600" dirty="0"/>
              <a:t>Email security mechanisms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92872" y="4507316"/>
            <a:ext cx="882925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600" b="1" dirty="0"/>
              <a:t>Providing a </a:t>
            </a:r>
            <a:r>
              <a:rPr lang="en-US" altLang="ko-KR" sz="2600" b="1" i="1" dirty="0"/>
              <a:t>comprehensive</a:t>
            </a:r>
            <a:r>
              <a:rPr lang="en-US" altLang="ko-KR" sz="2600" b="1" dirty="0"/>
              <a:t> overview of the current state of email confidentiality and integrity measures</a:t>
            </a:r>
            <a:endParaRPr lang="ko-KR" altLang="en-US" sz="2600" b="1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1284284" y="4594302"/>
            <a:ext cx="1222625" cy="65702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/>
              <a:t>Goal</a:t>
            </a:r>
            <a:endParaRPr lang="ko-KR" altLang="en-US" sz="2400" b="1" dirty="0"/>
          </a:p>
        </p:txBody>
      </p:sp>
      <p:cxnSp>
        <p:nvCxnSpPr>
          <p:cNvPr id="10" name="직선 연결선 9"/>
          <p:cNvCxnSpPr/>
          <p:nvPr/>
        </p:nvCxnSpPr>
        <p:spPr>
          <a:xfrm>
            <a:off x="1189574" y="2650724"/>
            <a:ext cx="9898473" cy="0"/>
          </a:xfrm>
          <a:prstGeom prst="line">
            <a:avLst/>
          </a:prstGeom>
          <a:ln w="317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1497466" y="2451999"/>
            <a:ext cx="0" cy="424758"/>
          </a:xfrm>
          <a:prstGeom prst="line">
            <a:avLst/>
          </a:prstGeom>
          <a:ln w="15875">
            <a:solidFill>
              <a:schemeClr val="tx1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2841668" y="2451999"/>
            <a:ext cx="0" cy="424758"/>
          </a:xfrm>
          <a:prstGeom prst="line">
            <a:avLst/>
          </a:prstGeom>
          <a:ln w="15875">
            <a:solidFill>
              <a:schemeClr val="tx1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4278344" y="2451999"/>
            <a:ext cx="0" cy="424758"/>
          </a:xfrm>
          <a:prstGeom prst="line">
            <a:avLst/>
          </a:prstGeom>
          <a:ln w="15875">
            <a:solidFill>
              <a:schemeClr val="tx1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6804072" y="2451999"/>
            <a:ext cx="0" cy="424758"/>
          </a:xfrm>
          <a:prstGeom prst="line">
            <a:avLst/>
          </a:prstGeom>
          <a:ln w="15875">
            <a:solidFill>
              <a:schemeClr val="tx1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8055803" y="2451999"/>
            <a:ext cx="0" cy="424758"/>
          </a:xfrm>
          <a:prstGeom prst="line">
            <a:avLst/>
          </a:prstGeom>
          <a:ln w="15875">
            <a:solidFill>
              <a:schemeClr val="tx1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9338353" y="2451999"/>
            <a:ext cx="0" cy="424758"/>
          </a:xfrm>
          <a:prstGeom prst="line">
            <a:avLst/>
          </a:prstGeom>
          <a:ln w="15875">
            <a:solidFill>
              <a:schemeClr val="tx1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10533241" y="2451999"/>
            <a:ext cx="0" cy="424758"/>
          </a:xfrm>
          <a:prstGeom prst="line">
            <a:avLst/>
          </a:prstGeom>
          <a:ln w="15875">
            <a:solidFill>
              <a:schemeClr val="tx1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5425099" y="2451999"/>
            <a:ext cx="0" cy="424758"/>
          </a:xfrm>
          <a:prstGeom prst="line">
            <a:avLst/>
          </a:prstGeom>
          <a:ln w="15875">
            <a:solidFill>
              <a:schemeClr val="tx1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056012" y="2123365"/>
            <a:ext cx="905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/>
              <a:t>2002</a:t>
            </a:r>
            <a:endParaRPr lang="ko-KR" alt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2399024" y="2123365"/>
            <a:ext cx="905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/>
              <a:t>2006</a:t>
            </a:r>
            <a:endParaRPr lang="ko-KR" alt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3829869" y="2123365"/>
            <a:ext cx="905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/>
              <a:t>2011</a:t>
            </a:r>
            <a:endParaRPr lang="ko-KR" alt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4979551" y="2123365"/>
            <a:ext cx="905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/>
              <a:t>2012</a:t>
            </a:r>
            <a:endParaRPr lang="ko-KR" alt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6351154" y="2123365"/>
            <a:ext cx="905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/>
              <a:t>2015</a:t>
            </a:r>
            <a:endParaRPr lang="ko-KR" alt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7603576" y="2123365"/>
            <a:ext cx="905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/>
              <a:t>2016</a:t>
            </a:r>
            <a:endParaRPr lang="ko-KR" alt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8891261" y="2123365"/>
            <a:ext cx="905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/>
              <a:t>2017</a:t>
            </a:r>
            <a:endParaRPr lang="ko-KR" alt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10087174" y="2123365"/>
            <a:ext cx="905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/>
              <a:t>2018</a:t>
            </a:r>
            <a:endParaRPr lang="ko-KR" altLang="en-US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737351" y="2872978"/>
            <a:ext cx="1538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/>
              <a:t>STARTTLS</a:t>
            </a:r>
          </a:p>
          <a:p>
            <a:pPr algn="ctr"/>
            <a:r>
              <a:rPr lang="en-US" altLang="ko-KR" dirty="0"/>
              <a:t>(</a:t>
            </a:r>
            <a:r>
              <a:rPr lang="en-US" altLang="ko-KR" i="1" dirty="0"/>
              <a:t>RFC 3027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506911" y="2872978"/>
            <a:ext cx="1538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/>
              <a:t>DKIM</a:t>
            </a:r>
          </a:p>
          <a:p>
            <a:pPr algn="ctr"/>
            <a:r>
              <a:rPr lang="en-US" altLang="ko-KR" dirty="0"/>
              <a:t>(</a:t>
            </a:r>
            <a:r>
              <a:rPr lang="en-US" altLang="ko-KR" i="1" dirty="0"/>
              <a:t>RFC 6376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661305" y="2872978"/>
            <a:ext cx="1538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/>
              <a:t>DANE</a:t>
            </a:r>
          </a:p>
          <a:p>
            <a:pPr algn="ctr"/>
            <a:r>
              <a:rPr lang="en-US" altLang="ko-KR" dirty="0"/>
              <a:t>(</a:t>
            </a:r>
            <a:r>
              <a:rPr lang="en-US" altLang="ko-KR" i="1" dirty="0"/>
              <a:t>RFC 6698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040003" y="2872978"/>
            <a:ext cx="1538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/>
              <a:t>DMARC</a:t>
            </a:r>
          </a:p>
          <a:p>
            <a:pPr algn="ctr"/>
            <a:r>
              <a:rPr lang="en-US" altLang="ko-KR" dirty="0"/>
              <a:t>(</a:t>
            </a:r>
            <a:r>
              <a:rPr lang="en-US" altLang="ko-KR" i="1" dirty="0"/>
              <a:t>RFC 7498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7292934" y="2872978"/>
            <a:ext cx="1538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/>
              <a:t>OPENPGPKEY</a:t>
            </a:r>
          </a:p>
          <a:p>
            <a:pPr algn="ctr"/>
            <a:r>
              <a:rPr lang="en-US" altLang="ko-KR" dirty="0"/>
              <a:t>(</a:t>
            </a:r>
            <a:r>
              <a:rPr lang="en-US" altLang="ko-KR" i="1" dirty="0"/>
              <a:t>RFC 7929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8578579" y="2872978"/>
            <a:ext cx="1538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/>
              <a:t>SMIMEA</a:t>
            </a:r>
          </a:p>
          <a:p>
            <a:pPr algn="ctr"/>
            <a:r>
              <a:rPr lang="en-US" altLang="ko-KR" dirty="0"/>
              <a:t>(</a:t>
            </a:r>
            <a:r>
              <a:rPr lang="en-US" altLang="ko-KR" i="1" dirty="0"/>
              <a:t>RFC 8162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9765413" y="2872978"/>
            <a:ext cx="1538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/>
              <a:t>MTA-STS</a:t>
            </a:r>
          </a:p>
          <a:p>
            <a:pPr algn="ctr"/>
            <a:r>
              <a:rPr lang="en-US" altLang="ko-KR" dirty="0"/>
              <a:t>(</a:t>
            </a:r>
            <a:r>
              <a:rPr lang="en-US" altLang="ko-KR" i="1" dirty="0"/>
              <a:t>RFC 8461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2087024" y="2872978"/>
            <a:ext cx="1538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/>
              <a:t>SPF</a:t>
            </a:r>
          </a:p>
          <a:p>
            <a:pPr algn="ctr"/>
            <a:r>
              <a:rPr lang="en-US" altLang="ko-KR" dirty="0"/>
              <a:t>(</a:t>
            </a:r>
            <a:r>
              <a:rPr lang="en-US" altLang="ko-KR" i="1" dirty="0"/>
              <a:t>RFC 4408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10862436" y="2264354"/>
            <a:ext cx="662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i="1" dirty="0"/>
              <a:t>year</a:t>
            </a:r>
            <a:endParaRPr lang="ko-KR" altLang="en-US" i="1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E4B0208-F58D-1769-1529-D32F3F60B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4</a:t>
            </a:fld>
            <a:r>
              <a:rPr lang="ko-KR" altLang="en-US"/>
              <a:t> </a:t>
            </a:r>
            <a:r>
              <a:rPr lang="en-US" altLang="ko-KR"/>
              <a:t>/ 23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99044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5400" dirty="0"/>
              <a:t>Backgrounds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>
                <a:solidFill>
                  <a:schemeClr val="tx1"/>
                </a:solidFill>
              </a:rPr>
              <a:t>Email security protocols</a:t>
            </a:r>
          </a:p>
          <a:p>
            <a:pPr marL="457200" indent="-274638">
              <a:buFont typeface="Arial" panose="020B0604020202020204" pitchFamily="34" charset="0"/>
              <a:buChar char="•"/>
            </a:pPr>
            <a:r>
              <a:rPr lang="en-US" altLang="ko-KR" sz="2200" dirty="0">
                <a:solidFill>
                  <a:schemeClr val="tx1"/>
                </a:solidFill>
              </a:rPr>
              <a:t>Email Confidentiality</a:t>
            </a:r>
          </a:p>
          <a:p>
            <a:pPr marL="457200" indent="-274638">
              <a:buFont typeface="Arial" panose="020B0604020202020204" pitchFamily="34" charset="0"/>
              <a:buChar char="•"/>
            </a:pPr>
            <a:r>
              <a:rPr lang="en-US" altLang="ko-KR" sz="2200" dirty="0">
                <a:solidFill>
                  <a:schemeClr val="tx1"/>
                </a:solidFill>
              </a:rPr>
              <a:t>Email Authenticity</a:t>
            </a:r>
          </a:p>
          <a:p>
            <a:pPr marL="457200" indent="-274638">
              <a:buFont typeface="Arial" panose="020B0604020202020204" pitchFamily="34" charset="0"/>
              <a:buChar char="•"/>
            </a:pPr>
            <a:r>
              <a:rPr lang="en-US" altLang="ko-KR" sz="2200" dirty="0">
                <a:solidFill>
                  <a:schemeClr val="tx1"/>
                </a:solidFill>
              </a:rPr>
              <a:t>Email Protection Between End-Users 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DCE791E-4695-85BA-02ED-60771D121C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5</a:t>
            </a:fld>
            <a:r>
              <a:rPr lang="ko-KR" altLang="en-US" dirty="0"/>
              <a:t> </a:t>
            </a:r>
            <a:r>
              <a:rPr lang="en-US" altLang="ko-KR" dirty="0"/>
              <a:t>/ </a:t>
            </a:r>
            <a:r>
              <a:rPr lang="en-US" altLang="ko-KR" dirty="0" smtClean="0"/>
              <a:t>23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12825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42548"/>
            <a:ext cx="10515600" cy="812886"/>
          </a:xfrm>
        </p:spPr>
        <p:txBody>
          <a:bodyPr>
            <a:normAutofit/>
          </a:bodyPr>
          <a:lstStyle/>
          <a:p>
            <a:r>
              <a:rPr lang="en-US" altLang="ko-KR" sz="3800" dirty="0"/>
              <a:t>Email Confidentiality (1/2)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49930"/>
            <a:ext cx="10515600" cy="5008299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Simple Mail Transfer Protocol (SMTP)</a:t>
            </a:r>
          </a:p>
          <a:p>
            <a:endParaRPr lang="en-US" altLang="ko-KR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856132" y="4220711"/>
            <a:ext cx="12405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SMTP</a:t>
            </a:r>
            <a:r>
              <a:rPr lang="ko-KR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Client</a:t>
            </a:r>
            <a:endParaRPr lang="ko-KR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960538" y="4190406"/>
            <a:ext cx="13867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SMTP</a:t>
            </a:r>
            <a:r>
              <a:rPr lang="ko-KR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Server</a:t>
            </a:r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4264089" y="3742225"/>
            <a:ext cx="3592285" cy="0"/>
          </a:xfrm>
          <a:prstGeom prst="straightConnector1">
            <a:avLst/>
          </a:prstGeom>
          <a:ln w="31750">
            <a:solidFill>
              <a:schemeClr val="tx1"/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358202" y="2929199"/>
            <a:ext cx="23747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It’s a secret..</a:t>
            </a:r>
          </a:p>
          <a:p>
            <a:r>
              <a:rPr lang="en-US" altLang="ko-KR" sz="2400" dirty="0"/>
              <a:t>I won the lottery!</a:t>
            </a:r>
            <a:endParaRPr lang="ko-KR" altLang="en-US" sz="2400" dirty="0"/>
          </a:p>
        </p:txBody>
      </p:sp>
      <p:pic>
        <p:nvPicPr>
          <p:cNvPr id="12" name="그림 11" descr="텍스트, 기기, 주방기기이(가) 표시된 사진&#10;&#10;자동 생성된 설명">
            <a:extLst>
              <a:ext uri="{FF2B5EF4-FFF2-40B4-BE49-F238E27FC236}">
                <a16:creationId xmlns:a16="http://schemas.microsoft.com/office/drawing/2014/main" id="{B6AFCAF9-59CF-1F49-A9C3-95E51163E4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945" y="3210448"/>
            <a:ext cx="977129" cy="977129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9AE2CFE0-4ACA-B648-161A-59502EB83A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842" y="3251084"/>
            <a:ext cx="977129" cy="977129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032" y="2990677"/>
            <a:ext cx="670823" cy="670823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22870">
            <a:off x="5426024" y="3927624"/>
            <a:ext cx="642272" cy="642272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3334" y="3271632"/>
            <a:ext cx="1288119" cy="1288119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2017" y="3254027"/>
            <a:ext cx="1105490" cy="1105490"/>
          </a:xfrm>
          <a:prstGeom prst="rect">
            <a:avLst/>
          </a:prstGeom>
        </p:spPr>
      </p:pic>
      <p:cxnSp>
        <p:nvCxnSpPr>
          <p:cNvPr id="20" name="직선 화살표 연결선 19"/>
          <p:cNvCxnSpPr/>
          <p:nvPr/>
        </p:nvCxnSpPr>
        <p:spPr>
          <a:xfrm>
            <a:off x="2354302" y="3742225"/>
            <a:ext cx="555620" cy="0"/>
          </a:xfrm>
          <a:prstGeom prst="straightConnector1">
            <a:avLst/>
          </a:prstGeom>
          <a:ln w="31750">
            <a:solidFill>
              <a:schemeClr val="tx1"/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267120" y="4522833"/>
            <a:ext cx="12405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Sender</a:t>
            </a:r>
            <a:endParaRPr lang="ko-KR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688873" y="4396903"/>
            <a:ext cx="12405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Receiver</a:t>
            </a:r>
            <a:endParaRPr lang="ko-KR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그림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31392">
            <a:off x="2103793" y="2976645"/>
            <a:ext cx="409288" cy="409288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215236" y="4564577"/>
            <a:ext cx="1063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i="1" dirty="0"/>
              <a:t>Wow!</a:t>
            </a:r>
            <a:endParaRPr lang="ko-KR" altLang="en-US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6863743" y="2108837"/>
            <a:ext cx="1465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i="1" dirty="0"/>
              <a:t>Hmm..</a:t>
            </a:r>
            <a:endParaRPr lang="ko-KR" altLang="en-US" i="1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3876" y="2445537"/>
            <a:ext cx="691146" cy="691146"/>
          </a:xfrm>
          <a:prstGeom prst="rect">
            <a:avLst/>
          </a:prstGeom>
        </p:spPr>
      </p:pic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CC0A0FA-84EB-8050-DD03-EBFB462D2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6</a:t>
            </a:fld>
            <a:r>
              <a:rPr lang="ko-KR" altLang="en-US"/>
              <a:t> </a:t>
            </a:r>
            <a:r>
              <a:rPr lang="en-US" altLang="ko-KR"/>
              <a:t>/ 23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7985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21" grpId="0"/>
      <p:bldP spid="22" grpId="0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42548"/>
            <a:ext cx="10515600" cy="812886"/>
          </a:xfrm>
        </p:spPr>
        <p:txBody>
          <a:bodyPr>
            <a:normAutofit/>
          </a:bodyPr>
          <a:lstStyle/>
          <a:p>
            <a:r>
              <a:rPr lang="en-US" altLang="ko-KR" sz="3800" dirty="0"/>
              <a:t>Email Confidentiality (1/2)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49930"/>
            <a:ext cx="10515600" cy="5008299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STARTTLS (RFC 3207)</a:t>
            </a:r>
          </a:p>
          <a:p>
            <a:pPr lvl="1"/>
            <a:r>
              <a:rPr lang="en-US" altLang="ko-KR" sz="2000" dirty="0"/>
              <a:t>Support </a:t>
            </a:r>
            <a:r>
              <a:rPr lang="en-US" altLang="ko-KR" sz="2000" b="1" dirty="0"/>
              <a:t>opportunistic</a:t>
            </a:r>
            <a:r>
              <a:rPr lang="en-US" altLang="ko-KR" sz="2000" dirty="0"/>
              <a:t> </a:t>
            </a:r>
            <a:r>
              <a:rPr lang="en-US" altLang="ko-KR" sz="2000" b="1" dirty="0"/>
              <a:t>encryption</a:t>
            </a:r>
            <a:r>
              <a:rPr lang="en-US" altLang="ko-KR" sz="2000" dirty="0"/>
              <a:t> of email transmission</a:t>
            </a:r>
          </a:p>
          <a:p>
            <a:endParaRPr lang="en-US" altLang="ko-KR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2856132" y="4220711"/>
            <a:ext cx="12405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SMTP</a:t>
            </a:r>
            <a:r>
              <a:rPr lang="ko-KR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Client</a:t>
            </a:r>
            <a:endParaRPr lang="ko-KR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960538" y="4190406"/>
            <a:ext cx="13867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SMTP</a:t>
            </a:r>
            <a:r>
              <a:rPr lang="ko-KR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Server</a:t>
            </a:r>
          </a:p>
        </p:txBody>
      </p:sp>
      <p:cxnSp>
        <p:nvCxnSpPr>
          <p:cNvPr id="29" name="직선 화살표 연결선 28"/>
          <p:cNvCxnSpPr/>
          <p:nvPr/>
        </p:nvCxnSpPr>
        <p:spPr>
          <a:xfrm>
            <a:off x="4287414" y="4837989"/>
            <a:ext cx="3592285" cy="0"/>
          </a:xfrm>
          <a:prstGeom prst="straightConnector1">
            <a:avLst/>
          </a:prstGeom>
          <a:ln w="31750">
            <a:solidFill>
              <a:srgbClr val="C0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010534" y="4506267"/>
            <a:ext cx="2146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C00000"/>
                </a:solidFill>
              </a:rPr>
              <a:t>STARTTLS</a:t>
            </a:r>
            <a:endParaRPr lang="ko-KR" altLang="en-US" sz="2000" b="1" dirty="0">
              <a:solidFill>
                <a:srgbClr val="C00000"/>
              </a:solidFill>
            </a:endParaRPr>
          </a:p>
        </p:txBody>
      </p:sp>
      <p:cxnSp>
        <p:nvCxnSpPr>
          <p:cNvPr id="31" name="직선 화살표 연결선 30"/>
          <p:cNvCxnSpPr/>
          <p:nvPr/>
        </p:nvCxnSpPr>
        <p:spPr>
          <a:xfrm flipH="1">
            <a:off x="4240218" y="4413356"/>
            <a:ext cx="3592285" cy="0"/>
          </a:xfrm>
          <a:prstGeom prst="straightConnector1">
            <a:avLst/>
          </a:prstGeom>
          <a:ln w="31750">
            <a:solidFill>
              <a:srgbClr val="C00000"/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015716" y="4053171"/>
            <a:ext cx="2146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C00000"/>
                </a:solidFill>
              </a:rPr>
              <a:t>250 STARTTLS</a:t>
            </a:r>
            <a:endParaRPr lang="ko-KR" altLang="en-US" sz="2000" b="1" dirty="0">
              <a:solidFill>
                <a:srgbClr val="C00000"/>
              </a:solidFill>
            </a:endParaRPr>
          </a:p>
        </p:txBody>
      </p:sp>
      <p:cxnSp>
        <p:nvCxnSpPr>
          <p:cNvPr id="33" name="직선 화살표 연결선 32"/>
          <p:cNvCxnSpPr/>
          <p:nvPr/>
        </p:nvCxnSpPr>
        <p:spPr>
          <a:xfrm>
            <a:off x="4245427" y="5308545"/>
            <a:ext cx="3624941" cy="9331"/>
          </a:xfrm>
          <a:prstGeom prst="straightConnector1">
            <a:avLst/>
          </a:prstGeom>
          <a:ln w="1111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014304" y="4910123"/>
            <a:ext cx="21460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200" b="1" dirty="0">
                <a:solidFill>
                  <a:srgbClr val="6CA9AE"/>
                </a:solidFill>
              </a:rPr>
              <a:t>TLS</a:t>
            </a:r>
            <a:endParaRPr lang="ko-KR" altLang="en-US" sz="2200" b="1" dirty="0">
              <a:solidFill>
                <a:srgbClr val="6CA9AE"/>
              </a:solidFill>
            </a:endParaRPr>
          </a:p>
        </p:txBody>
      </p:sp>
      <p:pic>
        <p:nvPicPr>
          <p:cNvPr id="35" name="그림 34" descr="텍스트, 기기, 주방기기이(가) 표시된 사진&#10;&#10;자동 생성된 설명">
            <a:extLst>
              <a:ext uri="{FF2B5EF4-FFF2-40B4-BE49-F238E27FC236}">
                <a16:creationId xmlns:a16="http://schemas.microsoft.com/office/drawing/2014/main" id="{B6AFCAF9-59CF-1F49-A9C3-95E51163E4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945" y="3210448"/>
            <a:ext cx="977129" cy="977129"/>
          </a:xfrm>
          <a:prstGeom prst="rect">
            <a:avLst/>
          </a:prstGeom>
        </p:spPr>
      </p:pic>
      <p:pic>
        <p:nvPicPr>
          <p:cNvPr id="36" name="그림 35">
            <a:extLst>
              <a:ext uri="{FF2B5EF4-FFF2-40B4-BE49-F238E27FC236}">
                <a16:creationId xmlns:a16="http://schemas.microsoft.com/office/drawing/2014/main" id="{9AE2CFE0-4ACA-B648-161A-59502EB83A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842" y="3251084"/>
            <a:ext cx="977129" cy="977129"/>
          </a:xfrm>
          <a:prstGeom prst="rect">
            <a:avLst/>
          </a:prstGeom>
        </p:spPr>
      </p:pic>
      <p:pic>
        <p:nvPicPr>
          <p:cNvPr id="37" name="그림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306" y="5451506"/>
            <a:ext cx="695385" cy="695385"/>
          </a:xfrm>
          <a:prstGeom prst="rect">
            <a:avLst/>
          </a:prstGeom>
        </p:spPr>
      </p:pic>
      <p:cxnSp>
        <p:nvCxnSpPr>
          <p:cNvPr id="38" name="직선 화살표 연결선 37"/>
          <p:cNvCxnSpPr/>
          <p:nvPr/>
        </p:nvCxnSpPr>
        <p:spPr>
          <a:xfrm>
            <a:off x="4264089" y="3132624"/>
            <a:ext cx="3592285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화살표 연결선 38"/>
          <p:cNvCxnSpPr/>
          <p:nvPr/>
        </p:nvCxnSpPr>
        <p:spPr>
          <a:xfrm flipH="1">
            <a:off x="4264089" y="3533843"/>
            <a:ext cx="3592285" cy="0"/>
          </a:xfrm>
          <a:prstGeom prst="straightConnector1">
            <a:avLst/>
          </a:prstGeom>
          <a:ln w="31750">
            <a:solidFill>
              <a:schemeClr val="tx1"/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화살표 연결선 39"/>
          <p:cNvCxnSpPr/>
          <p:nvPr/>
        </p:nvCxnSpPr>
        <p:spPr>
          <a:xfrm>
            <a:off x="4269494" y="3927443"/>
            <a:ext cx="3592285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987209" y="3185242"/>
            <a:ext cx="2146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/>
              <a:t>220 Service Ready</a:t>
            </a:r>
            <a:endParaRPr lang="ko-KR" altLang="en-US" sz="2000" dirty="0"/>
          </a:p>
        </p:txBody>
      </p:sp>
      <p:sp>
        <p:nvSpPr>
          <p:cNvPr id="43" name="TextBox 42"/>
          <p:cNvSpPr txBox="1"/>
          <p:nvPr/>
        </p:nvSpPr>
        <p:spPr>
          <a:xfrm>
            <a:off x="4992614" y="3585521"/>
            <a:ext cx="2146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/>
              <a:t>EHLO</a:t>
            </a:r>
            <a:endParaRPr lang="ko-KR" altLang="en-US" sz="2000" dirty="0"/>
          </a:p>
        </p:txBody>
      </p:sp>
      <p:cxnSp>
        <p:nvCxnSpPr>
          <p:cNvPr id="44" name="직선 화살표 연결선 43"/>
          <p:cNvCxnSpPr/>
          <p:nvPr/>
        </p:nvCxnSpPr>
        <p:spPr>
          <a:xfrm>
            <a:off x="4264089" y="3742225"/>
            <a:ext cx="3592285" cy="0"/>
          </a:xfrm>
          <a:prstGeom prst="straightConnector1">
            <a:avLst/>
          </a:prstGeom>
          <a:ln w="31750">
            <a:solidFill>
              <a:schemeClr val="tx1"/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358202" y="2929199"/>
            <a:ext cx="23747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It’s a secret..</a:t>
            </a:r>
            <a:endParaRPr lang="en-US" altLang="ko-KR" sz="2400" b="1" dirty="0"/>
          </a:p>
          <a:p>
            <a:r>
              <a:rPr lang="en-US" altLang="ko-KR" sz="2400" dirty="0"/>
              <a:t>I won the lottery!</a:t>
            </a:r>
            <a:endParaRPr lang="ko-KR" altLang="en-US" sz="2400" dirty="0"/>
          </a:p>
        </p:txBody>
      </p:sp>
      <p:pic>
        <p:nvPicPr>
          <p:cNvPr id="46" name="그림 4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032" y="2990677"/>
            <a:ext cx="670823" cy="670823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4987209" y="2790419"/>
            <a:ext cx="2146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/>
              <a:t>TCP handshake</a:t>
            </a:r>
            <a:endParaRPr lang="ko-KR" altLang="en-US" sz="2000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5C8624A-9C3D-4ED0-F667-98C39AE96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7</a:t>
            </a:fld>
            <a:r>
              <a:rPr lang="ko-KR" altLang="en-US"/>
              <a:t> </a:t>
            </a:r>
            <a:r>
              <a:rPr lang="en-US" altLang="ko-KR"/>
              <a:t>/ 23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4133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2" grpId="0"/>
      <p:bldP spid="34" grpId="0"/>
      <p:bldP spid="42" grpId="0"/>
      <p:bldP spid="43" grpId="0"/>
      <p:bldP spid="45" grpId="0"/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42548"/>
            <a:ext cx="10515600" cy="812886"/>
          </a:xfrm>
        </p:spPr>
        <p:txBody>
          <a:bodyPr>
            <a:normAutofit/>
          </a:bodyPr>
          <a:lstStyle/>
          <a:p>
            <a:r>
              <a:rPr lang="en-US" altLang="ko-KR" sz="3800" dirty="0"/>
              <a:t>Email Confidentiality (1/2)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49930"/>
            <a:ext cx="10515600" cy="5008299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STARTTLS (RFC 3207)</a:t>
            </a:r>
          </a:p>
          <a:p>
            <a:pPr lvl="1"/>
            <a:r>
              <a:rPr lang="en-US" altLang="ko-KR" sz="2000" dirty="0"/>
              <a:t>Support </a:t>
            </a:r>
            <a:r>
              <a:rPr lang="en-US" altLang="ko-KR" sz="2000" b="1" dirty="0"/>
              <a:t>opportunistic</a:t>
            </a:r>
            <a:r>
              <a:rPr lang="en-US" altLang="ko-KR" sz="2000" dirty="0"/>
              <a:t> </a:t>
            </a:r>
            <a:r>
              <a:rPr lang="en-US" altLang="ko-KR" sz="2000" b="1" dirty="0"/>
              <a:t>encryption</a:t>
            </a:r>
            <a:r>
              <a:rPr lang="en-US" altLang="ko-KR" sz="2000" dirty="0"/>
              <a:t> of email transmission</a:t>
            </a:r>
          </a:p>
          <a:p>
            <a:endParaRPr lang="en-US" altLang="ko-KR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2856132" y="4220711"/>
            <a:ext cx="12405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SMTP</a:t>
            </a:r>
            <a:r>
              <a:rPr lang="ko-KR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Client</a:t>
            </a:r>
            <a:endParaRPr lang="ko-KR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960538" y="4190406"/>
            <a:ext cx="13867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SMTP</a:t>
            </a:r>
            <a:r>
              <a:rPr lang="ko-KR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Server</a:t>
            </a:r>
          </a:p>
        </p:txBody>
      </p:sp>
      <p:cxnSp>
        <p:nvCxnSpPr>
          <p:cNvPr id="49" name="직선 화살표 연결선 48"/>
          <p:cNvCxnSpPr/>
          <p:nvPr/>
        </p:nvCxnSpPr>
        <p:spPr>
          <a:xfrm>
            <a:off x="4287414" y="4837989"/>
            <a:ext cx="3592285" cy="0"/>
          </a:xfrm>
          <a:prstGeom prst="straightConnector1">
            <a:avLst/>
          </a:prstGeom>
          <a:ln w="31750">
            <a:solidFill>
              <a:srgbClr val="C0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010534" y="4506267"/>
            <a:ext cx="2146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C00000"/>
                </a:solidFill>
              </a:rPr>
              <a:t>STARTTLS</a:t>
            </a:r>
            <a:endParaRPr lang="ko-KR" altLang="en-US" sz="2000" b="1" dirty="0">
              <a:solidFill>
                <a:srgbClr val="C00000"/>
              </a:solidFill>
            </a:endParaRPr>
          </a:p>
        </p:txBody>
      </p:sp>
      <p:cxnSp>
        <p:nvCxnSpPr>
          <p:cNvPr id="51" name="직선 화살표 연결선 50"/>
          <p:cNvCxnSpPr/>
          <p:nvPr/>
        </p:nvCxnSpPr>
        <p:spPr>
          <a:xfrm flipH="1">
            <a:off x="4240218" y="4413356"/>
            <a:ext cx="3592285" cy="0"/>
          </a:xfrm>
          <a:prstGeom prst="straightConnector1">
            <a:avLst/>
          </a:prstGeom>
          <a:ln w="31750">
            <a:solidFill>
              <a:srgbClr val="C00000"/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5015716" y="4053171"/>
            <a:ext cx="2146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C00000"/>
                </a:solidFill>
              </a:rPr>
              <a:t>250 STARTTLS</a:t>
            </a:r>
            <a:endParaRPr lang="ko-KR" altLang="en-US" sz="2000" b="1" dirty="0">
              <a:solidFill>
                <a:srgbClr val="C00000"/>
              </a:solidFill>
            </a:endParaRPr>
          </a:p>
        </p:txBody>
      </p:sp>
      <p:cxnSp>
        <p:nvCxnSpPr>
          <p:cNvPr id="53" name="직선 화살표 연결선 52"/>
          <p:cNvCxnSpPr/>
          <p:nvPr/>
        </p:nvCxnSpPr>
        <p:spPr>
          <a:xfrm>
            <a:off x="4245427" y="5308545"/>
            <a:ext cx="3624941" cy="9331"/>
          </a:xfrm>
          <a:prstGeom prst="straightConnector1">
            <a:avLst/>
          </a:prstGeom>
          <a:ln w="1111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014304" y="4910123"/>
            <a:ext cx="21460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200" b="1" dirty="0">
                <a:solidFill>
                  <a:srgbClr val="6CA9AE"/>
                </a:solidFill>
              </a:rPr>
              <a:t>TLS</a:t>
            </a:r>
            <a:endParaRPr lang="ko-KR" altLang="en-US" sz="2200" b="1" dirty="0">
              <a:solidFill>
                <a:srgbClr val="6CA9AE"/>
              </a:solidFill>
            </a:endParaRPr>
          </a:p>
        </p:txBody>
      </p:sp>
      <p:pic>
        <p:nvPicPr>
          <p:cNvPr id="55" name="그림 54" descr="텍스트, 기기, 주방기기이(가) 표시된 사진&#10;&#10;자동 생성된 설명">
            <a:extLst>
              <a:ext uri="{FF2B5EF4-FFF2-40B4-BE49-F238E27FC236}">
                <a16:creationId xmlns:a16="http://schemas.microsoft.com/office/drawing/2014/main" id="{B6AFCAF9-59CF-1F49-A9C3-95E51163E4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945" y="3210448"/>
            <a:ext cx="977129" cy="977129"/>
          </a:xfrm>
          <a:prstGeom prst="rect">
            <a:avLst/>
          </a:prstGeom>
        </p:spPr>
      </p:pic>
      <p:pic>
        <p:nvPicPr>
          <p:cNvPr id="56" name="그림 55">
            <a:extLst>
              <a:ext uri="{FF2B5EF4-FFF2-40B4-BE49-F238E27FC236}">
                <a16:creationId xmlns:a16="http://schemas.microsoft.com/office/drawing/2014/main" id="{9AE2CFE0-4ACA-B648-161A-59502EB83A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842" y="3251084"/>
            <a:ext cx="977129" cy="977129"/>
          </a:xfrm>
          <a:prstGeom prst="rect">
            <a:avLst/>
          </a:prstGeom>
        </p:spPr>
      </p:pic>
      <p:pic>
        <p:nvPicPr>
          <p:cNvPr id="57" name="그림 5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306" y="5451506"/>
            <a:ext cx="695385" cy="695385"/>
          </a:xfrm>
          <a:prstGeom prst="rect">
            <a:avLst/>
          </a:prstGeom>
        </p:spPr>
      </p:pic>
      <p:cxnSp>
        <p:nvCxnSpPr>
          <p:cNvPr id="58" name="직선 화살표 연결선 57"/>
          <p:cNvCxnSpPr/>
          <p:nvPr/>
        </p:nvCxnSpPr>
        <p:spPr>
          <a:xfrm>
            <a:off x="4264089" y="3132624"/>
            <a:ext cx="3592285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화살표 연결선 58"/>
          <p:cNvCxnSpPr/>
          <p:nvPr/>
        </p:nvCxnSpPr>
        <p:spPr>
          <a:xfrm flipH="1">
            <a:off x="4264089" y="3533843"/>
            <a:ext cx="3592285" cy="0"/>
          </a:xfrm>
          <a:prstGeom prst="straightConnector1">
            <a:avLst/>
          </a:prstGeom>
          <a:ln w="31750">
            <a:solidFill>
              <a:schemeClr val="tx1"/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화살표 연결선 59"/>
          <p:cNvCxnSpPr/>
          <p:nvPr/>
        </p:nvCxnSpPr>
        <p:spPr>
          <a:xfrm>
            <a:off x="4269494" y="3927443"/>
            <a:ext cx="3592285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4987209" y="2790419"/>
            <a:ext cx="2146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/>
              <a:t>TCP handshake</a:t>
            </a:r>
            <a:endParaRPr lang="ko-KR" altLang="en-US" sz="2000" dirty="0"/>
          </a:p>
        </p:txBody>
      </p:sp>
      <p:sp>
        <p:nvSpPr>
          <p:cNvPr id="63" name="TextBox 62"/>
          <p:cNvSpPr txBox="1"/>
          <p:nvPr/>
        </p:nvSpPr>
        <p:spPr>
          <a:xfrm>
            <a:off x="4987209" y="3185242"/>
            <a:ext cx="2146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/>
              <a:t>220 Service Ready</a:t>
            </a:r>
            <a:endParaRPr lang="ko-KR" altLang="en-US" sz="2000" dirty="0"/>
          </a:p>
        </p:txBody>
      </p:sp>
      <p:sp>
        <p:nvSpPr>
          <p:cNvPr id="64" name="TextBox 63"/>
          <p:cNvSpPr txBox="1"/>
          <p:nvPr/>
        </p:nvSpPr>
        <p:spPr>
          <a:xfrm>
            <a:off x="4992614" y="3585521"/>
            <a:ext cx="2146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/>
              <a:t>EHLO</a:t>
            </a:r>
            <a:endParaRPr lang="ko-KR" altLang="en-US" sz="2000" dirty="0"/>
          </a:p>
        </p:txBody>
      </p:sp>
      <p:sp>
        <p:nvSpPr>
          <p:cNvPr id="65" name="TextBox 64"/>
          <p:cNvSpPr txBox="1"/>
          <p:nvPr/>
        </p:nvSpPr>
        <p:spPr>
          <a:xfrm>
            <a:off x="7233935" y="2591345"/>
            <a:ext cx="14532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i="1" dirty="0">
                <a:solidFill>
                  <a:srgbClr val="FF0000"/>
                </a:solidFill>
              </a:rPr>
              <a:t>Plain-text</a:t>
            </a:r>
          </a:p>
        </p:txBody>
      </p:sp>
      <p:sp>
        <p:nvSpPr>
          <p:cNvPr id="66" name="모서리가 둥근 직사각형 65"/>
          <p:cNvSpPr/>
          <p:nvPr/>
        </p:nvSpPr>
        <p:spPr>
          <a:xfrm>
            <a:off x="4132017" y="2803897"/>
            <a:ext cx="3903944" cy="2178490"/>
          </a:xfrm>
          <a:prstGeom prst="round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2624378" y="2057601"/>
            <a:ext cx="6678202" cy="4844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</a:rPr>
              <a:t>Vulnerable to </a:t>
            </a:r>
            <a:r>
              <a:rPr lang="en-US" altLang="ko-KR" sz="2800" b="1" dirty="0">
                <a:solidFill>
                  <a:srgbClr val="FF0000"/>
                </a:solidFill>
              </a:rPr>
              <a:t>Downgrade Attacks</a:t>
            </a:r>
            <a:endParaRPr lang="ko-KR" alt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B155B79-E428-9B03-102A-570792F68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8</a:t>
            </a:fld>
            <a:r>
              <a:rPr lang="ko-KR" altLang="en-US"/>
              <a:t> </a:t>
            </a:r>
            <a:r>
              <a:rPr lang="en-US" altLang="ko-KR"/>
              <a:t>/ 23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05632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42548"/>
            <a:ext cx="10515600" cy="812886"/>
          </a:xfrm>
        </p:spPr>
        <p:txBody>
          <a:bodyPr>
            <a:normAutofit/>
          </a:bodyPr>
          <a:lstStyle/>
          <a:p>
            <a:r>
              <a:rPr lang="en-US" altLang="ko-KR" sz="3800" dirty="0"/>
              <a:t>Email Confidentiality (1/2)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49930"/>
            <a:ext cx="10515600" cy="5008299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STARTTLS (RFC 3207)</a:t>
            </a:r>
          </a:p>
          <a:p>
            <a:pPr lvl="1"/>
            <a:r>
              <a:rPr lang="en-US" altLang="ko-KR" sz="2000" dirty="0"/>
              <a:t>Support </a:t>
            </a:r>
            <a:r>
              <a:rPr lang="en-US" altLang="ko-KR" sz="2000" b="1" dirty="0"/>
              <a:t>opportunistic</a:t>
            </a:r>
            <a:r>
              <a:rPr lang="en-US" altLang="ko-KR" sz="2000" dirty="0"/>
              <a:t> </a:t>
            </a:r>
            <a:r>
              <a:rPr lang="en-US" altLang="ko-KR" sz="2000" b="1" dirty="0"/>
              <a:t>encryption</a:t>
            </a:r>
            <a:r>
              <a:rPr lang="en-US" altLang="ko-KR" sz="2000" dirty="0"/>
              <a:t> of email transmission</a:t>
            </a:r>
          </a:p>
          <a:p>
            <a:endParaRPr lang="en-US" altLang="ko-KR" sz="2400" dirty="0"/>
          </a:p>
        </p:txBody>
      </p:sp>
      <p:cxnSp>
        <p:nvCxnSpPr>
          <p:cNvPr id="27" name="직선 화살표 연결선 26"/>
          <p:cNvCxnSpPr/>
          <p:nvPr/>
        </p:nvCxnSpPr>
        <p:spPr>
          <a:xfrm>
            <a:off x="4264089" y="3132624"/>
            <a:ext cx="3592285" cy="0"/>
          </a:xfrm>
          <a:prstGeom prst="straightConnector1">
            <a:avLst/>
          </a:prstGeom>
          <a:ln w="31750">
            <a:solidFill>
              <a:schemeClr val="tx1"/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화살표 연결선 27"/>
          <p:cNvCxnSpPr/>
          <p:nvPr/>
        </p:nvCxnSpPr>
        <p:spPr>
          <a:xfrm flipH="1">
            <a:off x="4264089" y="3533843"/>
            <a:ext cx="3592285" cy="0"/>
          </a:xfrm>
          <a:prstGeom prst="straightConnector1">
            <a:avLst/>
          </a:prstGeom>
          <a:ln w="31750">
            <a:solidFill>
              <a:schemeClr val="tx1"/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/>
          <p:nvPr/>
        </p:nvCxnSpPr>
        <p:spPr>
          <a:xfrm>
            <a:off x="4269494" y="3927443"/>
            <a:ext cx="3592285" cy="0"/>
          </a:xfrm>
          <a:prstGeom prst="straightConnector1">
            <a:avLst/>
          </a:prstGeom>
          <a:ln w="31750">
            <a:solidFill>
              <a:schemeClr val="tx1"/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화살표 연결선 29"/>
          <p:cNvCxnSpPr/>
          <p:nvPr/>
        </p:nvCxnSpPr>
        <p:spPr>
          <a:xfrm flipH="1">
            <a:off x="6382139" y="4407116"/>
            <a:ext cx="1479641" cy="0"/>
          </a:xfrm>
          <a:prstGeom prst="straightConnector1">
            <a:avLst/>
          </a:prstGeom>
          <a:ln w="31750">
            <a:solidFill>
              <a:srgbClr val="C0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306283" y="4061188"/>
            <a:ext cx="176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>
                <a:solidFill>
                  <a:srgbClr val="C00000"/>
                </a:solidFill>
              </a:rPr>
              <a:t>250 STARTTLS</a:t>
            </a:r>
            <a:endParaRPr lang="ko-KR" altLang="en-US" sz="2000" dirty="0">
              <a:solidFill>
                <a:srgbClr val="C00000"/>
              </a:solidFill>
            </a:endParaRPr>
          </a:p>
        </p:txBody>
      </p:sp>
      <p:sp>
        <p:nvSpPr>
          <p:cNvPr id="32" name="곱셈 기호 7">
            <a:extLst>
              <a:ext uri="{FF2B5EF4-FFF2-40B4-BE49-F238E27FC236}">
                <a16:creationId xmlns:a16="http://schemas.microsoft.com/office/drawing/2014/main" id="{25E4BC7B-76E3-EE46-B883-5FA2A8F28A93}"/>
              </a:ext>
            </a:extLst>
          </p:cNvPr>
          <p:cNvSpPr/>
          <p:nvPr/>
        </p:nvSpPr>
        <p:spPr>
          <a:xfrm>
            <a:off x="6102486" y="4206322"/>
            <a:ext cx="391885" cy="397157"/>
          </a:xfrm>
          <a:prstGeom prst="mathMultiply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33" name="그림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049" y="2878829"/>
            <a:ext cx="769275" cy="769275"/>
          </a:xfrm>
          <a:prstGeom prst="rect">
            <a:avLst/>
          </a:prstGeom>
        </p:spPr>
      </p:pic>
      <p:cxnSp>
        <p:nvCxnSpPr>
          <p:cNvPr id="34" name="직선 화살표 연결선 33"/>
          <p:cNvCxnSpPr/>
          <p:nvPr/>
        </p:nvCxnSpPr>
        <p:spPr>
          <a:xfrm>
            <a:off x="4282751" y="5011669"/>
            <a:ext cx="3592285" cy="0"/>
          </a:xfrm>
          <a:prstGeom prst="straightConnector1">
            <a:avLst/>
          </a:prstGeom>
          <a:ln w="31750">
            <a:solidFill>
              <a:schemeClr val="tx1"/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724361" y="3055253"/>
            <a:ext cx="2341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/>
              <a:t>No STARTTLS</a:t>
            </a:r>
            <a:endParaRPr lang="ko-KR" altLang="en-US" sz="2000" b="1" dirty="0"/>
          </a:p>
        </p:txBody>
      </p:sp>
      <p:pic>
        <p:nvPicPr>
          <p:cNvPr id="36" name="그림 35" descr="텍스트, 기기, 주방기기이(가) 표시된 사진&#10;&#10;자동 생성된 설명">
            <a:extLst>
              <a:ext uri="{FF2B5EF4-FFF2-40B4-BE49-F238E27FC236}">
                <a16:creationId xmlns:a16="http://schemas.microsoft.com/office/drawing/2014/main" id="{B6AFCAF9-59CF-1F49-A9C3-95E51163E49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945" y="3210448"/>
            <a:ext cx="977129" cy="977129"/>
          </a:xfrm>
          <a:prstGeom prst="rect">
            <a:avLst/>
          </a:prstGeom>
        </p:spPr>
      </p:pic>
      <p:pic>
        <p:nvPicPr>
          <p:cNvPr id="37" name="그림 36">
            <a:extLst>
              <a:ext uri="{FF2B5EF4-FFF2-40B4-BE49-F238E27FC236}">
                <a16:creationId xmlns:a16="http://schemas.microsoft.com/office/drawing/2014/main" id="{9AE2CFE0-4ACA-B648-161A-59502EB83A2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842" y="3251084"/>
            <a:ext cx="977129" cy="977129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4987209" y="2790419"/>
            <a:ext cx="2146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/>
              <a:t>TCP handshake</a:t>
            </a:r>
            <a:endParaRPr lang="ko-KR" altLang="en-US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4987209" y="3185242"/>
            <a:ext cx="2146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/>
              <a:t>220 Service Ready</a:t>
            </a:r>
            <a:endParaRPr lang="ko-KR" alt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4992614" y="3585521"/>
            <a:ext cx="2146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/>
              <a:t>EHLO</a:t>
            </a:r>
            <a:endParaRPr lang="ko-KR" altLang="en-US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4946043" y="4666923"/>
            <a:ext cx="2146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i="1" dirty="0"/>
              <a:t>Plain-text</a:t>
            </a:r>
            <a:endParaRPr lang="ko-KR" altLang="en-US" sz="2000" b="1" i="1" dirty="0"/>
          </a:p>
        </p:txBody>
      </p:sp>
      <p:sp>
        <p:nvSpPr>
          <p:cNvPr id="43" name="TextBox 42"/>
          <p:cNvSpPr txBox="1"/>
          <p:nvPr/>
        </p:nvSpPr>
        <p:spPr>
          <a:xfrm>
            <a:off x="2856132" y="4220711"/>
            <a:ext cx="12405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SMTP</a:t>
            </a:r>
            <a:r>
              <a:rPr lang="ko-KR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Client</a:t>
            </a:r>
            <a:endParaRPr lang="ko-KR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960538" y="4190406"/>
            <a:ext cx="13867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SMTP</a:t>
            </a:r>
            <a:r>
              <a:rPr lang="ko-KR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Server</a:t>
            </a:r>
          </a:p>
        </p:txBody>
      </p:sp>
      <p:pic>
        <p:nvPicPr>
          <p:cNvPr id="45" name="그림 4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0527" y="5128126"/>
            <a:ext cx="670823" cy="670823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5590624" y="5053376"/>
            <a:ext cx="2707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It’s a secret..</a:t>
            </a:r>
          </a:p>
          <a:p>
            <a:r>
              <a:rPr lang="en-US" altLang="ko-KR" sz="2400" dirty="0"/>
              <a:t>I won the lottery!</a:t>
            </a:r>
            <a:endParaRPr lang="ko-KR" altLang="en-US" sz="2400" dirty="0"/>
          </a:p>
        </p:txBody>
      </p:sp>
      <p:pic>
        <p:nvPicPr>
          <p:cNvPr id="47" name="그림 4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3793" y="4083739"/>
            <a:ext cx="602310" cy="602310"/>
          </a:xfrm>
          <a:prstGeom prst="rect">
            <a:avLst/>
          </a:prstGeom>
        </p:spPr>
      </p:pic>
      <p:sp>
        <p:nvSpPr>
          <p:cNvPr id="69" name="직사각형 68"/>
          <p:cNvSpPr/>
          <p:nvPr/>
        </p:nvSpPr>
        <p:spPr>
          <a:xfrm>
            <a:off x="2624378" y="2057601"/>
            <a:ext cx="6678202" cy="4844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</a:rPr>
              <a:t>Vulnerable to </a:t>
            </a:r>
            <a:r>
              <a:rPr lang="en-US" altLang="ko-KR" sz="2800" b="1" dirty="0">
                <a:solidFill>
                  <a:srgbClr val="FF0000"/>
                </a:solidFill>
              </a:rPr>
              <a:t>Downgrade Attacks</a:t>
            </a:r>
            <a:endParaRPr lang="ko-KR" altLang="en-US" sz="2800" b="1" dirty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809C8FD-17C3-9894-3BF7-97DF5B3C6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EE4C-9009-49CF-A3D7-0C1B03C04E4C}" type="slidenum">
              <a:rPr lang="ko-KR" altLang="en-US" smtClean="0"/>
              <a:pPr/>
              <a:t>9</a:t>
            </a:fld>
            <a:r>
              <a:rPr lang="ko-KR" altLang="en-US"/>
              <a:t> </a:t>
            </a:r>
            <a:r>
              <a:rPr lang="en-US" altLang="ko-KR"/>
              <a:t>/ 23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73412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 animBg="1"/>
      <p:bldP spid="35" grpId="0"/>
      <p:bldP spid="41" grpId="0"/>
      <p:bldP spid="46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2">
      <a:majorFont>
        <a:latin typeface="Calibri"/>
        <a:ea typeface="한컴산뜻돋움"/>
        <a:cs typeface=""/>
      </a:majorFont>
      <a:minorFont>
        <a:latin typeface="Calibri"/>
        <a:ea typeface="한컴산뜻돋움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16642</TotalTime>
  <Words>1879</Words>
  <Application>Microsoft Office PowerPoint</Application>
  <PresentationFormat>와이드스크린</PresentationFormat>
  <Paragraphs>383</Paragraphs>
  <Slides>24</Slides>
  <Notes>23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32" baseType="lpstr">
      <vt:lpstr>Dingbats</vt:lpstr>
      <vt:lpstr>맑은 고딕</vt:lpstr>
      <vt:lpstr>한컴산뜻돋움</vt:lpstr>
      <vt:lpstr>Arial</vt:lpstr>
      <vt:lpstr>calibri</vt:lpstr>
      <vt:lpstr>calibri</vt:lpstr>
      <vt:lpstr>Wingdings</vt:lpstr>
      <vt:lpstr>Office 테마</vt:lpstr>
      <vt:lpstr>Extended Hell(o): A Comprehensive Large-Scale Study on Email Confidentiality and Integrity Mechanisms in the Wild</vt:lpstr>
      <vt:lpstr>Contents</vt:lpstr>
      <vt:lpstr>Introduction</vt:lpstr>
      <vt:lpstr>Introduction</vt:lpstr>
      <vt:lpstr>Backgrounds</vt:lpstr>
      <vt:lpstr>Email Confidentiality (1/2)</vt:lpstr>
      <vt:lpstr>Email Confidentiality (1/2)</vt:lpstr>
      <vt:lpstr>Email Confidentiality (1/2)</vt:lpstr>
      <vt:lpstr>Email Confidentiality (1/2)</vt:lpstr>
      <vt:lpstr>Email Confidentiality (2/2)</vt:lpstr>
      <vt:lpstr>Email Authenticity</vt:lpstr>
      <vt:lpstr>Email Protection Between End-Users</vt:lpstr>
      <vt:lpstr>Related Work</vt:lpstr>
      <vt:lpstr>Email Security Measurements</vt:lpstr>
      <vt:lpstr>Methodology</vt:lpstr>
      <vt:lpstr>Provider-Scoped Test Results</vt:lpstr>
      <vt:lpstr>Provider-Scoped Test Results – Outbound (1/2)</vt:lpstr>
      <vt:lpstr>Provider-Scoped Test Results – Outbound (2/2)</vt:lpstr>
      <vt:lpstr>Provider-Scoped Test Results – Inbound (1/2)</vt:lpstr>
      <vt:lpstr>Provider-Scoped Test Results – Inbound (2/2)</vt:lpstr>
      <vt:lpstr>Domain-Scoped Test Results</vt:lpstr>
      <vt:lpstr>MX-Scoped Test Results</vt:lpstr>
      <vt:lpstr>Conclusion</vt:lpstr>
      <vt:lpstr>Q &amp; 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IoT 네트워크 트래픽 분석을 통한   비정상 탐지 및 포렌식 기법</dc:title>
  <dc:creator>HMLEE</dc:creator>
  <cp:lastModifiedBy>HMLEE</cp:lastModifiedBy>
  <cp:revision>1730</cp:revision>
  <dcterms:created xsi:type="dcterms:W3CDTF">2021-03-18T03:01:29Z</dcterms:created>
  <dcterms:modified xsi:type="dcterms:W3CDTF">2023-08-02T03:14:29Z</dcterms:modified>
</cp:coreProperties>
</file>