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5"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12192000" cy="6858000"/>
  <p:notesSz cx="6802438" cy="993616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istered User" initials="R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391" autoAdjust="0"/>
  </p:normalViewPr>
  <p:slideViewPr>
    <p:cSldViewPr>
      <p:cViewPr varScale="1">
        <p:scale>
          <a:sx n="101" d="100"/>
          <a:sy n="101" d="100"/>
        </p:scale>
        <p:origin x="120" y="4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2"/>
            <a:ext cx="2947723" cy="496807"/>
          </a:xfrm>
          <a:prstGeom prst="rect">
            <a:avLst/>
          </a:prstGeom>
        </p:spPr>
        <p:txBody>
          <a:bodyPr vert="horz" lIns="91513" tIns="45757" rIns="91513" bIns="45757" rtlCol="0"/>
          <a:lstStyle>
            <a:lvl1pPr algn="l">
              <a:defRPr sz="1200"/>
            </a:lvl1pPr>
          </a:lstStyle>
          <a:p>
            <a:endParaRPr lang="ko-KR" altLang="en-US"/>
          </a:p>
        </p:txBody>
      </p:sp>
      <p:sp>
        <p:nvSpPr>
          <p:cNvPr id="3" name="날짜 개체 틀 2"/>
          <p:cNvSpPr>
            <a:spLocks noGrp="1"/>
          </p:cNvSpPr>
          <p:nvPr>
            <p:ph type="dt" idx="1"/>
          </p:nvPr>
        </p:nvSpPr>
        <p:spPr>
          <a:xfrm>
            <a:off x="3853143" y="2"/>
            <a:ext cx="2947723" cy="496807"/>
          </a:xfrm>
          <a:prstGeom prst="rect">
            <a:avLst/>
          </a:prstGeom>
        </p:spPr>
        <p:txBody>
          <a:bodyPr vert="horz" lIns="91513" tIns="45757" rIns="91513" bIns="45757" rtlCol="0"/>
          <a:lstStyle>
            <a:lvl1pPr algn="r">
              <a:defRPr sz="1200"/>
            </a:lvl1pPr>
          </a:lstStyle>
          <a:p>
            <a:fld id="{4C46542B-9569-4069-815E-FF848C9057E1}" type="datetimeFigureOut">
              <a:rPr lang="ko-KR" altLang="en-US" smtClean="0"/>
              <a:t>2020-01-28</a:t>
            </a:fld>
            <a:endParaRPr lang="ko-KR" altLang="en-US"/>
          </a:p>
        </p:txBody>
      </p:sp>
      <p:sp>
        <p:nvSpPr>
          <p:cNvPr id="4" name="슬라이드 이미지 개체 틀 3"/>
          <p:cNvSpPr>
            <a:spLocks noGrp="1" noRot="1" noChangeAspect="1"/>
          </p:cNvSpPr>
          <p:nvPr>
            <p:ph type="sldImg" idx="2"/>
          </p:nvPr>
        </p:nvSpPr>
        <p:spPr>
          <a:xfrm>
            <a:off x="87313" y="742950"/>
            <a:ext cx="6627812" cy="3729038"/>
          </a:xfrm>
          <a:prstGeom prst="rect">
            <a:avLst/>
          </a:prstGeom>
          <a:noFill/>
          <a:ln w="12700">
            <a:solidFill>
              <a:prstClr val="black"/>
            </a:solidFill>
          </a:ln>
        </p:spPr>
        <p:txBody>
          <a:bodyPr vert="horz" lIns="91513" tIns="45757" rIns="91513" bIns="45757" rtlCol="0" anchor="ctr"/>
          <a:lstStyle/>
          <a:p>
            <a:endParaRPr lang="ko-KR" altLang="en-US"/>
          </a:p>
        </p:txBody>
      </p:sp>
      <p:sp>
        <p:nvSpPr>
          <p:cNvPr id="5" name="슬라이드 노트 개체 틀 4"/>
          <p:cNvSpPr>
            <a:spLocks noGrp="1"/>
          </p:cNvSpPr>
          <p:nvPr>
            <p:ph type="body" sz="quarter" idx="3"/>
          </p:nvPr>
        </p:nvSpPr>
        <p:spPr>
          <a:xfrm>
            <a:off x="680245" y="4719678"/>
            <a:ext cx="5441950" cy="4471273"/>
          </a:xfrm>
          <a:prstGeom prst="rect">
            <a:avLst/>
          </a:prstGeom>
        </p:spPr>
        <p:txBody>
          <a:bodyPr vert="horz" lIns="91513" tIns="45757" rIns="91513" bIns="45757"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2" y="9437633"/>
            <a:ext cx="2947723" cy="496807"/>
          </a:xfrm>
          <a:prstGeom prst="rect">
            <a:avLst/>
          </a:prstGeom>
        </p:spPr>
        <p:txBody>
          <a:bodyPr vert="horz" lIns="91513" tIns="45757" rIns="91513" bIns="45757"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3143" y="9437633"/>
            <a:ext cx="2947723" cy="496807"/>
          </a:xfrm>
          <a:prstGeom prst="rect">
            <a:avLst/>
          </a:prstGeom>
        </p:spPr>
        <p:txBody>
          <a:bodyPr vert="horz" lIns="91513" tIns="45757" rIns="91513" bIns="45757" rtlCol="0" anchor="b"/>
          <a:lstStyle>
            <a:lvl1pPr algn="r">
              <a:defRPr sz="1200"/>
            </a:lvl1pPr>
          </a:lstStyle>
          <a:p>
            <a:fld id="{4D759FBD-8509-42E5-BE30-305F25C933D1}" type="slidenum">
              <a:rPr lang="ko-KR" altLang="en-US" smtClean="0"/>
              <a:t>‹#›</a:t>
            </a:fld>
            <a:endParaRPr lang="ko-KR" altLang="en-US"/>
          </a:p>
        </p:txBody>
      </p:sp>
    </p:spTree>
    <p:extLst>
      <p:ext uri="{BB962C8B-B14F-4D97-AF65-F5344CB8AC3E}">
        <p14:creationId xmlns:p14="http://schemas.microsoft.com/office/powerpoint/2010/main" val="154797870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7313" y="742950"/>
            <a:ext cx="6627812" cy="3729038"/>
          </a:xfrm>
        </p:spPr>
      </p:sp>
      <p:sp>
        <p:nvSpPr>
          <p:cNvPr id="3" name="슬라이드 노트 개체 틀 2"/>
          <p:cNvSpPr>
            <a:spLocks noGrp="1"/>
          </p:cNvSpPr>
          <p:nvPr>
            <p:ph type="body" idx="1"/>
          </p:nvPr>
        </p:nvSpPr>
        <p:spPr/>
        <p:txBody>
          <a:bodyPr/>
          <a:lstStyle/>
          <a:p>
            <a:r>
              <a:rPr lang="en-US" altLang="ko-KR" smtClean="0"/>
              <a:t>Good afternoon.</a:t>
            </a:r>
          </a:p>
          <a:p>
            <a:r>
              <a:rPr lang="en-US" altLang="ko-KR" smtClean="0"/>
              <a:t>My</a:t>
            </a:r>
            <a:r>
              <a:rPr lang="en-US" altLang="ko-KR" baseline="0" smtClean="0"/>
              <a:t> name is Hyunwoo Lee, a Ph D. student at Network Convergence and Security Lab.</a:t>
            </a:r>
          </a:p>
          <a:p>
            <a:r>
              <a:rPr lang="en-US" altLang="ko-KR" baseline="0" smtClean="0"/>
              <a:t>The paper for my qualification exam is titled “The effect of DNS on Tor’s Anonymity” which was published at NDSS 2017</a:t>
            </a:r>
            <a:endParaRPr lang="ko-KR" altLang="en-US" dirty="0"/>
          </a:p>
        </p:txBody>
      </p:sp>
      <p:sp>
        <p:nvSpPr>
          <p:cNvPr id="4" name="슬라이드 번호 개체 틀 3"/>
          <p:cNvSpPr>
            <a:spLocks noGrp="1"/>
          </p:cNvSpPr>
          <p:nvPr>
            <p:ph type="sldNum" sz="quarter" idx="10"/>
          </p:nvPr>
        </p:nvSpPr>
        <p:spPr/>
        <p:txBody>
          <a:bodyPr/>
          <a:lstStyle/>
          <a:p>
            <a:fld id="{4D759FBD-8509-42E5-BE30-305F25C933D1}" type="slidenum">
              <a:rPr lang="ko-KR" altLang="en-US" smtClean="0"/>
              <a:t>1</a:t>
            </a:fld>
            <a:endParaRPr lang="ko-KR" altLang="en-US"/>
          </a:p>
        </p:txBody>
      </p:sp>
    </p:spTree>
    <p:extLst>
      <p:ext uri="{BB962C8B-B14F-4D97-AF65-F5344CB8AC3E}">
        <p14:creationId xmlns:p14="http://schemas.microsoft.com/office/powerpoint/2010/main" val="73880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1" name="직사각형 10"/>
          <p:cNvSpPr/>
          <p:nvPr/>
        </p:nvSpPr>
        <p:spPr>
          <a:xfrm>
            <a:off x="0" y="0"/>
            <a:ext cx="12192000" cy="4643438"/>
          </a:xfrm>
          <a:prstGeom prst="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kumimoji="0" lang="ko-KR" altLang="en-US" sz="1800"/>
          </a:p>
        </p:txBody>
      </p:sp>
      <p:sp>
        <p:nvSpPr>
          <p:cNvPr id="2" name="제목 1"/>
          <p:cNvSpPr>
            <a:spLocks noGrp="1"/>
          </p:cNvSpPr>
          <p:nvPr>
            <p:ph type="ctrTitle" hasCustomPrompt="1"/>
          </p:nvPr>
        </p:nvSpPr>
        <p:spPr>
          <a:xfrm>
            <a:off x="0" y="1310904"/>
            <a:ext cx="12192000" cy="1470025"/>
          </a:xfrm>
        </p:spPr>
        <p:txBody>
          <a:bodyPr>
            <a:normAutofit/>
          </a:bodyPr>
          <a:lstStyle>
            <a:lvl1pPr algn="ctr">
              <a:defRPr sz="4000">
                <a:solidFill>
                  <a:schemeClr val="bg1"/>
                </a:solidFill>
                <a:latin typeface="Times New Roman" panose="02020603050405020304" pitchFamily="18" charset="0"/>
                <a:cs typeface="Times New Roman" panose="02020603050405020304" pitchFamily="18"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0" y="3140968"/>
            <a:ext cx="12192000" cy="1392560"/>
          </a:xfrm>
        </p:spPr>
        <p:txBody>
          <a:bodyPr anchor="ctr">
            <a:normAutofit/>
          </a:bodyPr>
          <a:lstStyle>
            <a:lvl1pPr marL="0" indent="0" algn="ctr">
              <a:buNone/>
              <a:defRPr sz="2000" b="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pic>
        <p:nvPicPr>
          <p:cNvPr id="8" name="Picture 2" descr="http://mmlab.snu.ac.kr/images/head/mmlab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892" y="5733256"/>
            <a:ext cx="1944216"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b="1">
                <a:latin typeface="Times New Roman" panose="02020603050405020304" pitchFamily="18" charset="0"/>
                <a:ea typeface="+mj-ea"/>
                <a:cs typeface="Times New Roman" panose="02020603050405020304"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47552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2">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239350" y="692696"/>
            <a:ext cx="11713301" cy="5760641"/>
          </a:xfrm>
        </p:spPr>
        <p:txBody>
          <a:bodyPr>
            <a:noAutofit/>
          </a:bodyPr>
          <a:lstStyle>
            <a:lvl1pPr>
              <a:defRPr sz="2000"/>
            </a:lvl1pPr>
            <a:lvl2pPr>
              <a:defRPr sz="1800"/>
            </a:lvl2pPr>
            <a:lvl3pPr>
              <a:defRPr sz="1600"/>
            </a:lvl3pPr>
            <a:lvl4pPr>
              <a:defRPr sz="1400"/>
            </a:lvl4pPr>
            <a:lvl5pPr>
              <a:defRPr sz="1400"/>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Tree>
    <p:extLst>
      <p:ext uri="{BB962C8B-B14F-4D97-AF65-F5344CB8AC3E}">
        <p14:creationId xmlns:p14="http://schemas.microsoft.com/office/powerpoint/2010/main" val="262410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none" baseline="0"/>
            </a:lvl1pPr>
          </a:lstStyle>
          <a:p>
            <a:r>
              <a:rPr lang="ko-KR" altLang="en-US" smtClean="0"/>
              <a:t>마스터 제목 스타일 편집</a:t>
            </a:r>
            <a:endParaRPr lang="ko-KR" altLang="en-US" dirty="0"/>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8" name="직사각형 7"/>
          <p:cNvSpPr/>
          <p:nvPr/>
        </p:nvSpPr>
        <p:spPr>
          <a:xfrm>
            <a:off x="143339" y="495205"/>
            <a:ext cx="118093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13970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38" name="모서리가 둥근 직사각형 37"/>
          <p:cNvSpPr/>
          <p:nvPr/>
        </p:nvSpPr>
        <p:spPr>
          <a:xfrm>
            <a:off x="613575" y="2456892"/>
            <a:ext cx="3824268" cy="1584176"/>
          </a:xfrm>
          <a:prstGeom prst="roundRect">
            <a:avLst>
              <a:gd name="adj" fmla="val 8857"/>
            </a:avLst>
          </a:prstGeom>
          <a:gradFill>
            <a:gsLst>
              <a:gs pos="0">
                <a:srgbClr val="CCECFF"/>
              </a:gs>
              <a:gs pos="100000">
                <a:srgbClr val="CCECFF">
                  <a:lumMod val="20000"/>
                  <a:lumOff val="80000"/>
                </a:srgbClr>
              </a:gs>
            </a:gsLst>
            <a:lin ang="13500000" scaled="1"/>
          </a:gradFill>
          <a:ln w="12700">
            <a:solidFill>
              <a:srgbClr val="99CCFF"/>
            </a:solidFill>
          </a:ln>
        </p:spPr>
        <p:style>
          <a:lnRef idx="2">
            <a:schemeClr val="accent5"/>
          </a:lnRef>
          <a:fillRef idx="1">
            <a:schemeClr val="lt1"/>
          </a:fillRef>
          <a:effectRef idx="0">
            <a:schemeClr val="accent5"/>
          </a:effectRef>
          <a:fontRef idx="minor">
            <a:schemeClr val="dk1"/>
          </a:fontRef>
        </p:style>
        <p:txBody>
          <a:bodyPr rtlCol="0" anchor="ctr"/>
          <a:lstStyle/>
          <a:p>
            <a:pPr algn="l"/>
            <a:r>
              <a:rPr lang="ko-KR" altLang="en-US" sz="1400" u="none" baseline="0" smtClean="0">
                <a:solidFill>
                  <a:schemeClr val="tx1"/>
                </a:solidFill>
              </a:rPr>
              <a:t>텍스트</a:t>
            </a:r>
          </a:p>
        </p:txBody>
      </p:sp>
      <p:sp>
        <p:nvSpPr>
          <p:cNvPr id="39" name="모서리가 둥근 직사각형 38"/>
          <p:cNvSpPr/>
          <p:nvPr/>
        </p:nvSpPr>
        <p:spPr>
          <a:xfrm>
            <a:off x="626975" y="1457164"/>
            <a:ext cx="2784309" cy="331641"/>
          </a:xfrm>
          <a:prstGeom prst="roundRect">
            <a:avLst>
              <a:gd name="adj" fmla="val 50000"/>
            </a:avLst>
          </a:prstGeom>
          <a:gradFill flip="none" rotWithShape="1">
            <a:gsLst>
              <a:gs pos="0">
                <a:srgbClr val="000066"/>
              </a:gs>
              <a:gs pos="80000">
                <a:srgbClr val="6699FF"/>
              </a:gs>
            </a:gsLst>
            <a:lin ang="2700000" scaled="1"/>
            <a:tileRect/>
          </a:gradFill>
          <a:ln w="12700">
            <a:solidFill>
              <a:srgbClr val="00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smtClean="0"/>
              <a:t>Headline</a:t>
            </a:r>
            <a:endParaRPr lang="ko-KR" altLang="en-US" sz="1400" b="1"/>
          </a:p>
        </p:txBody>
      </p:sp>
      <p:sp>
        <p:nvSpPr>
          <p:cNvPr id="40" name="모서리가 둥근 직사각형 39"/>
          <p:cNvSpPr/>
          <p:nvPr/>
        </p:nvSpPr>
        <p:spPr>
          <a:xfrm>
            <a:off x="613575" y="1941205"/>
            <a:ext cx="2784309" cy="331641"/>
          </a:xfrm>
          <a:prstGeom prst="roundRect">
            <a:avLst>
              <a:gd name="adj" fmla="val 50000"/>
            </a:avLst>
          </a:prstGeom>
          <a:gradFill flip="none" rotWithShape="1">
            <a:gsLst>
              <a:gs pos="0">
                <a:srgbClr val="663300"/>
              </a:gs>
              <a:gs pos="80000">
                <a:srgbClr val="996600"/>
              </a:gs>
            </a:gsLst>
            <a:lin ang="2700000" scaled="1"/>
            <a:tileRect/>
          </a:gradFill>
          <a:ln w="12700">
            <a:solidFill>
              <a:srgbClr val="66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b="1" smtClean="0"/>
              <a:t>강조</a:t>
            </a:r>
            <a:endParaRPr lang="ko-KR" altLang="en-US" sz="1400" b="1"/>
          </a:p>
        </p:txBody>
      </p:sp>
      <p:grpSp>
        <p:nvGrpSpPr>
          <p:cNvPr id="41" name="그룹 40"/>
          <p:cNvGrpSpPr/>
          <p:nvPr/>
        </p:nvGrpSpPr>
        <p:grpSpPr>
          <a:xfrm>
            <a:off x="626975" y="4129107"/>
            <a:ext cx="1936783" cy="336404"/>
            <a:chOff x="1724000" y="4465511"/>
            <a:chExt cx="1452587" cy="336404"/>
          </a:xfrm>
        </p:grpSpPr>
        <p:sp>
          <p:nvSpPr>
            <p:cNvPr id="42" name="평행 사변형 41"/>
            <p:cNvSpPr/>
            <p:nvPr userDrawn="1"/>
          </p:nvSpPr>
          <p:spPr>
            <a:xfrm>
              <a:off x="1724000" y="4585891"/>
              <a:ext cx="1452587" cy="216024"/>
            </a:xfrm>
            <a:prstGeom prst="parallelogram">
              <a:avLst>
                <a:gd name="adj" fmla="val 102331"/>
              </a:avLst>
            </a:prstGeom>
            <a:solidFill>
              <a:schemeClr val="bg1">
                <a:lumMod val="85000"/>
              </a:schemeClr>
            </a:solidFill>
            <a:ln w="12700">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ko-KR" altLang="en-US" sz="1400" u="none" baseline="0">
                <a:solidFill>
                  <a:schemeClr val="tx1"/>
                </a:solidFill>
              </a:endParaRPr>
            </a:p>
          </p:txBody>
        </p:sp>
        <p:sp>
          <p:nvSpPr>
            <p:cNvPr id="43" name="직사각형 42"/>
            <p:cNvSpPr/>
            <p:nvPr userDrawn="1"/>
          </p:nvSpPr>
          <p:spPr>
            <a:xfrm>
              <a:off x="1724002" y="4465511"/>
              <a:ext cx="1219619" cy="331641"/>
            </a:xfrm>
            <a:prstGeom prst="rect">
              <a:avLst/>
            </a:prstGeom>
            <a:gradFill>
              <a:gsLst>
                <a:gs pos="0">
                  <a:srgbClr val="CCECFF"/>
                </a:gs>
                <a:gs pos="100000">
                  <a:srgbClr val="CCECFF">
                    <a:lumMod val="20000"/>
                    <a:lumOff val="80000"/>
                  </a:srgbClr>
                </a:gs>
              </a:gsLst>
              <a:lin ang="13500000" scaled="1"/>
            </a:gradFill>
            <a:ln w="12700">
              <a:solidFill>
                <a:srgbClr val="99CC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ko-KR" altLang="en-US" sz="1400" u="none" baseline="0" smtClean="0">
                  <a:solidFill>
                    <a:schemeClr val="tx1"/>
                  </a:solidFill>
                </a:rPr>
                <a:t>표지판</a:t>
              </a:r>
              <a:endParaRPr lang="ko-KR" altLang="en-US" sz="1400" u="none" baseline="0">
                <a:solidFill>
                  <a:schemeClr val="tx1"/>
                </a:solidFill>
              </a:endParaRPr>
            </a:p>
          </p:txBody>
        </p:sp>
      </p:grpSp>
      <p:cxnSp>
        <p:nvCxnSpPr>
          <p:cNvPr id="44" name="직선 화살표 연결선 43"/>
          <p:cNvCxnSpPr>
            <a:stCxn id="38" idx="3"/>
            <a:endCxn id="47" idx="0"/>
          </p:cNvCxnSpPr>
          <p:nvPr/>
        </p:nvCxnSpPr>
        <p:spPr>
          <a:xfrm>
            <a:off x="4437843" y="3248981"/>
            <a:ext cx="1254845" cy="1332149"/>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타원 44"/>
          <p:cNvSpPr/>
          <p:nvPr/>
        </p:nvSpPr>
        <p:spPr>
          <a:xfrm>
            <a:off x="691550" y="2564905"/>
            <a:ext cx="504092" cy="378069"/>
          </a:xfrm>
          <a:prstGeom prst="ellips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00" smtClean="0"/>
              <a:t>1</a:t>
            </a:r>
            <a:endParaRPr lang="ko-KR" altLang="en-US" sz="1800"/>
          </a:p>
        </p:txBody>
      </p:sp>
      <p:sp>
        <p:nvSpPr>
          <p:cNvPr id="46" name="오른쪽 화살표 45"/>
          <p:cNvSpPr/>
          <p:nvPr/>
        </p:nvSpPr>
        <p:spPr>
          <a:xfrm>
            <a:off x="5001323" y="1959211"/>
            <a:ext cx="1382731" cy="1703820"/>
          </a:xfrm>
          <a:prstGeom prst="rightArrow">
            <a:avLst/>
          </a:prstGeom>
          <a:gradFill flip="none" rotWithShape="1">
            <a:gsLst>
              <a:gs pos="0">
                <a:srgbClr val="000066"/>
              </a:gs>
              <a:gs pos="100000">
                <a:srgbClr val="000066">
                  <a:lumMod val="0"/>
                  <a:lumOff val="10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ko-KR" altLang="en-US" sz="1400" b="0">
              <a:solidFill>
                <a:schemeClr val="tx1"/>
              </a:solidFill>
            </a:endParaRPr>
          </a:p>
        </p:txBody>
      </p:sp>
      <p:sp>
        <p:nvSpPr>
          <p:cNvPr id="47" name="모서리가 둥근 직사각형 46"/>
          <p:cNvSpPr/>
          <p:nvPr/>
        </p:nvSpPr>
        <p:spPr>
          <a:xfrm>
            <a:off x="3780554" y="4581129"/>
            <a:ext cx="3824268" cy="1584176"/>
          </a:xfrm>
          <a:prstGeom prst="roundRect">
            <a:avLst>
              <a:gd name="adj" fmla="val 8857"/>
            </a:avLst>
          </a:prstGeom>
          <a:ln w="19050">
            <a:solidFill>
              <a:srgbClr val="99CCFF"/>
            </a:solidFill>
          </a:ln>
        </p:spPr>
        <p:style>
          <a:lnRef idx="2">
            <a:schemeClr val="accent5"/>
          </a:lnRef>
          <a:fillRef idx="1">
            <a:schemeClr val="lt1"/>
          </a:fillRef>
          <a:effectRef idx="0">
            <a:schemeClr val="accent5"/>
          </a:effectRef>
          <a:fontRef idx="minor">
            <a:schemeClr val="dk1"/>
          </a:fontRef>
        </p:style>
        <p:txBody>
          <a:bodyPr rtlCol="0" anchor="ctr"/>
          <a:lstStyle/>
          <a:p>
            <a:pPr algn="l"/>
            <a:r>
              <a:rPr lang="ko-KR" altLang="en-US" sz="1400" u="none" baseline="0" smtClean="0">
                <a:solidFill>
                  <a:schemeClr val="tx1"/>
                </a:solidFill>
              </a:rPr>
              <a:t>텍스트</a:t>
            </a:r>
          </a:p>
        </p:txBody>
      </p:sp>
      <p:sp>
        <p:nvSpPr>
          <p:cNvPr id="48" name="모서리가 둥근 직사각형 47"/>
          <p:cNvSpPr/>
          <p:nvPr/>
        </p:nvSpPr>
        <p:spPr>
          <a:xfrm>
            <a:off x="602290" y="4581129"/>
            <a:ext cx="2997433" cy="1584176"/>
          </a:xfrm>
          <a:prstGeom prst="roundRect">
            <a:avLst>
              <a:gd name="adj" fmla="val 8857"/>
            </a:avLst>
          </a:prstGeom>
          <a:solidFill>
            <a:srgbClr val="CCFFFF"/>
          </a:solidFill>
          <a:ln w="12700">
            <a:solidFill>
              <a:srgbClr val="99CCFF"/>
            </a:solidFill>
          </a:ln>
        </p:spPr>
        <p:style>
          <a:lnRef idx="2">
            <a:schemeClr val="accent5"/>
          </a:lnRef>
          <a:fillRef idx="1">
            <a:schemeClr val="lt1"/>
          </a:fillRef>
          <a:effectRef idx="0">
            <a:schemeClr val="accent5"/>
          </a:effectRef>
          <a:fontRef idx="minor">
            <a:schemeClr val="dk1"/>
          </a:fontRef>
        </p:style>
        <p:txBody>
          <a:bodyPr rtlCol="0" anchor="ctr"/>
          <a:lstStyle/>
          <a:p>
            <a:pPr algn="l"/>
            <a:r>
              <a:rPr lang="ko-KR" altLang="en-US" sz="1400" u="none" baseline="0" smtClean="0">
                <a:solidFill>
                  <a:schemeClr val="tx1"/>
                </a:solidFill>
              </a:rPr>
              <a:t>텍스트</a:t>
            </a:r>
          </a:p>
        </p:txBody>
      </p:sp>
      <p:sp>
        <p:nvSpPr>
          <p:cNvPr id="49" name="모서리가 둥근 직사각형 48"/>
          <p:cNvSpPr/>
          <p:nvPr/>
        </p:nvSpPr>
        <p:spPr>
          <a:xfrm>
            <a:off x="623392" y="973123"/>
            <a:ext cx="4704523" cy="331641"/>
          </a:xfrm>
          <a:prstGeom prst="roundRect">
            <a:avLst>
              <a:gd name="adj" fmla="val 50000"/>
            </a:avLst>
          </a:prstGeom>
          <a:gradFill flip="none" rotWithShape="1">
            <a:gsLst>
              <a:gs pos="0">
                <a:srgbClr val="000066"/>
              </a:gs>
              <a:gs pos="100000">
                <a:srgbClr val="FFFFFF">
                  <a:lumMod val="0"/>
                  <a:lumOff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400" b="1" smtClean="0"/>
              <a:t>Headline</a:t>
            </a:r>
            <a:endParaRPr lang="ko-KR" altLang="en-US" sz="1400" b="1"/>
          </a:p>
        </p:txBody>
      </p:sp>
    </p:spTree>
    <p:extLst>
      <p:ext uri="{BB962C8B-B14F-4D97-AF65-F5344CB8AC3E}">
        <p14:creationId xmlns:p14="http://schemas.microsoft.com/office/powerpoint/2010/main" val="397031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90529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빈화면">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직사각형 2"/>
          <p:cNvSpPr/>
          <p:nvPr/>
        </p:nvSpPr>
        <p:spPr>
          <a:xfrm>
            <a:off x="0" y="0"/>
            <a:ext cx="12192000" cy="645333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Tree>
    <p:extLst>
      <p:ext uri="{BB962C8B-B14F-4D97-AF65-F5344CB8AC3E}">
        <p14:creationId xmlns:p14="http://schemas.microsoft.com/office/powerpoint/2010/main" val="340023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09600" y="6356351"/>
            <a:ext cx="2844800" cy="365125"/>
          </a:xfrm>
          <a:prstGeom prst="rect">
            <a:avLst/>
          </a:prstGeom>
        </p:spPr>
        <p:txBody>
          <a:bodyPr/>
          <a:lstStyle/>
          <a:p>
            <a:fld id="{FB30EDBD-1C2D-4C1E-B459-B60219FAB484}" type="datetimeFigureOut">
              <a:rPr lang="ko-KR" altLang="en-US" smtClean="0"/>
              <a:pPr/>
              <a:t>2020-01-28</a:t>
            </a:fld>
            <a:endParaRPr lang="ko-KR" altLang="en-US"/>
          </a:p>
        </p:txBody>
      </p:sp>
      <p:sp>
        <p:nvSpPr>
          <p:cNvPr id="6" name="바닥글 개체 틀 5"/>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8737600" y="6356351"/>
            <a:ext cx="2844800" cy="365125"/>
          </a:xfrm>
          <a:prstGeom prst="rect">
            <a:avLst/>
          </a:prstGeom>
        </p:spPr>
        <p:txBody>
          <a:bodyPr/>
          <a:lstStyle/>
          <a:p>
            <a:fld id="{4BEDD84E-25D4-4983-8AA1-2863C96F08D9}" type="slidenum">
              <a:rPr lang="ko-KR" altLang="en-US" smtClean="0"/>
              <a:pPr/>
              <a:t>‹#›</a:t>
            </a:fld>
            <a:endParaRPr lang="ko-KR" altLang="en-US"/>
          </a:p>
        </p:txBody>
      </p:sp>
    </p:spTree>
    <p:extLst>
      <p:ext uri="{BB962C8B-B14F-4D97-AF65-F5344CB8AC3E}">
        <p14:creationId xmlns:p14="http://schemas.microsoft.com/office/powerpoint/2010/main" val="67171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239350" y="116632"/>
            <a:ext cx="11713301" cy="432048"/>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239350" y="692696"/>
            <a:ext cx="11713301" cy="580020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7" name="직사각형 6"/>
          <p:cNvSpPr/>
          <p:nvPr/>
        </p:nvSpPr>
        <p:spPr>
          <a:xfrm>
            <a:off x="11049000" y="6572272"/>
            <a:ext cx="1143000" cy="239712"/>
          </a:xfrm>
          <a:prstGeom prst="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kumimoji="0" lang="ko-KR" altLang="en-US" sz="1800">
              <a:solidFill>
                <a:schemeClr val="accent3">
                  <a:lumMod val="75000"/>
                </a:schemeClr>
              </a:solidFill>
            </a:endParaRPr>
          </a:p>
        </p:txBody>
      </p:sp>
      <p:sp>
        <p:nvSpPr>
          <p:cNvPr id="8" name="슬라이드 번호 개체 틀 5"/>
          <p:cNvSpPr txBox="1">
            <a:spLocks/>
          </p:cNvSpPr>
          <p:nvPr/>
        </p:nvSpPr>
        <p:spPr>
          <a:xfrm>
            <a:off x="9262533" y="6492900"/>
            <a:ext cx="2844800" cy="365125"/>
          </a:xfrm>
          <a:prstGeom prst="rect">
            <a:avLst/>
          </a:prstGeom>
        </p:spPr>
        <p:txBody>
          <a:bodyPr anchor="ctr"/>
          <a:lstStyle>
            <a:lvl1pPr algn="r">
              <a:defRPr sz="1200">
                <a:solidFill>
                  <a:schemeClr val="tx1">
                    <a:tint val="75000"/>
                  </a:schemeClr>
                </a:solidFill>
              </a:defRPr>
            </a:lvl1pPr>
          </a:lstStyle>
          <a:p>
            <a:pPr fontAlgn="auto">
              <a:spcBef>
                <a:spcPts val="0"/>
              </a:spcBef>
              <a:spcAft>
                <a:spcPts val="0"/>
              </a:spcAft>
              <a:defRPr/>
            </a:pPr>
            <a:fld id="{5DBAA734-4289-4D27-BE0A-E0445B110EE8}" type="slidenum">
              <a:rPr kumimoji="0" lang="ko-KR" altLang="en-US" sz="1000" smtClean="0">
                <a:solidFill>
                  <a:schemeClr val="bg1"/>
                </a:solidFill>
                <a:latin typeface="+mn-lt"/>
                <a:ea typeface="+mn-ea"/>
              </a:rPr>
              <a:pPr fontAlgn="auto">
                <a:spcBef>
                  <a:spcPts val="0"/>
                </a:spcBef>
                <a:spcAft>
                  <a:spcPts val="0"/>
                </a:spcAft>
                <a:defRPr/>
              </a:pPr>
              <a:t>‹#›</a:t>
            </a:fld>
            <a:r>
              <a:rPr kumimoji="0" lang="ko-KR" altLang="en-US" sz="1000" dirty="0" smtClean="0">
                <a:solidFill>
                  <a:schemeClr val="bg1"/>
                </a:solidFill>
                <a:latin typeface="+mn-lt"/>
                <a:ea typeface="+mn-ea"/>
              </a:rPr>
              <a:t> </a:t>
            </a:r>
            <a:r>
              <a:rPr kumimoji="0" lang="en-US" altLang="ko-KR" sz="1000" dirty="0" smtClean="0">
                <a:solidFill>
                  <a:schemeClr val="bg1"/>
                </a:solidFill>
                <a:latin typeface="+mn-lt"/>
                <a:ea typeface="+mn-ea"/>
              </a:rPr>
              <a:t>/</a:t>
            </a:r>
            <a:r>
              <a:rPr kumimoji="0" lang="en-US" altLang="ko-KR" sz="1000" baseline="0" dirty="0" smtClean="0">
                <a:solidFill>
                  <a:schemeClr val="bg1"/>
                </a:solidFill>
                <a:latin typeface="+mn-lt"/>
                <a:ea typeface="+mn-ea"/>
              </a:rPr>
              <a:t> </a:t>
            </a:r>
            <a:r>
              <a:rPr kumimoji="0" lang="en-US" altLang="ko-KR" sz="1000" baseline="0" dirty="0" smtClean="0">
                <a:solidFill>
                  <a:schemeClr val="bg1"/>
                </a:solidFill>
                <a:latin typeface="+mn-lt"/>
                <a:ea typeface="+mn-ea"/>
              </a:rPr>
              <a:t>49</a:t>
            </a:r>
            <a:endParaRPr kumimoji="0" lang="ko-KR" altLang="en-US" sz="1000" dirty="0">
              <a:solidFill>
                <a:schemeClr val="bg1"/>
              </a:solidFill>
              <a:latin typeface="+mn-lt"/>
              <a:ea typeface="+mn-ea"/>
            </a:endParaRPr>
          </a:p>
        </p:txBody>
      </p:sp>
      <p:sp>
        <p:nvSpPr>
          <p:cNvPr id="10" name="AutoShape 4"/>
          <p:cNvSpPr>
            <a:spLocks noChangeArrowheads="1"/>
          </p:cNvSpPr>
          <p:nvPr/>
        </p:nvSpPr>
        <p:spPr bwMode="auto">
          <a:xfrm>
            <a:off x="239349" y="548680"/>
            <a:ext cx="11617291"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1">
              <a:lumMod val="75000"/>
            </a:schemeClr>
          </a:solidFill>
          <a:ln w="9525">
            <a:solidFill>
              <a:schemeClr val="accent1">
                <a:lumMod val="75000"/>
              </a:schemeClr>
            </a:solidFill>
            <a:round/>
            <a:headEnd/>
            <a:tailEnd/>
          </a:ln>
        </p:spPr>
        <p:txBody>
          <a:bodyPr/>
          <a:lstStyle/>
          <a:p>
            <a:pPr latinLnBrk="0">
              <a:defRPr/>
            </a:pPr>
            <a:endParaRPr kumimoji="0" lang="ko-KR" altLang="en-US" sz="2400">
              <a:latin typeface="Times New Roman" pitchFamily="18" charset="0"/>
            </a:endParaRPr>
          </a:p>
        </p:txBody>
      </p:sp>
      <p:pic>
        <p:nvPicPr>
          <p:cNvPr id="1026" name="Picture 2" descr="http://mmlab.snu.ac.kr/images/head/mmlab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28" y="6501342"/>
            <a:ext cx="1008111" cy="33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48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1"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1" hangingPunct="1">
        <a:spcBef>
          <a:spcPct val="20000"/>
        </a:spcBef>
        <a:buClr>
          <a:schemeClr val="accent1">
            <a:lumMod val="75000"/>
          </a:schemeClr>
        </a:buClr>
        <a:buFont typeface="Wingdings" pitchFamily="2" charset="2"/>
        <a:buChar char="§"/>
        <a:defRPr sz="20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sz="3200" b="0" dirty="0" err="1" smtClean="0"/>
              <a:t>LightBox</a:t>
            </a:r>
            <a:r>
              <a:rPr lang="en-US" altLang="ko-KR" sz="3200" b="0" dirty="0" smtClean="0"/>
              <a:t>: Full-stack Protected </a:t>
            </a:r>
            <a:r>
              <a:rPr lang="en-US" altLang="ko-KR" sz="3200" b="0" dirty="0" err="1" smtClean="0"/>
              <a:t>Stateful</a:t>
            </a:r>
            <a:r>
              <a:rPr lang="en-US" altLang="ko-KR" sz="3200" b="0" dirty="0" smtClean="0"/>
              <a:t> </a:t>
            </a:r>
            <a:r>
              <a:rPr lang="en-US" altLang="ko-KR" sz="3200" b="0" dirty="0" err="1" smtClean="0"/>
              <a:t>Middlebox</a:t>
            </a:r>
            <a:r>
              <a:rPr lang="en-US" altLang="ko-KR" sz="3200" b="0" dirty="0" smtClean="0"/>
              <a:t> at Lightning Speed</a:t>
            </a:r>
            <a:endParaRPr lang="ko-KR" altLang="en-US" sz="3200" b="0" dirty="0"/>
          </a:p>
        </p:txBody>
      </p:sp>
      <p:sp>
        <p:nvSpPr>
          <p:cNvPr id="3" name="부제목 2"/>
          <p:cNvSpPr>
            <a:spLocks noGrp="1"/>
          </p:cNvSpPr>
          <p:nvPr>
            <p:ph type="subTitle" idx="1"/>
          </p:nvPr>
        </p:nvSpPr>
        <p:spPr/>
        <p:txBody>
          <a:bodyPr>
            <a:normAutofit/>
          </a:bodyPr>
          <a:lstStyle/>
          <a:p>
            <a:r>
              <a:rPr lang="en-US" altLang="ko-KR" dirty="0" err="1" smtClean="0"/>
              <a:t>Hyunwoo</a:t>
            </a:r>
            <a:r>
              <a:rPr lang="en-US" altLang="ko-KR" dirty="0" smtClean="0"/>
              <a:t> Lee</a:t>
            </a:r>
          </a:p>
          <a:p>
            <a:r>
              <a:rPr lang="en-US" altLang="ko-KR" dirty="0" smtClean="0"/>
              <a:t>Seoul National University</a:t>
            </a:r>
          </a:p>
        </p:txBody>
      </p:sp>
    </p:spTree>
    <p:extLst>
      <p:ext uri="{BB962C8B-B14F-4D97-AF65-F5344CB8AC3E}">
        <p14:creationId xmlns:p14="http://schemas.microsoft.com/office/powerpoint/2010/main" val="3179756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5735960" y="1196752"/>
            <a:ext cx="1728192" cy="476699"/>
          </a:xfrm>
          <a:prstGeom prst="wedgeRectCallout">
            <a:avLst>
              <a:gd name="adj1" fmla="val 73846"/>
              <a:gd name="adj2" fmla="val 7046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L4 Payload</a:t>
            </a:r>
            <a:endParaRPr lang="en-US" altLang="ko-KR" dirty="0" smtClean="0">
              <a:solidFill>
                <a:schemeClr val="tx1"/>
              </a:solidFill>
            </a:endParaRPr>
          </a:p>
        </p:txBody>
      </p:sp>
    </p:spTree>
    <p:extLst>
      <p:ext uri="{BB962C8B-B14F-4D97-AF65-F5344CB8AC3E}">
        <p14:creationId xmlns:p14="http://schemas.microsoft.com/office/powerpoint/2010/main" val="101858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4799856" y="1412776"/>
            <a:ext cx="2952328" cy="476699"/>
          </a:xfrm>
          <a:prstGeom prst="wedgeRectCallout">
            <a:avLst>
              <a:gd name="adj1" fmla="val 73564"/>
              <a:gd name="adj2" fmla="val 37335"/>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err="1" smtClean="0">
                <a:solidFill>
                  <a:schemeClr val="tx1"/>
                </a:solidFill>
              </a:rPr>
              <a:t>Middlebox</a:t>
            </a:r>
            <a:r>
              <a:rPr lang="en-US" altLang="ko-KR" dirty="0" smtClean="0">
                <a:solidFill>
                  <a:schemeClr val="tx1"/>
                </a:solidFill>
              </a:rPr>
              <a:t> Processing Rule</a:t>
            </a:r>
            <a:endParaRPr lang="en-US" altLang="ko-KR" dirty="0" smtClean="0">
              <a:solidFill>
                <a:schemeClr val="tx1"/>
              </a:solidFill>
            </a:endParaRPr>
          </a:p>
        </p:txBody>
      </p:sp>
    </p:spTree>
    <p:extLst>
      <p:ext uri="{BB962C8B-B14F-4D97-AF65-F5344CB8AC3E}">
        <p14:creationId xmlns:p14="http://schemas.microsoft.com/office/powerpoint/2010/main" val="1749162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2855640" y="1412776"/>
            <a:ext cx="5616624" cy="1152128"/>
          </a:xfrm>
          <a:prstGeom prst="wedgeRectCallout">
            <a:avLst>
              <a:gd name="adj1" fmla="val 63944"/>
              <a:gd name="adj2" fmla="val -13892"/>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Flow-level states</a:t>
            </a:r>
          </a:p>
          <a:p>
            <a:pPr algn="ctr"/>
            <a:r>
              <a:rPr lang="en-US" altLang="ko-KR" dirty="0" smtClean="0">
                <a:solidFill>
                  <a:schemeClr val="tx1"/>
                </a:solidFill>
              </a:rPr>
              <a:t>N/A: Not considered by design</a:t>
            </a:r>
          </a:p>
          <a:p>
            <a:pPr algn="ctr"/>
            <a:r>
              <a:rPr lang="en-US" altLang="ko-KR" dirty="0" smtClean="0">
                <a:solidFill>
                  <a:schemeClr val="tx1"/>
                </a:solidFill>
              </a:rPr>
              <a:t>N/S: May be potentially supported, but not described</a:t>
            </a:r>
          </a:p>
        </p:txBody>
      </p:sp>
    </p:spTree>
    <p:extLst>
      <p:ext uri="{BB962C8B-B14F-4D97-AF65-F5344CB8AC3E}">
        <p14:creationId xmlns:p14="http://schemas.microsoft.com/office/powerpoint/2010/main" val="132986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LightBox</a:t>
            </a:r>
            <a:endParaRPr lang="ko-KR" altLang="en-US" dirty="0"/>
          </a:p>
        </p:txBody>
      </p:sp>
      <p:sp>
        <p:nvSpPr>
          <p:cNvPr id="3" name="내용 개체 틀 2"/>
          <p:cNvSpPr>
            <a:spLocks noGrp="1"/>
          </p:cNvSpPr>
          <p:nvPr>
            <p:ph idx="1"/>
          </p:nvPr>
        </p:nvSpPr>
        <p:spPr/>
        <p:txBody>
          <a:bodyPr/>
          <a:lstStyle/>
          <a:p>
            <a:r>
              <a:rPr lang="en-US" altLang="ko-KR" dirty="0" smtClean="0"/>
              <a:t>The first SGX-enabled secure </a:t>
            </a:r>
            <a:r>
              <a:rPr lang="en-US" altLang="ko-KR" dirty="0" err="1" smtClean="0"/>
              <a:t>middlebox</a:t>
            </a:r>
            <a:r>
              <a:rPr lang="en-US" altLang="ko-KR" dirty="0" smtClean="0"/>
              <a:t> system</a:t>
            </a:r>
          </a:p>
          <a:p>
            <a:pPr lvl="1"/>
            <a:r>
              <a:rPr lang="en-US" altLang="ko-KR" dirty="0" smtClean="0"/>
              <a:t>Near-native speed</a:t>
            </a:r>
          </a:p>
          <a:p>
            <a:pPr lvl="1"/>
            <a:r>
              <a:rPr lang="en-US" altLang="ko-KR" dirty="0" err="1" smtClean="0"/>
              <a:t>Stateful</a:t>
            </a:r>
            <a:r>
              <a:rPr lang="en-US" altLang="ko-KR" dirty="0" smtClean="0"/>
              <a:t> processing</a:t>
            </a:r>
          </a:p>
          <a:p>
            <a:pPr lvl="1"/>
            <a:r>
              <a:rPr lang="en-US" altLang="ko-KR" dirty="0" smtClean="0"/>
              <a:t>Full-stack protection</a:t>
            </a:r>
          </a:p>
          <a:p>
            <a:endParaRPr lang="en-US" altLang="ko-KR" dirty="0"/>
          </a:p>
          <a:p>
            <a:r>
              <a:rPr lang="en-US" altLang="ko-KR" dirty="0" smtClean="0"/>
              <a:t>Two research questions</a:t>
            </a:r>
          </a:p>
          <a:p>
            <a:pPr lvl="1"/>
            <a:r>
              <a:rPr lang="en-US" altLang="ko-KR" dirty="0" smtClean="0"/>
              <a:t>How to securely forward raw packets to a remote enclave, without leaking their low-level metadata, while still making them conveniently accessible at line rate?</a:t>
            </a:r>
          </a:p>
          <a:p>
            <a:pPr lvl="1"/>
            <a:r>
              <a:rPr lang="en-US" altLang="ko-KR" dirty="0" smtClean="0"/>
              <a:t>How to enable the resource-demanding </a:t>
            </a:r>
            <a:r>
              <a:rPr lang="en-US" altLang="ko-KR" dirty="0" err="1" smtClean="0"/>
              <a:t>stateful</a:t>
            </a:r>
            <a:r>
              <a:rPr lang="en-US" altLang="ko-KR" dirty="0" smtClean="0"/>
              <a:t> </a:t>
            </a:r>
            <a:r>
              <a:rPr lang="en-US" altLang="ko-KR" dirty="0" err="1" smtClean="0"/>
              <a:t>middlebox</a:t>
            </a:r>
            <a:r>
              <a:rPr lang="en-US" altLang="ko-KR" dirty="0" smtClean="0"/>
              <a:t> processing within the highly constrained enclave space, without incurring unreasonably high overhead?</a:t>
            </a:r>
          </a:p>
          <a:p>
            <a:endParaRPr lang="en-US" altLang="ko-KR" dirty="0"/>
          </a:p>
          <a:p>
            <a:r>
              <a:rPr lang="en-US" altLang="ko-KR" dirty="0" smtClean="0"/>
              <a:t>Experiment</a:t>
            </a:r>
          </a:p>
          <a:p>
            <a:pPr lvl="1"/>
            <a:r>
              <a:rPr lang="en-US" altLang="ko-KR" dirty="0" smtClean="0"/>
              <a:t>Extensive evaluations show that </a:t>
            </a:r>
            <a:r>
              <a:rPr lang="en-US" altLang="ko-KR" dirty="0" err="1" smtClean="0"/>
              <a:t>etap</a:t>
            </a:r>
            <a:r>
              <a:rPr lang="en-US" altLang="ko-KR" dirty="0" smtClean="0"/>
              <a:t> allows in-enclave packet I/O at 10 </a:t>
            </a:r>
            <a:r>
              <a:rPr lang="en-US" altLang="ko-KR" dirty="0" err="1" smtClean="0"/>
              <a:t>Gbps</a:t>
            </a:r>
            <a:r>
              <a:rPr lang="en-US" altLang="ko-KR" dirty="0" smtClean="0"/>
              <a:t> rate with full-stack protection</a:t>
            </a:r>
            <a:endParaRPr lang="ko-KR" altLang="en-US" dirty="0"/>
          </a:p>
        </p:txBody>
      </p:sp>
    </p:spTree>
    <p:extLst>
      <p:ext uri="{BB962C8B-B14F-4D97-AF65-F5344CB8AC3E}">
        <p14:creationId xmlns:p14="http://schemas.microsoft.com/office/powerpoint/2010/main" val="468702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Service Model</a:t>
            </a:r>
            <a:endParaRPr lang="ko-KR" altLang="en-US" dirty="0"/>
          </a:p>
        </p:txBody>
      </p:sp>
      <p:sp>
        <p:nvSpPr>
          <p:cNvPr id="3" name="내용 개체 틀 2"/>
          <p:cNvSpPr>
            <a:spLocks noGrp="1"/>
          </p:cNvSpPr>
          <p:nvPr>
            <p:ph idx="1"/>
          </p:nvPr>
        </p:nvSpPr>
        <p:spPr/>
        <p:txBody>
          <a:bodyPr/>
          <a:lstStyle/>
          <a:p>
            <a:r>
              <a:rPr lang="en-US" altLang="ko-KR" dirty="0" smtClean="0"/>
              <a:t>The enterprise redirects its traffic to the off-site </a:t>
            </a:r>
            <a:r>
              <a:rPr lang="en-US" altLang="ko-KR" dirty="0" err="1" smtClean="0"/>
              <a:t>middlebox</a:t>
            </a:r>
            <a:r>
              <a:rPr lang="en-US" altLang="ko-KR" dirty="0" smtClean="0"/>
              <a:t> hosted by the service provider for processing</a:t>
            </a:r>
          </a:p>
          <a:p>
            <a:pPr lvl="1"/>
            <a:r>
              <a:rPr lang="en-US" altLang="ko-KR" dirty="0" smtClean="0"/>
              <a:t>Bounce model / Direct model</a:t>
            </a:r>
            <a:endParaRPr lang="ko-KR" altLang="en-US" dirty="0"/>
          </a:p>
        </p:txBody>
      </p:sp>
      <p:grpSp>
        <p:nvGrpSpPr>
          <p:cNvPr id="64" name="그룹 63"/>
          <p:cNvGrpSpPr/>
          <p:nvPr/>
        </p:nvGrpSpPr>
        <p:grpSpPr>
          <a:xfrm>
            <a:off x="3071664" y="1666374"/>
            <a:ext cx="6048672" cy="2888097"/>
            <a:chOff x="3071664" y="1808820"/>
            <a:chExt cx="6048672" cy="2888097"/>
          </a:xfrm>
        </p:grpSpPr>
        <p:grpSp>
          <p:nvGrpSpPr>
            <p:cNvPr id="27" name="그룹 26"/>
            <p:cNvGrpSpPr/>
            <p:nvPr/>
          </p:nvGrpSpPr>
          <p:grpSpPr>
            <a:xfrm>
              <a:off x="3071664" y="1988840"/>
              <a:ext cx="6048672" cy="2313695"/>
              <a:chOff x="2130606" y="2492896"/>
              <a:chExt cx="7930788" cy="3033628"/>
            </a:xfrm>
          </p:grpSpPr>
          <p:grpSp>
            <p:nvGrpSpPr>
              <p:cNvPr id="24" name="그룹 23"/>
              <p:cNvGrpSpPr/>
              <p:nvPr/>
            </p:nvGrpSpPr>
            <p:grpSpPr>
              <a:xfrm>
                <a:off x="2130606" y="2492896"/>
                <a:ext cx="7930788" cy="2952328"/>
                <a:chOff x="1847528" y="2132856"/>
                <a:chExt cx="7930788" cy="2952328"/>
              </a:xfrm>
            </p:grpSpPr>
            <p:sp>
              <p:nvSpPr>
                <p:cNvPr id="6" name="모서리가 둥근 직사각형 5"/>
                <p:cNvSpPr/>
                <p:nvPr/>
              </p:nvSpPr>
              <p:spPr>
                <a:xfrm>
                  <a:off x="4007768" y="3861048"/>
                  <a:ext cx="1800200" cy="122413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Gateway</a:t>
                  </a:r>
                  <a:endParaRPr lang="ko-KR" altLang="en-US" dirty="0">
                    <a:solidFill>
                      <a:schemeClr val="tx1"/>
                    </a:solidFill>
                  </a:endParaRPr>
                </a:p>
              </p:txBody>
            </p:sp>
            <p:cxnSp>
              <p:nvCxnSpPr>
                <p:cNvPr id="10" name="직선 화살표 연결선 9"/>
                <p:cNvCxnSpPr/>
                <p:nvPr/>
              </p:nvCxnSpPr>
              <p:spPr>
                <a:xfrm>
                  <a:off x="1847528" y="4221088"/>
                  <a:ext cx="21602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직선 화살표 연결선 11"/>
                <p:cNvCxnSpPr/>
                <p:nvPr/>
              </p:nvCxnSpPr>
              <p:spPr>
                <a:xfrm flipH="1">
                  <a:off x="1847528" y="4797152"/>
                  <a:ext cx="216024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모서리가 둥근 직사각형 13"/>
                <p:cNvSpPr/>
                <p:nvPr/>
              </p:nvSpPr>
              <p:spPr>
                <a:xfrm>
                  <a:off x="7978116" y="2132856"/>
                  <a:ext cx="1800200" cy="122413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err="1" smtClean="0">
                      <a:solidFill>
                        <a:schemeClr val="tx1"/>
                      </a:solidFill>
                    </a:rPr>
                    <a:t>Middlebox</a:t>
                  </a:r>
                  <a:endParaRPr lang="ko-KR" altLang="en-US" dirty="0">
                    <a:solidFill>
                      <a:schemeClr val="tx1"/>
                    </a:solidFill>
                  </a:endParaRPr>
                </a:p>
              </p:txBody>
            </p:sp>
            <p:sp>
              <p:nvSpPr>
                <p:cNvPr id="15" name="모서리가 둥근 직사각형 14"/>
                <p:cNvSpPr/>
                <p:nvPr/>
              </p:nvSpPr>
              <p:spPr>
                <a:xfrm>
                  <a:off x="7978116" y="3861048"/>
                  <a:ext cx="1800200" cy="122413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Server</a:t>
                  </a:r>
                  <a:endParaRPr lang="ko-KR" altLang="en-US" dirty="0">
                    <a:solidFill>
                      <a:schemeClr val="tx1"/>
                    </a:solidFill>
                  </a:endParaRPr>
                </a:p>
              </p:txBody>
            </p:sp>
            <p:sp>
              <p:nvSpPr>
                <p:cNvPr id="18" name="자유형 17"/>
                <p:cNvSpPr/>
                <p:nvPr/>
              </p:nvSpPr>
              <p:spPr>
                <a:xfrm>
                  <a:off x="5735782" y="2676698"/>
                  <a:ext cx="2261062" cy="1238597"/>
                </a:xfrm>
                <a:custGeom>
                  <a:avLst/>
                  <a:gdLst>
                    <a:gd name="connsiteX0" fmla="*/ 0 w 2261062"/>
                    <a:gd name="connsiteY0" fmla="*/ 1238597 h 1238597"/>
                    <a:gd name="connsiteX1" fmla="*/ 407323 w 2261062"/>
                    <a:gd name="connsiteY1" fmla="*/ 307571 h 1238597"/>
                    <a:gd name="connsiteX2" fmla="*/ 2261062 w 2261062"/>
                    <a:gd name="connsiteY2" fmla="*/ 0 h 1238597"/>
                  </a:gdLst>
                  <a:ahLst/>
                  <a:cxnLst>
                    <a:cxn ang="0">
                      <a:pos x="connsiteX0" y="connsiteY0"/>
                    </a:cxn>
                    <a:cxn ang="0">
                      <a:pos x="connsiteX1" y="connsiteY1"/>
                    </a:cxn>
                    <a:cxn ang="0">
                      <a:pos x="connsiteX2" y="connsiteY2"/>
                    </a:cxn>
                  </a:cxnLst>
                  <a:rect l="l" t="t" r="r" b="b"/>
                  <a:pathLst>
                    <a:path w="2261062" h="1238597">
                      <a:moveTo>
                        <a:pt x="0" y="1238597"/>
                      </a:moveTo>
                      <a:cubicBezTo>
                        <a:pt x="15239" y="876300"/>
                        <a:pt x="30479" y="514004"/>
                        <a:pt x="407323" y="307571"/>
                      </a:cubicBezTo>
                      <a:cubicBezTo>
                        <a:pt x="784167" y="101138"/>
                        <a:pt x="1522614" y="50569"/>
                        <a:pt x="2261062" y="0"/>
                      </a:cubicBezTo>
                    </a:path>
                  </a:pathLst>
                </a:custGeom>
                <a:ln>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ko-KR" altLang="en-US"/>
                </a:p>
              </p:txBody>
            </p:sp>
            <p:sp>
              <p:nvSpPr>
                <p:cNvPr id="19" name="자유형 18"/>
                <p:cNvSpPr/>
                <p:nvPr/>
              </p:nvSpPr>
              <p:spPr>
                <a:xfrm>
                  <a:off x="5819775" y="2828925"/>
                  <a:ext cx="2171700" cy="1408782"/>
                </a:xfrm>
                <a:custGeom>
                  <a:avLst/>
                  <a:gdLst>
                    <a:gd name="connsiteX0" fmla="*/ 2171700 w 2171700"/>
                    <a:gd name="connsiteY0" fmla="*/ 0 h 1408782"/>
                    <a:gd name="connsiteX1" fmla="*/ 1019175 w 2171700"/>
                    <a:gd name="connsiteY1" fmla="*/ 1200150 h 1408782"/>
                    <a:gd name="connsiteX2" fmla="*/ 0 w 2171700"/>
                    <a:gd name="connsiteY2" fmla="*/ 1400175 h 1408782"/>
                  </a:gdLst>
                  <a:ahLst/>
                  <a:cxnLst>
                    <a:cxn ang="0">
                      <a:pos x="connsiteX0" y="connsiteY0"/>
                    </a:cxn>
                    <a:cxn ang="0">
                      <a:pos x="connsiteX1" y="connsiteY1"/>
                    </a:cxn>
                    <a:cxn ang="0">
                      <a:pos x="connsiteX2" y="connsiteY2"/>
                    </a:cxn>
                  </a:cxnLst>
                  <a:rect l="l" t="t" r="r" b="b"/>
                  <a:pathLst>
                    <a:path w="2171700" h="1408782">
                      <a:moveTo>
                        <a:pt x="2171700" y="0"/>
                      </a:moveTo>
                      <a:cubicBezTo>
                        <a:pt x="1776412" y="483394"/>
                        <a:pt x="1381125" y="966788"/>
                        <a:pt x="1019175" y="1200150"/>
                      </a:cubicBezTo>
                      <a:cubicBezTo>
                        <a:pt x="657225" y="1433512"/>
                        <a:pt x="328612" y="1416843"/>
                        <a:pt x="0" y="1400175"/>
                      </a:cubicBezTo>
                    </a:path>
                  </a:pathLst>
                </a:custGeom>
                <a:ln>
                  <a:headEnd type="none"/>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ko-KR" altLang="en-US"/>
                </a:p>
              </p:txBody>
            </p:sp>
            <p:cxnSp>
              <p:nvCxnSpPr>
                <p:cNvPr id="21" name="직선 화살표 연결선 20"/>
                <p:cNvCxnSpPr>
                  <a:stCxn id="6" idx="3"/>
                  <a:endCxn id="15" idx="1"/>
                </p:cNvCxnSpPr>
                <p:nvPr/>
              </p:nvCxnSpPr>
              <p:spPr>
                <a:xfrm>
                  <a:off x="5807968" y="4473116"/>
                  <a:ext cx="217014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직선 화살표 연결선 22"/>
                <p:cNvCxnSpPr/>
                <p:nvPr/>
              </p:nvCxnSpPr>
              <p:spPr>
                <a:xfrm flipH="1">
                  <a:off x="5819775" y="4797152"/>
                  <a:ext cx="217170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25" name="TextBox 24"/>
              <p:cNvSpPr txBox="1"/>
              <p:nvPr/>
            </p:nvSpPr>
            <p:spPr>
              <a:xfrm>
                <a:off x="2660735" y="4171147"/>
                <a:ext cx="1099981" cy="369332"/>
              </a:xfrm>
              <a:prstGeom prst="rect">
                <a:avLst/>
              </a:prstGeom>
              <a:noFill/>
            </p:spPr>
            <p:txBody>
              <a:bodyPr wrap="none" rtlCol="0">
                <a:spAutoFit/>
              </a:bodyPr>
              <a:lstStyle/>
              <a:p>
                <a:r>
                  <a:rPr lang="en-US" altLang="ko-KR" dirty="0" smtClean="0"/>
                  <a:t>incoming</a:t>
                </a:r>
                <a:endParaRPr lang="ko-KR" altLang="en-US" dirty="0"/>
              </a:p>
            </p:txBody>
          </p:sp>
          <p:sp>
            <p:nvSpPr>
              <p:cNvPr id="26" name="TextBox 25"/>
              <p:cNvSpPr txBox="1"/>
              <p:nvPr/>
            </p:nvSpPr>
            <p:spPr>
              <a:xfrm>
                <a:off x="2655055" y="5157192"/>
                <a:ext cx="1077539" cy="369332"/>
              </a:xfrm>
              <a:prstGeom prst="rect">
                <a:avLst/>
              </a:prstGeom>
              <a:noFill/>
            </p:spPr>
            <p:txBody>
              <a:bodyPr wrap="none" rtlCol="0">
                <a:spAutoFit/>
              </a:bodyPr>
              <a:lstStyle/>
              <a:p>
                <a:r>
                  <a:rPr lang="en-US" altLang="ko-KR" dirty="0" smtClean="0"/>
                  <a:t>outgoing</a:t>
                </a:r>
                <a:endParaRPr lang="ko-KR" altLang="en-US" dirty="0"/>
              </a:p>
            </p:txBody>
          </p:sp>
        </p:grpSp>
        <p:sp>
          <p:nvSpPr>
            <p:cNvPr id="60" name="직사각형 59"/>
            <p:cNvSpPr/>
            <p:nvPr/>
          </p:nvSpPr>
          <p:spPr>
            <a:xfrm>
              <a:off x="4905276" y="3126882"/>
              <a:ext cx="1008112" cy="36004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err="1" smtClean="0">
                  <a:solidFill>
                    <a:schemeClr val="tx1"/>
                  </a:solidFill>
                </a:rPr>
                <a:t>etap</a:t>
              </a:r>
              <a:r>
                <a:rPr lang="en-US" altLang="ko-KR" dirty="0" smtClean="0">
                  <a:solidFill>
                    <a:schemeClr val="tx1"/>
                  </a:solidFill>
                </a:rPr>
                <a:t>-cli</a:t>
              </a:r>
              <a:endParaRPr lang="ko-KR" altLang="en-US" dirty="0">
                <a:solidFill>
                  <a:schemeClr val="tx1"/>
                </a:solidFill>
              </a:endParaRPr>
            </a:p>
          </p:txBody>
        </p:sp>
        <p:sp>
          <p:nvSpPr>
            <p:cNvPr id="61" name="직사각형 60"/>
            <p:cNvSpPr/>
            <p:nvPr/>
          </p:nvSpPr>
          <p:spPr>
            <a:xfrm>
              <a:off x="7940129" y="1808820"/>
              <a:ext cx="1008112" cy="36004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err="1" smtClean="0">
                  <a:solidFill>
                    <a:schemeClr val="tx1"/>
                  </a:solidFill>
                </a:rPr>
                <a:t>etap</a:t>
              </a:r>
              <a:endParaRPr lang="ko-KR" altLang="en-US" dirty="0">
                <a:solidFill>
                  <a:schemeClr val="tx1"/>
                </a:solidFill>
              </a:endParaRPr>
            </a:p>
          </p:txBody>
        </p:sp>
        <p:sp>
          <p:nvSpPr>
            <p:cNvPr id="63" name="TextBox 62"/>
            <p:cNvSpPr txBox="1"/>
            <p:nvPr/>
          </p:nvSpPr>
          <p:spPr>
            <a:xfrm>
              <a:off x="5532777" y="4327585"/>
              <a:ext cx="1524776" cy="369332"/>
            </a:xfrm>
            <a:prstGeom prst="rect">
              <a:avLst/>
            </a:prstGeom>
            <a:noFill/>
          </p:spPr>
          <p:txBody>
            <a:bodyPr wrap="none" rtlCol="0">
              <a:spAutoFit/>
            </a:bodyPr>
            <a:lstStyle/>
            <a:p>
              <a:r>
                <a:rPr lang="en-US" altLang="ko-KR" dirty="0" smtClean="0">
                  <a:latin typeface="Times New Roman" panose="02020603050405020304" pitchFamily="18" charset="0"/>
                  <a:cs typeface="Times New Roman" panose="02020603050405020304" pitchFamily="18" charset="0"/>
                </a:rPr>
                <a:t>Bounce model</a:t>
              </a:r>
              <a:endParaRPr lang="ko-KR" altLang="en-US" dirty="0">
                <a:latin typeface="Times New Roman" panose="02020603050405020304" pitchFamily="18" charset="0"/>
                <a:cs typeface="Times New Roman" panose="02020603050405020304" pitchFamily="18" charset="0"/>
              </a:endParaRPr>
            </a:p>
          </p:txBody>
        </p:sp>
      </p:grpSp>
      <p:grpSp>
        <p:nvGrpSpPr>
          <p:cNvPr id="66" name="그룹 65"/>
          <p:cNvGrpSpPr/>
          <p:nvPr/>
        </p:nvGrpSpPr>
        <p:grpSpPr>
          <a:xfrm>
            <a:off x="1789097" y="4927988"/>
            <a:ext cx="9064260" cy="1465045"/>
            <a:chOff x="1789097" y="4927988"/>
            <a:chExt cx="9064260" cy="1465045"/>
          </a:xfrm>
        </p:grpSpPr>
        <p:grpSp>
          <p:nvGrpSpPr>
            <p:cNvPr id="57" name="그룹 56"/>
            <p:cNvGrpSpPr/>
            <p:nvPr/>
          </p:nvGrpSpPr>
          <p:grpSpPr>
            <a:xfrm>
              <a:off x="1789097" y="5072004"/>
              <a:ext cx="9064260" cy="936104"/>
              <a:chOff x="1789097" y="5072004"/>
              <a:chExt cx="9064260" cy="936104"/>
            </a:xfrm>
          </p:grpSpPr>
          <p:sp>
            <p:nvSpPr>
              <p:cNvPr id="28" name="모서리가 둥근 직사각형 27"/>
              <p:cNvSpPr/>
              <p:nvPr/>
            </p:nvSpPr>
            <p:spPr>
              <a:xfrm>
                <a:off x="2636698" y="5072004"/>
                <a:ext cx="1440160" cy="93610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Gateway</a:t>
                </a:r>
                <a:endParaRPr lang="ko-KR" altLang="en-US" dirty="0">
                  <a:solidFill>
                    <a:schemeClr val="tx1"/>
                  </a:solidFill>
                </a:endParaRPr>
              </a:p>
            </p:txBody>
          </p:sp>
          <p:sp>
            <p:nvSpPr>
              <p:cNvPr id="29" name="모서리가 둥근 직사각형 28"/>
              <p:cNvSpPr/>
              <p:nvPr/>
            </p:nvSpPr>
            <p:spPr>
              <a:xfrm>
                <a:off x="4905276" y="5072004"/>
                <a:ext cx="1440160" cy="93610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err="1" smtClean="0">
                    <a:solidFill>
                      <a:schemeClr val="tx1"/>
                    </a:solidFill>
                  </a:rPr>
                  <a:t>Middlebox</a:t>
                </a:r>
                <a:endParaRPr lang="ko-KR" altLang="en-US" dirty="0">
                  <a:solidFill>
                    <a:schemeClr val="tx1"/>
                  </a:solidFill>
                </a:endParaRPr>
              </a:p>
            </p:txBody>
          </p:sp>
          <p:sp>
            <p:nvSpPr>
              <p:cNvPr id="30" name="모서리가 둥근 직사각형 29"/>
              <p:cNvSpPr/>
              <p:nvPr/>
            </p:nvSpPr>
            <p:spPr>
              <a:xfrm>
                <a:off x="7193037" y="5072004"/>
                <a:ext cx="1440160" cy="93610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Gateway</a:t>
                </a:r>
                <a:endParaRPr lang="ko-KR" altLang="en-US" dirty="0">
                  <a:solidFill>
                    <a:schemeClr val="tx1"/>
                  </a:solidFill>
                </a:endParaRPr>
              </a:p>
            </p:txBody>
          </p:sp>
          <p:cxnSp>
            <p:nvCxnSpPr>
              <p:cNvPr id="35" name="직선 화살표 연결선 34"/>
              <p:cNvCxnSpPr/>
              <p:nvPr/>
            </p:nvCxnSpPr>
            <p:spPr>
              <a:xfrm>
                <a:off x="4076858" y="5394564"/>
                <a:ext cx="84760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직선 화살표 연결선 36"/>
              <p:cNvCxnSpPr/>
              <p:nvPr/>
            </p:nvCxnSpPr>
            <p:spPr>
              <a:xfrm flipH="1">
                <a:off x="4076858" y="5675428"/>
                <a:ext cx="84760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0" name="직선 화살표 연결선 49"/>
              <p:cNvCxnSpPr/>
              <p:nvPr/>
            </p:nvCxnSpPr>
            <p:spPr>
              <a:xfrm>
                <a:off x="6345436" y="5394564"/>
                <a:ext cx="84760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1" name="직선 화살표 연결선 50"/>
              <p:cNvCxnSpPr/>
              <p:nvPr/>
            </p:nvCxnSpPr>
            <p:spPr>
              <a:xfrm flipH="1">
                <a:off x="6345436" y="5675428"/>
                <a:ext cx="84760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2" name="직선 화살표 연결선 51"/>
              <p:cNvCxnSpPr/>
              <p:nvPr/>
            </p:nvCxnSpPr>
            <p:spPr>
              <a:xfrm>
                <a:off x="8633197" y="5394564"/>
                <a:ext cx="84760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3" name="직선 화살표 연결선 52"/>
              <p:cNvCxnSpPr/>
              <p:nvPr/>
            </p:nvCxnSpPr>
            <p:spPr>
              <a:xfrm flipH="1">
                <a:off x="8633197" y="5675428"/>
                <a:ext cx="84760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54" name="모서리가 둥근 직사각형 53"/>
              <p:cNvSpPr/>
              <p:nvPr/>
            </p:nvSpPr>
            <p:spPr>
              <a:xfrm>
                <a:off x="9480376" y="5074481"/>
                <a:ext cx="1372981" cy="93362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Server</a:t>
                </a:r>
                <a:endParaRPr lang="ko-KR" altLang="en-US" dirty="0">
                  <a:solidFill>
                    <a:schemeClr val="tx1"/>
                  </a:solidFill>
                </a:endParaRPr>
              </a:p>
            </p:txBody>
          </p:sp>
          <p:cxnSp>
            <p:nvCxnSpPr>
              <p:cNvPr id="55" name="직선 화살표 연결선 54"/>
              <p:cNvCxnSpPr/>
              <p:nvPr/>
            </p:nvCxnSpPr>
            <p:spPr>
              <a:xfrm>
                <a:off x="1789097" y="5394564"/>
                <a:ext cx="84760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6" name="직선 화살표 연결선 55"/>
              <p:cNvCxnSpPr/>
              <p:nvPr/>
            </p:nvCxnSpPr>
            <p:spPr>
              <a:xfrm flipH="1">
                <a:off x="1789097" y="5675428"/>
                <a:ext cx="84760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58" name="직사각형 57"/>
            <p:cNvSpPr/>
            <p:nvPr/>
          </p:nvSpPr>
          <p:spPr>
            <a:xfrm>
              <a:off x="2852722" y="4927988"/>
              <a:ext cx="1008112" cy="36004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err="1" smtClean="0">
                  <a:solidFill>
                    <a:schemeClr val="tx1"/>
                  </a:solidFill>
                </a:rPr>
                <a:t>etap</a:t>
              </a:r>
              <a:r>
                <a:rPr lang="en-US" altLang="ko-KR" dirty="0" smtClean="0">
                  <a:solidFill>
                    <a:schemeClr val="tx1"/>
                  </a:solidFill>
                </a:rPr>
                <a:t>-cli</a:t>
              </a:r>
              <a:endParaRPr lang="ko-KR" altLang="en-US" dirty="0">
                <a:solidFill>
                  <a:schemeClr val="tx1"/>
                </a:solidFill>
              </a:endParaRPr>
            </a:p>
          </p:txBody>
        </p:sp>
        <p:sp>
          <p:nvSpPr>
            <p:cNvPr id="59" name="직사각형 58"/>
            <p:cNvSpPr/>
            <p:nvPr/>
          </p:nvSpPr>
          <p:spPr>
            <a:xfrm>
              <a:off x="7372970" y="4927988"/>
              <a:ext cx="1008112" cy="36004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err="1" smtClean="0">
                  <a:solidFill>
                    <a:schemeClr val="tx1"/>
                  </a:solidFill>
                </a:rPr>
                <a:t>etap</a:t>
              </a:r>
              <a:r>
                <a:rPr lang="en-US" altLang="ko-KR" dirty="0" smtClean="0">
                  <a:solidFill>
                    <a:schemeClr val="tx1"/>
                  </a:solidFill>
                </a:rPr>
                <a:t>-cli</a:t>
              </a:r>
              <a:endParaRPr lang="ko-KR" altLang="en-US" dirty="0">
                <a:solidFill>
                  <a:schemeClr val="tx1"/>
                </a:solidFill>
              </a:endParaRPr>
            </a:p>
          </p:txBody>
        </p:sp>
        <p:sp>
          <p:nvSpPr>
            <p:cNvPr id="62" name="직사각형 61"/>
            <p:cNvSpPr/>
            <p:nvPr/>
          </p:nvSpPr>
          <p:spPr>
            <a:xfrm>
              <a:off x="5121300" y="4927988"/>
              <a:ext cx="1008112" cy="36004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err="1" smtClean="0">
                  <a:solidFill>
                    <a:schemeClr val="tx1"/>
                  </a:solidFill>
                </a:rPr>
                <a:t>etap</a:t>
              </a:r>
              <a:endParaRPr lang="ko-KR" altLang="en-US" dirty="0">
                <a:solidFill>
                  <a:schemeClr val="tx1"/>
                </a:solidFill>
              </a:endParaRPr>
            </a:p>
          </p:txBody>
        </p:sp>
        <p:sp>
          <p:nvSpPr>
            <p:cNvPr id="65" name="TextBox 64"/>
            <p:cNvSpPr txBox="1"/>
            <p:nvPr/>
          </p:nvSpPr>
          <p:spPr>
            <a:xfrm>
              <a:off x="5577364" y="6023701"/>
              <a:ext cx="1396536" cy="369332"/>
            </a:xfrm>
            <a:prstGeom prst="rect">
              <a:avLst/>
            </a:prstGeom>
            <a:noFill/>
          </p:spPr>
          <p:txBody>
            <a:bodyPr wrap="none" rtlCol="0">
              <a:spAutoFit/>
            </a:bodyPr>
            <a:lstStyle/>
            <a:p>
              <a:r>
                <a:rPr lang="en-US" altLang="ko-KR" dirty="0" smtClean="0">
                  <a:latin typeface="Times New Roman" panose="02020603050405020304" pitchFamily="18" charset="0"/>
                  <a:cs typeface="Times New Roman" panose="02020603050405020304" pitchFamily="18" charset="0"/>
                </a:rPr>
                <a:t>Direct model</a:t>
              </a:r>
              <a:endParaRPr lang="ko-KR"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23604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Limitation of SGX</a:t>
            </a:r>
            <a:endParaRPr lang="ko-KR" altLang="en-US" dirty="0"/>
          </a:p>
        </p:txBody>
      </p:sp>
      <p:sp>
        <p:nvSpPr>
          <p:cNvPr id="3" name="내용 개체 틀 2"/>
          <p:cNvSpPr>
            <a:spLocks noGrp="1"/>
          </p:cNvSpPr>
          <p:nvPr>
            <p:ph idx="1"/>
          </p:nvPr>
        </p:nvSpPr>
        <p:spPr/>
        <p:txBody>
          <a:bodyPr/>
          <a:lstStyle/>
          <a:p>
            <a:r>
              <a:rPr lang="en-US" altLang="ko-KR" dirty="0" smtClean="0"/>
              <a:t>Intel SGX</a:t>
            </a:r>
          </a:p>
          <a:p>
            <a:pPr lvl="1"/>
            <a:r>
              <a:rPr lang="en-US" altLang="ko-KR" dirty="0" smtClean="0"/>
              <a:t>SGX introduces a trusted execution environment called enclave (trusted memory region) to shield code and data with on-chip security engines</a:t>
            </a:r>
          </a:p>
          <a:p>
            <a:endParaRPr lang="en-US" altLang="ko-KR" dirty="0" smtClean="0"/>
          </a:p>
          <a:p>
            <a:r>
              <a:rPr lang="en-US" altLang="ko-KR" dirty="0" smtClean="0"/>
              <a:t>Limitation 1: Common system services cannot be directly used inside the enclave</a:t>
            </a:r>
          </a:p>
          <a:p>
            <a:pPr lvl="1"/>
            <a:r>
              <a:rPr lang="en-US" altLang="ko-KR" dirty="0" smtClean="0"/>
              <a:t>Access to them requires expensive context switching to exit the enclave, OCALL</a:t>
            </a:r>
          </a:p>
          <a:p>
            <a:endParaRPr lang="en-US" altLang="ko-KR" dirty="0"/>
          </a:p>
          <a:p>
            <a:r>
              <a:rPr lang="en-US" altLang="ko-KR" dirty="0" smtClean="0"/>
              <a:t>Limitation 2: Memory access in the enclave incurs performance overhead</a:t>
            </a:r>
          </a:p>
          <a:p>
            <a:pPr lvl="1"/>
            <a:r>
              <a:rPr lang="en-US" altLang="ko-KR" dirty="0" smtClean="0"/>
              <a:t>The protected memory region, Enclave Page Cache (EPC), has a limit of 128MB</a:t>
            </a:r>
          </a:p>
          <a:p>
            <a:pPr lvl="1"/>
            <a:r>
              <a:rPr lang="en-US" altLang="ko-KR" dirty="0" smtClean="0"/>
              <a:t>Excessive memory usage in the enclave will trigger EPC paging, which can induce prohibitive performance penalties</a:t>
            </a:r>
          </a:p>
          <a:p>
            <a:pPr lvl="1"/>
            <a:r>
              <a:rPr lang="en-US" altLang="ko-KR" dirty="0" smtClean="0"/>
              <a:t>The cost of cache miss while accessing EPC is higher than normal, due to the cryptographic operations involved during data transferring between CPU cache and EPC</a:t>
            </a:r>
            <a:endParaRPr lang="ko-KR" altLang="en-US" dirty="0"/>
          </a:p>
        </p:txBody>
      </p:sp>
    </p:spTree>
    <p:extLst>
      <p:ext uri="{BB962C8B-B14F-4D97-AF65-F5344CB8AC3E}">
        <p14:creationId xmlns:p14="http://schemas.microsoft.com/office/powerpoint/2010/main" val="3703069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LightBox</a:t>
            </a:r>
            <a:r>
              <a:rPr lang="en-US" altLang="ko-KR" dirty="0" smtClean="0"/>
              <a:t> Overview</a:t>
            </a:r>
            <a:endParaRPr lang="ko-KR" altLang="en-US" dirty="0"/>
          </a:p>
        </p:txBody>
      </p:sp>
      <p:pic>
        <p:nvPicPr>
          <p:cNvPr id="5" name="내용 개체 틀 4"/>
          <p:cNvPicPr>
            <a:picLocks noGrp="1" noChangeAspect="1"/>
          </p:cNvPicPr>
          <p:nvPr>
            <p:ph idx="1"/>
          </p:nvPr>
        </p:nvPicPr>
        <p:blipFill>
          <a:blip r:embed="rId2"/>
          <a:stretch>
            <a:fillRect/>
          </a:stretch>
        </p:blipFill>
        <p:spPr>
          <a:xfrm>
            <a:off x="1743075" y="768350"/>
            <a:ext cx="8705850" cy="5648325"/>
          </a:xfrm>
          <a:prstGeom prst="rect">
            <a:avLst/>
          </a:prstGeom>
        </p:spPr>
      </p:pic>
    </p:spTree>
    <p:extLst>
      <p:ext uri="{BB962C8B-B14F-4D97-AF65-F5344CB8AC3E}">
        <p14:creationId xmlns:p14="http://schemas.microsoft.com/office/powerpoint/2010/main" val="104705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LightBox</a:t>
            </a:r>
            <a:r>
              <a:rPr lang="en-US" altLang="ko-KR" dirty="0" smtClean="0"/>
              <a:t> Overview</a:t>
            </a:r>
            <a:endParaRPr lang="ko-KR" altLang="en-US" dirty="0"/>
          </a:p>
        </p:txBody>
      </p:sp>
      <p:pic>
        <p:nvPicPr>
          <p:cNvPr id="5" name="내용 개체 틀 4"/>
          <p:cNvPicPr>
            <a:picLocks noGrp="1" noChangeAspect="1"/>
          </p:cNvPicPr>
          <p:nvPr>
            <p:ph idx="1"/>
          </p:nvPr>
        </p:nvPicPr>
        <p:blipFill>
          <a:blip r:embed="rId2"/>
          <a:stretch>
            <a:fillRect/>
          </a:stretch>
        </p:blipFill>
        <p:spPr>
          <a:xfrm>
            <a:off x="1743075" y="768350"/>
            <a:ext cx="8705850" cy="5648325"/>
          </a:xfrm>
          <a:prstGeom prst="rect">
            <a:avLst/>
          </a:prstGeom>
        </p:spPr>
      </p:pic>
      <p:sp>
        <p:nvSpPr>
          <p:cNvPr id="3" name="직사각형 2"/>
          <p:cNvSpPr/>
          <p:nvPr/>
        </p:nvSpPr>
        <p:spPr>
          <a:xfrm>
            <a:off x="3503712" y="1772816"/>
            <a:ext cx="4176464" cy="2160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 name="사각형 설명선 3"/>
          <p:cNvSpPr/>
          <p:nvPr/>
        </p:nvSpPr>
        <p:spPr>
          <a:xfrm>
            <a:off x="1271464" y="4581128"/>
            <a:ext cx="4536504" cy="936104"/>
          </a:xfrm>
          <a:prstGeom prst="wedgeRectCallout">
            <a:avLst>
              <a:gd name="adj1" fmla="val 33284"/>
              <a:gd name="adj2" fmla="val -111009"/>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A virtual network interface that allows packets I/O at line rate within the enclave</a:t>
            </a:r>
            <a:endParaRPr lang="ko-KR" altLang="en-US" dirty="0">
              <a:solidFill>
                <a:schemeClr val="tx1"/>
              </a:solidFill>
            </a:endParaRPr>
          </a:p>
        </p:txBody>
      </p:sp>
    </p:spTree>
    <p:extLst>
      <p:ext uri="{BB962C8B-B14F-4D97-AF65-F5344CB8AC3E}">
        <p14:creationId xmlns:p14="http://schemas.microsoft.com/office/powerpoint/2010/main" val="166994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LightBox</a:t>
            </a:r>
            <a:r>
              <a:rPr lang="en-US" altLang="ko-KR" dirty="0" smtClean="0"/>
              <a:t> Overview</a:t>
            </a:r>
            <a:endParaRPr lang="ko-KR" altLang="en-US" dirty="0"/>
          </a:p>
        </p:txBody>
      </p:sp>
      <p:pic>
        <p:nvPicPr>
          <p:cNvPr id="5" name="내용 개체 틀 4"/>
          <p:cNvPicPr>
            <a:picLocks noGrp="1" noChangeAspect="1"/>
          </p:cNvPicPr>
          <p:nvPr>
            <p:ph idx="1"/>
          </p:nvPr>
        </p:nvPicPr>
        <p:blipFill>
          <a:blip r:embed="rId2"/>
          <a:stretch>
            <a:fillRect/>
          </a:stretch>
        </p:blipFill>
        <p:spPr>
          <a:xfrm>
            <a:off x="1743075" y="768350"/>
            <a:ext cx="8705850" cy="5648325"/>
          </a:xfrm>
          <a:prstGeom prst="rect">
            <a:avLst/>
          </a:prstGeom>
        </p:spPr>
      </p:pic>
      <p:sp>
        <p:nvSpPr>
          <p:cNvPr id="3" name="직사각형 2"/>
          <p:cNvSpPr/>
          <p:nvPr/>
        </p:nvSpPr>
        <p:spPr>
          <a:xfrm>
            <a:off x="6260654" y="4005064"/>
            <a:ext cx="3507754" cy="21242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 name="사각형 설명선 3"/>
          <p:cNvSpPr/>
          <p:nvPr/>
        </p:nvSpPr>
        <p:spPr>
          <a:xfrm>
            <a:off x="767408" y="4581128"/>
            <a:ext cx="5040560" cy="936104"/>
          </a:xfrm>
          <a:prstGeom prst="wedgeRectCallout">
            <a:avLst>
              <a:gd name="adj1" fmla="val 58900"/>
              <a:gd name="adj2" fmla="val 91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A small flow cache in the enclave, a large encrypted flow store in the untrusted memory</a:t>
            </a:r>
            <a:endParaRPr lang="ko-KR" altLang="en-US" dirty="0">
              <a:solidFill>
                <a:schemeClr val="tx1"/>
              </a:solidFill>
            </a:endParaRPr>
          </a:p>
        </p:txBody>
      </p:sp>
    </p:spTree>
    <p:extLst>
      <p:ext uri="{BB962C8B-B14F-4D97-AF65-F5344CB8AC3E}">
        <p14:creationId xmlns:p14="http://schemas.microsoft.com/office/powerpoint/2010/main" val="828688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Adversary Model</a:t>
            </a:r>
            <a:endParaRPr lang="ko-KR" altLang="en-US" dirty="0"/>
          </a:p>
        </p:txBody>
      </p:sp>
      <p:sp>
        <p:nvSpPr>
          <p:cNvPr id="3" name="내용 개체 틀 2"/>
          <p:cNvSpPr>
            <a:spLocks noGrp="1"/>
          </p:cNvSpPr>
          <p:nvPr>
            <p:ph idx="1"/>
          </p:nvPr>
        </p:nvSpPr>
        <p:spPr/>
        <p:txBody>
          <a:bodyPr/>
          <a:lstStyle/>
          <a:p>
            <a:r>
              <a:rPr lang="en-US" altLang="ko-KR" dirty="0" smtClean="0"/>
              <a:t>A powerful adversary</a:t>
            </a:r>
          </a:p>
          <a:p>
            <a:pPr lvl="1"/>
            <a:r>
              <a:rPr lang="en-US" altLang="ko-KR" dirty="0" smtClean="0"/>
              <a:t>The adversary can gain full control over all user programs, OS and hypervisor, as well as all hardware components in the machine, with the exception of processor package and memory bus</a:t>
            </a:r>
          </a:p>
          <a:p>
            <a:pPr lvl="1"/>
            <a:r>
              <a:rPr lang="en-US" altLang="ko-KR" dirty="0" smtClean="0"/>
              <a:t>The adversary can obtain a complete memory trace for any process, except those running in the enclave</a:t>
            </a:r>
          </a:p>
          <a:p>
            <a:pPr lvl="1"/>
            <a:r>
              <a:rPr lang="en-US" altLang="ko-KR" dirty="0" smtClean="0"/>
              <a:t>The adversary is also capable of observing network communications, modifying and dropping packets at will</a:t>
            </a:r>
          </a:p>
          <a:p>
            <a:pPr lvl="1"/>
            <a:r>
              <a:rPr lang="en-US" altLang="ko-KR" dirty="0" smtClean="0"/>
              <a:t>The adversary can log all network traffic and conduct sophisticated inference to mine useful information</a:t>
            </a:r>
          </a:p>
          <a:p>
            <a:endParaRPr lang="en-US" altLang="ko-KR" dirty="0"/>
          </a:p>
          <a:p>
            <a:r>
              <a:rPr lang="en-US" altLang="ko-KR" dirty="0" smtClean="0"/>
              <a:t>Out-of-scope</a:t>
            </a:r>
          </a:p>
          <a:p>
            <a:pPr lvl="1"/>
            <a:r>
              <a:rPr lang="en-US" altLang="ko-KR" dirty="0" smtClean="0"/>
              <a:t>Side channel attacks</a:t>
            </a:r>
          </a:p>
          <a:p>
            <a:pPr lvl="1"/>
            <a:r>
              <a:rPr lang="en-US" altLang="ko-KR" dirty="0" smtClean="0"/>
              <a:t>Denial-of-service attacks</a:t>
            </a:r>
          </a:p>
          <a:p>
            <a:endParaRPr lang="en-US" altLang="ko-KR" dirty="0" smtClean="0"/>
          </a:p>
          <a:p>
            <a:r>
              <a:rPr lang="en-US" altLang="ko-KR" dirty="0" smtClean="0"/>
              <a:t>Assumption</a:t>
            </a:r>
          </a:p>
          <a:p>
            <a:pPr lvl="1"/>
            <a:r>
              <a:rPr lang="en-US" altLang="ko-KR" dirty="0" smtClean="0"/>
              <a:t>The </a:t>
            </a:r>
            <a:r>
              <a:rPr lang="en-US" altLang="ko-KR" dirty="0" err="1" smtClean="0"/>
              <a:t>middlebox</a:t>
            </a:r>
            <a:r>
              <a:rPr lang="en-US" altLang="ko-KR" dirty="0" smtClean="0"/>
              <a:t> code is assumed to be correct</a:t>
            </a:r>
          </a:p>
          <a:p>
            <a:pPr lvl="1"/>
            <a:r>
              <a:rPr lang="en-US" altLang="ko-KR" dirty="0" smtClean="0"/>
              <a:t>The enterprise gateway is always trusted </a:t>
            </a:r>
            <a:endParaRPr lang="ko-KR" altLang="en-US" dirty="0"/>
          </a:p>
        </p:txBody>
      </p:sp>
    </p:spTree>
    <p:extLst>
      <p:ext uri="{BB962C8B-B14F-4D97-AF65-F5344CB8AC3E}">
        <p14:creationId xmlns:p14="http://schemas.microsoft.com/office/powerpoint/2010/main" val="1374876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dirty="0" smtClean="0"/>
              <a:t>A </a:t>
            </a:r>
            <a:r>
              <a:rPr lang="en-US" altLang="ko-KR" dirty="0" smtClean="0"/>
              <a:t>paradigm shift of </a:t>
            </a:r>
            <a:r>
              <a:rPr lang="en-US" altLang="ko-KR" b="1" dirty="0" smtClean="0">
                <a:solidFill>
                  <a:srgbClr val="0070C0"/>
                </a:solidFill>
              </a:rPr>
              <a:t>migrating software </a:t>
            </a:r>
            <a:r>
              <a:rPr lang="en-US" altLang="ko-KR" b="1" dirty="0" err="1" smtClean="0">
                <a:solidFill>
                  <a:srgbClr val="0070C0"/>
                </a:solidFill>
              </a:rPr>
              <a:t>middleboxes</a:t>
            </a:r>
            <a:r>
              <a:rPr lang="en-US" altLang="ko-KR" dirty="0" smtClean="0"/>
              <a:t> (virtual network functions) to professional service providers is taking place</a:t>
            </a:r>
          </a:p>
          <a:p>
            <a:pPr lvl="1"/>
            <a:r>
              <a:rPr lang="en-US" altLang="ko-KR" dirty="0" smtClean="0"/>
              <a:t>Its potential to enable billion-dollar marketplace has already been widely recognized</a:t>
            </a:r>
          </a:p>
          <a:p>
            <a:endParaRPr lang="en-US" altLang="ko-KR" dirty="0"/>
          </a:p>
          <a:p>
            <a:r>
              <a:rPr lang="en-US" altLang="ko-KR" dirty="0" smtClean="0"/>
              <a:t>Security concern</a:t>
            </a:r>
          </a:p>
          <a:p>
            <a:pPr lvl="1"/>
            <a:r>
              <a:rPr lang="en-US" altLang="ko-KR" dirty="0" smtClean="0"/>
              <a:t>How can end users be assured that their private information buried in the huge volumes of traffic, is </a:t>
            </a:r>
            <a:r>
              <a:rPr lang="en-US" altLang="ko-KR" b="1" dirty="0" smtClean="0">
                <a:solidFill>
                  <a:srgbClr val="0070C0"/>
                </a:solidFill>
              </a:rPr>
              <a:t>not </a:t>
            </a:r>
            <a:r>
              <a:rPr lang="en-US" altLang="ko-KR" b="1" dirty="0" err="1" smtClean="0">
                <a:solidFill>
                  <a:srgbClr val="0070C0"/>
                </a:solidFill>
              </a:rPr>
              <a:t>unauthorizedly</a:t>
            </a:r>
            <a:r>
              <a:rPr lang="en-US" altLang="ko-KR" b="1" dirty="0" smtClean="0">
                <a:solidFill>
                  <a:srgbClr val="0070C0"/>
                </a:solidFill>
              </a:rPr>
              <a:t> leaked</a:t>
            </a:r>
            <a:r>
              <a:rPr lang="en-US" altLang="ko-KR" dirty="0" smtClean="0"/>
              <a:t> while being processed by the service provider?</a:t>
            </a:r>
          </a:p>
          <a:p>
            <a:endParaRPr lang="en-US" altLang="ko-KR" dirty="0"/>
          </a:p>
          <a:p>
            <a:r>
              <a:rPr lang="en-US" altLang="ko-KR" dirty="0" err="1" smtClean="0"/>
              <a:t>LightBox</a:t>
            </a:r>
            <a:endParaRPr lang="en-US" altLang="ko-KR" dirty="0" smtClean="0"/>
          </a:p>
          <a:p>
            <a:pPr lvl="1"/>
            <a:r>
              <a:rPr lang="en-US" altLang="ko-KR" dirty="0" err="1" smtClean="0"/>
              <a:t>LightBox</a:t>
            </a:r>
            <a:r>
              <a:rPr lang="en-US" altLang="ko-KR" dirty="0" smtClean="0"/>
              <a:t> prioritizes the consideration of handling the </a:t>
            </a:r>
            <a:r>
              <a:rPr lang="en-US" altLang="ko-KR" b="1" dirty="0" smtClean="0">
                <a:solidFill>
                  <a:srgbClr val="0070C0"/>
                </a:solidFill>
              </a:rPr>
              <a:t>intrinsic complexity </a:t>
            </a:r>
            <a:r>
              <a:rPr lang="en-US" altLang="ko-KR" dirty="0" smtClean="0"/>
              <a:t>and </a:t>
            </a:r>
            <a:r>
              <a:rPr lang="en-US" altLang="ko-KR" b="1" dirty="0" smtClean="0">
                <a:solidFill>
                  <a:srgbClr val="0070C0"/>
                </a:solidFill>
              </a:rPr>
              <a:t>stringent performance </a:t>
            </a:r>
            <a:r>
              <a:rPr lang="en-US" altLang="ko-KR" dirty="0" smtClean="0"/>
              <a:t>requirements of </a:t>
            </a:r>
            <a:r>
              <a:rPr lang="en-US" altLang="ko-KR" dirty="0" err="1" smtClean="0"/>
              <a:t>middleboxes</a:t>
            </a:r>
            <a:endParaRPr lang="en-US" altLang="ko-KR" dirty="0" smtClean="0"/>
          </a:p>
          <a:p>
            <a:pPr lvl="1"/>
            <a:r>
              <a:rPr lang="en-US" altLang="ko-KR" dirty="0" err="1" smtClean="0"/>
              <a:t>LightBox</a:t>
            </a:r>
            <a:r>
              <a:rPr lang="en-US" altLang="ko-KR" dirty="0" smtClean="0"/>
              <a:t> leverages the </a:t>
            </a:r>
            <a:r>
              <a:rPr lang="en-US" altLang="ko-KR" b="1" dirty="0" smtClean="0">
                <a:solidFill>
                  <a:srgbClr val="0070C0"/>
                </a:solidFill>
              </a:rPr>
              <a:t>SGX enclave </a:t>
            </a:r>
            <a:r>
              <a:rPr lang="en-US" altLang="ko-KR" dirty="0" smtClean="0"/>
              <a:t>as a starting point to develop a secure </a:t>
            </a:r>
            <a:r>
              <a:rPr lang="en-US" altLang="ko-KR" dirty="0" err="1" smtClean="0"/>
              <a:t>middlebox</a:t>
            </a:r>
            <a:r>
              <a:rPr lang="en-US" altLang="ko-KR" dirty="0" smtClean="0"/>
              <a:t> system</a:t>
            </a:r>
          </a:p>
          <a:p>
            <a:pPr lvl="1"/>
            <a:r>
              <a:rPr lang="en-US" altLang="ko-KR" dirty="0" err="1" smtClean="0"/>
              <a:t>LightBox</a:t>
            </a:r>
            <a:r>
              <a:rPr lang="en-US" altLang="ko-KR" dirty="0" smtClean="0"/>
              <a:t> addresses two important aspects that are overlooked by many previous systems</a:t>
            </a:r>
            <a:endParaRPr lang="ko-KR" altLang="en-US" dirty="0"/>
          </a:p>
        </p:txBody>
      </p:sp>
    </p:spTree>
    <p:extLst>
      <p:ext uri="{BB962C8B-B14F-4D97-AF65-F5344CB8AC3E}">
        <p14:creationId xmlns:p14="http://schemas.microsoft.com/office/powerpoint/2010/main" val="92819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The ETAP Device</a:t>
            </a:r>
            <a:endParaRPr lang="ko-KR" altLang="en-US" dirty="0"/>
          </a:p>
        </p:txBody>
      </p:sp>
      <p:sp>
        <p:nvSpPr>
          <p:cNvPr id="3" name="내용 개체 틀 2"/>
          <p:cNvSpPr>
            <a:spLocks noGrp="1"/>
          </p:cNvSpPr>
          <p:nvPr>
            <p:ph idx="1"/>
          </p:nvPr>
        </p:nvSpPr>
        <p:spPr/>
        <p:txBody>
          <a:bodyPr/>
          <a:lstStyle/>
          <a:p>
            <a:r>
              <a:rPr lang="en-US" altLang="ko-KR" dirty="0" smtClean="0"/>
              <a:t>Goal</a:t>
            </a:r>
          </a:p>
          <a:p>
            <a:pPr lvl="1"/>
            <a:r>
              <a:rPr lang="en-US" altLang="ko-KR" dirty="0" smtClean="0"/>
              <a:t>To enable in-enclave access to the packets intended for </a:t>
            </a:r>
            <a:r>
              <a:rPr lang="en-US" altLang="ko-KR" dirty="0" err="1" smtClean="0"/>
              <a:t>middlebox</a:t>
            </a:r>
            <a:r>
              <a:rPr lang="en-US" altLang="ko-KR" dirty="0" smtClean="0"/>
              <a:t> processing, as if they were locally accessed from the trusted enterprise networks</a:t>
            </a:r>
          </a:p>
          <a:p>
            <a:endParaRPr lang="en-US" altLang="ko-KR" dirty="0"/>
          </a:p>
          <a:p>
            <a:r>
              <a:rPr lang="en-US" altLang="ko-KR" dirty="0" smtClean="0"/>
              <a:t>Design requirements</a:t>
            </a:r>
          </a:p>
          <a:p>
            <a:pPr lvl="1"/>
            <a:r>
              <a:rPr lang="en-US" altLang="ko-KR" dirty="0" smtClean="0"/>
              <a:t>Full-stack protection: None of the packets’ metadata is directly leaked</a:t>
            </a:r>
          </a:p>
          <a:p>
            <a:pPr lvl="1"/>
            <a:r>
              <a:rPr lang="en-US" altLang="ko-KR" dirty="0" smtClean="0"/>
              <a:t>Line-rate packet I/O: </a:t>
            </a:r>
            <a:r>
              <a:rPr lang="en-US" altLang="ko-KR" dirty="0" err="1" smtClean="0"/>
              <a:t>etap</a:t>
            </a:r>
            <a:r>
              <a:rPr lang="en-US" altLang="ko-KR" dirty="0"/>
              <a:t> </a:t>
            </a:r>
            <a:r>
              <a:rPr lang="en-US" altLang="ko-KR" dirty="0" smtClean="0"/>
              <a:t>should deliver packets at a rate that can catch up with a physical NIC</a:t>
            </a:r>
          </a:p>
          <a:p>
            <a:pPr lvl="1"/>
            <a:r>
              <a:rPr lang="en-US" altLang="ko-KR" dirty="0" smtClean="0"/>
              <a:t>High usability: To use </a:t>
            </a:r>
            <a:r>
              <a:rPr lang="en-US" altLang="ko-KR" dirty="0" err="1" smtClean="0"/>
              <a:t>etap</a:t>
            </a:r>
            <a:r>
              <a:rPr lang="en-US" altLang="ko-KR" dirty="0" smtClean="0"/>
              <a:t>, we need to impose as few changes as possible to the secured </a:t>
            </a:r>
            <a:r>
              <a:rPr lang="en-US" altLang="ko-KR" dirty="0" err="1" smtClean="0"/>
              <a:t>middlebox</a:t>
            </a:r>
            <a:endParaRPr lang="ko-KR" altLang="en-US" dirty="0"/>
          </a:p>
        </p:txBody>
      </p:sp>
      <p:pic>
        <p:nvPicPr>
          <p:cNvPr id="4" name="그림 3"/>
          <p:cNvPicPr>
            <a:picLocks noChangeAspect="1"/>
          </p:cNvPicPr>
          <p:nvPr/>
        </p:nvPicPr>
        <p:blipFill>
          <a:blip r:embed="rId2"/>
          <a:stretch>
            <a:fillRect/>
          </a:stretch>
        </p:blipFill>
        <p:spPr>
          <a:xfrm>
            <a:off x="3138115" y="3861048"/>
            <a:ext cx="5915769" cy="2555369"/>
          </a:xfrm>
          <a:prstGeom prst="rect">
            <a:avLst/>
          </a:prstGeom>
        </p:spPr>
      </p:pic>
    </p:spTree>
    <p:extLst>
      <p:ext uri="{BB962C8B-B14F-4D97-AF65-F5344CB8AC3E}">
        <p14:creationId xmlns:p14="http://schemas.microsoft.com/office/powerpoint/2010/main" val="4116041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Full-stack Protection</a:t>
            </a:r>
            <a:endParaRPr lang="ko-KR" altLang="en-US" dirty="0"/>
          </a:p>
        </p:txBody>
      </p:sp>
      <p:sp>
        <p:nvSpPr>
          <p:cNvPr id="3" name="내용 개체 틀 2"/>
          <p:cNvSpPr>
            <a:spLocks noGrp="1"/>
          </p:cNvSpPr>
          <p:nvPr>
            <p:ph idx="1"/>
          </p:nvPr>
        </p:nvSpPr>
        <p:spPr/>
        <p:txBody>
          <a:bodyPr/>
          <a:lstStyle/>
          <a:p>
            <a:r>
              <a:rPr lang="en-US" altLang="ko-KR" dirty="0" smtClean="0"/>
              <a:t>The </a:t>
            </a:r>
            <a:r>
              <a:rPr lang="en-US" altLang="ko-KR" dirty="0" err="1" smtClean="0"/>
              <a:t>etap</a:t>
            </a:r>
            <a:r>
              <a:rPr lang="en-US" altLang="ko-KR" dirty="0" smtClean="0"/>
              <a:t> securely tunnel the packets between the gateway and the enclave</a:t>
            </a:r>
          </a:p>
          <a:p>
            <a:endParaRPr lang="en-US" altLang="ko-KR" dirty="0" smtClean="0"/>
          </a:p>
          <a:p>
            <a:r>
              <a:rPr lang="en-US" altLang="ko-KR" dirty="0" smtClean="0"/>
              <a:t>To hide information pertaining to individual packets, </a:t>
            </a:r>
            <a:r>
              <a:rPr lang="en-US" altLang="ko-KR" dirty="0" err="1" smtClean="0"/>
              <a:t>etap</a:t>
            </a:r>
            <a:r>
              <a:rPr lang="en-US" altLang="ko-KR" dirty="0" smtClean="0"/>
              <a:t> encodes the packets as a continuous stream, which is treated as application payloads </a:t>
            </a:r>
            <a:endParaRPr lang="ko-KR" altLang="en-US" dirty="0"/>
          </a:p>
        </p:txBody>
      </p:sp>
      <p:pic>
        <p:nvPicPr>
          <p:cNvPr id="4" name="그림 3"/>
          <p:cNvPicPr>
            <a:picLocks noChangeAspect="1"/>
          </p:cNvPicPr>
          <p:nvPr/>
        </p:nvPicPr>
        <p:blipFill>
          <a:blip r:embed="rId2"/>
          <a:stretch>
            <a:fillRect/>
          </a:stretch>
        </p:blipFill>
        <p:spPr>
          <a:xfrm>
            <a:off x="1481137" y="2780928"/>
            <a:ext cx="9229725" cy="2990850"/>
          </a:xfrm>
          <a:prstGeom prst="rect">
            <a:avLst/>
          </a:prstGeom>
        </p:spPr>
      </p:pic>
    </p:spTree>
    <p:extLst>
      <p:ext uri="{BB962C8B-B14F-4D97-AF65-F5344CB8AC3E}">
        <p14:creationId xmlns:p14="http://schemas.microsoft.com/office/powerpoint/2010/main" val="388418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etap</a:t>
            </a:r>
            <a:r>
              <a:rPr lang="en-US" altLang="ko-KR" dirty="0" smtClean="0"/>
              <a:t> Architecture</a:t>
            </a:r>
            <a:endParaRPr lang="ko-KR" altLang="en-US" dirty="0"/>
          </a:p>
        </p:txBody>
      </p:sp>
      <p:pic>
        <p:nvPicPr>
          <p:cNvPr id="4" name="내용 개체 틀 3"/>
          <p:cNvPicPr>
            <a:picLocks noGrp="1" noChangeAspect="1"/>
          </p:cNvPicPr>
          <p:nvPr>
            <p:ph idx="1"/>
          </p:nvPr>
        </p:nvPicPr>
        <p:blipFill>
          <a:blip r:embed="rId2"/>
          <a:stretch>
            <a:fillRect/>
          </a:stretch>
        </p:blipFill>
        <p:spPr>
          <a:xfrm>
            <a:off x="1476375" y="1597025"/>
            <a:ext cx="9239250" cy="3990975"/>
          </a:xfrm>
          <a:prstGeom prst="rect">
            <a:avLst/>
          </a:prstGeom>
        </p:spPr>
      </p:pic>
    </p:spTree>
    <p:extLst>
      <p:ext uri="{BB962C8B-B14F-4D97-AF65-F5344CB8AC3E}">
        <p14:creationId xmlns:p14="http://schemas.microsoft.com/office/powerpoint/2010/main" val="171055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etap</a:t>
            </a:r>
            <a:r>
              <a:rPr lang="en-US" altLang="ko-KR" dirty="0" smtClean="0"/>
              <a:t> Architecture</a:t>
            </a:r>
            <a:endParaRPr lang="ko-KR" altLang="en-US" dirty="0"/>
          </a:p>
        </p:txBody>
      </p:sp>
      <p:pic>
        <p:nvPicPr>
          <p:cNvPr id="4" name="내용 개체 틀 3"/>
          <p:cNvPicPr>
            <a:picLocks noGrp="1" noChangeAspect="1"/>
          </p:cNvPicPr>
          <p:nvPr>
            <p:ph idx="1"/>
          </p:nvPr>
        </p:nvPicPr>
        <p:blipFill>
          <a:blip r:embed="rId2"/>
          <a:stretch>
            <a:fillRect/>
          </a:stretch>
        </p:blipFill>
        <p:spPr>
          <a:xfrm>
            <a:off x="1476375" y="1597025"/>
            <a:ext cx="9239250" cy="3990975"/>
          </a:xfrm>
          <a:prstGeom prst="rect">
            <a:avLst/>
          </a:prstGeom>
        </p:spPr>
      </p:pic>
      <p:sp>
        <p:nvSpPr>
          <p:cNvPr id="3" name="사각형 설명선 2"/>
          <p:cNvSpPr/>
          <p:nvPr/>
        </p:nvSpPr>
        <p:spPr>
          <a:xfrm>
            <a:off x="1055440" y="908720"/>
            <a:ext cx="3240360" cy="1080120"/>
          </a:xfrm>
          <a:prstGeom prst="wedgeRectCallout">
            <a:avLst>
              <a:gd name="adj1" fmla="val -18481"/>
              <a:gd name="adj2" fmla="val 77491"/>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Every </a:t>
            </a:r>
            <a:r>
              <a:rPr lang="en-US" altLang="ko-KR" dirty="0" err="1" smtClean="0">
                <a:solidFill>
                  <a:schemeClr val="tx1"/>
                </a:solidFill>
              </a:rPr>
              <a:t>etap</a:t>
            </a:r>
            <a:r>
              <a:rPr lang="en-US" altLang="ko-KR" dirty="0" smtClean="0">
                <a:solidFill>
                  <a:schemeClr val="tx1"/>
                </a:solidFill>
              </a:rPr>
              <a:t> is peered with an </a:t>
            </a:r>
            <a:r>
              <a:rPr lang="en-US" altLang="ko-KR" dirty="0" err="1" smtClean="0">
                <a:solidFill>
                  <a:schemeClr val="tx1"/>
                </a:solidFill>
              </a:rPr>
              <a:t>etap</a:t>
            </a:r>
            <a:r>
              <a:rPr lang="en-US" altLang="ko-KR" dirty="0" smtClean="0">
                <a:solidFill>
                  <a:schemeClr val="tx1"/>
                </a:solidFill>
              </a:rPr>
              <a:t>-cli run by the gateway</a:t>
            </a:r>
            <a:endParaRPr lang="ko-KR" altLang="en-US" dirty="0">
              <a:solidFill>
                <a:schemeClr val="tx1"/>
              </a:solidFill>
            </a:endParaRPr>
          </a:p>
        </p:txBody>
      </p:sp>
    </p:spTree>
    <p:extLst>
      <p:ext uri="{BB962C8B-B14F-4D97-AF65-F5344CB8AC3E}">
        <p14:creationId xmlns:p14="http://schemas.microsoft.com/office/powerpoint/2010/main" val="381481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etap</a:t>
            </a:r>
            <a:r>
              <a:rPr lang="en-US" altLang="ko-KR" dirty="0" smtClean="0"/>
              <a:t> Architecture</a:t>
            </a:r>
            <a:endParaRPr lang="ko-KR" altLang="en-US" dirty="0"/>
          </a:p>
        </p:txBody>
      </p:sp>
      <p:pic>
        <p:nvPicPr>
          <p:cNvPr id="4" name="내용 개체 틀 3"/>
          <p:cNvPicPr>
            <a:picLocks noGrp="1" noChangeAspect="1"/>
          </p:cNvPicPr>
          <p:nvPr>
            <p:ph idx="1"/>
          </p:nvPr>
        </p:nvPicPr>
        <p:blipFill>
          <a:blip r:embed="rId2"/>
          <a:stretch>
            <a:fillRect/>
          </a:stretch>
        </p:blipFill>
        <p:spPr>
          <a:xfrm>
            <a:off x="1476375" y="1597025"/>
            <a:ext cx="9239250" cy="3990975"/>
          </a:xfrm>
          <a:prstGeom prst="rect">
            <a:avLst/>
          </a:prstGeom>
        </p:spPr>
      </p:pic>
      <p:sp>
        <p:nvSpPr>
          <p:cNvPr id="3" name="사각형 설명선 2"/>
          <p:cNvSpPr/>
          <p:nvPr/>
        </p:nvSpPr>
        <p:spPr>
          <a:xfrm>
            <a:off x="4007768" y="908720"/>
            <a:ext cx="3888432" cy="1080120"/>
          </a:xfrm>
          <a:prstGeom prst="wedgeRectCallout">
            <a:avLst>
              <a:gd name="adj1" fmla="val -11867"/>
              <a:gd name="adj2" fmla="val 8101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It </a:t>
            </a:r>
            <a:r>
              <a:rPr lang="en-US" altLang="ko-KR" smtClean="0">
                <a:solidFill>
                  <a:schemeClr val="tx1"/>
                </a:solidFill>
              </a:rPr>
              <a:t>coordinates networking, encoding, and cryptographic operations</a:t>
            </a:r>
            <a:endParaRPr lang="ko-KR" altLang="en-US" dirty="0">
              <a:solidFill>
                <a:schemeClr val="tx1"/>
              </a:solidFill>
            </a:endParaRPr>
          </a:p>
        </p:txBody>
      </p:sp>
    </p:spTree>
    <p:extLst>
      <p:ext uri="{BB962C8B-B14F-4D97-AF65-F5344CB8AC3E}">
        <p14:creationId xmlns:p14="http://schemas.microsoft.com/office/powerpoint/2010/main" val="107850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etap</a:t>
            </a:r>
            <a:r>
              <a:rPr lang="en-US" altLang="ko-KR" dirty="0" smtClean="0"/>
              <a:t> Architecture</a:t>
            </a:r>
            <a:endParaRPr lang="ko-KR" altLang="en-US" dirty="0"/>
          </a:p>
        </p:txBody>
      </p:sp>
      <p:pic>
        <p:nvPicPr>
          <p:cNvPr id="4" name="내용 개체 틀 3"/>
          <p:cNvPicPr>
            <a:picLocks noGrp="1" noChangeAspect="1"/>
          </p:cNvPicPr>
          <p:nvPr>
            <p:ph idx="1"/>
          </p:nvPr>
        </p:nvPicPr>
        <p:blipFill>
          <a:blip r:embed="rId2"/>
          <a:stretch>
            <a:fillRect/>
          </a:stretch>
        </p:blipFill>
        <p:spPr>
          <a:xfrm>
            <a:off x="1476375" y="1597025"/>
            <a:ext cx="9239250" cy="3990975"/>
          </a:xfrm>
          <a:prstGeom prst="rect">
            <a:avLst/>
          </a:prstGeom>
        </p:spPr>
      </p:pic>
      <p:sp>
        <p:nvSpPr>
          <p:cNvPr id="3" name="사각형 설명선 2"/>
          <p:cNvSpPr/>
          <p:nvPr/>
        </p:nvSpPr>
        <p:spPr>
          <a:xfrm>
            <a:off x="6744072" y="908720"/>
            <a:ext cx="4608512" cy="1080120"/>
          </a:xfrm>
          <a:prstGeom prst="wedgeRectCallout">
            <a:avLst>
              <a:gd name="adj1" fmla="val 13739"/>
              <a:gd name="adj2" fmla="val 76609"/>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It is used by </a:t>
            </a:r>
            <a:r>
              <a:rPr lang="en-US" altLang="ko-KR" dirty="0" err="1" smtClean="0">
                <a:solidFill>
                  <a:schemeClr val="tx1"/>
                </a:solidFill>
              </a:rPr>
              <a:t>middleboxes</a:t>
            </a:r>
            <a:r>
              <a:rPr lang="en-US" altLang="ko-KR" dirty="0" smtClean="0">
                <a:solidFill>
                  <a:schemeClr val="tx1"/>
                </a:solidFill>
              </a:rPr>
              <a:t> to access packets</a:t>
            </a:r>
          </a:p>
          <a:p>
            <a:pPr algn="ctr"/>
            <a:r>
              <a:rPr lang="en-US" altLang="ko-KR" b="1" dirty="0" err="1" smtClean="0">
                <a:solidFill>
                  <a:schemeClr val="tx1"/>
                </a:solidFill>
              </a:rPr>
              <a:t>read_pkt</a:t>
            </a:r>
            <a:r>
              <a:rPr lang="en-US" altLang="ko-KR" dirty="0" smtClean="0">
                <a:solidFill>
                  <a:schemeClr val="tx1"/>
                </a:solidFill>
              </a:rPr>
              <a:t> to pop packets from RX ring</a:t>
            </a:r>
          </a:p>
          <a:p>
            <a:pPr algn="ctr"/>
            <a:r>
              <a:rPr lang="en-US" altLang="ko-KR" b="1" dirty="0" err="1" smtClean="0">
                <a:solidFill>
                  <a:schemeClr val="tx1"/>
                </a:solidFill>
              </a:rPr>
              <a:t>write_pkt</a:t>
            </a:r>
            <a:r>
              <a:rPr lang="en-US" altLang="ko-KR" dirty="0" smtClean="0">
                <a:solidFill>
                  <a:schemeClr val="tx1"/>
                </a:solidFill>
              </a:rPr>
              <a:t> to push packets to TX ring</a:t>
            </a:r>
            <a:endParaRPr lang="ko-KR" altLang="en-US" dirty="0">
              <a:solidFill>
                <a:schemeClr val="tx1"/>
              </a:solidFill>
            </a:endParaRPr>
          </a:p>
        </p:txBody>
      </p:sp>
    </p:spTree>
    <p:extLst>
      <p:ext uri="{BB962C8B-B14F-4D97-AF65-F5344CB8AC3E}">
        <p14:creationId xmlns:p14="http://schemas.microsoft.com/office/powerpoint/2010/main" val="4020814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Performance Boosting</a:t>
            </a:r>
            <a:endParaRPr lang="ko-KR" altLang="en-US" dirty="0"/>
          </a:p>
        </p:txBody>
      </p:sp>
      <p:sp>
        <p:nvSpPr>
          <p:cNvPr id="3" name="내용 개체 틀 2"/>
          <p:cNvSpPr>
            <a:spLocks noGrp="1"/>
          </p:cNvSpPr>
          <p:nvPr>
            <p:ph idx="1"/>
          </p:nvPr>
        </p:nvSpPr>
        <p:spPr/>
        <p:txBody>
          <a:bodyPr/>
          <a:lstStyle/>
          <a:p>
            <a:r>
              <a:rPr lang="en-US" altLang="ko-KR" b="1" dirty="0" err="1" smtClean="0"/>
              <a:t>etap</a:t>
            </a:r>
            <a:r>
              <a:rPr lang="en-US" altLang="ko-KR" dirty="0" smtClean="0"/>
              <a:t> is hardly useful if it cannot deliver packets at a practical rate</a:t>
            </a:r>
          </a:p>
          <a:p>
            <a:endParaRPr lang="en-US" altLang="ko-KR" dirty="0"/>
          </a:p>
          <a:p>
            <a:r>
              <a:rPr lang="en-US" altLang="ko-KR" dirty="0" smtClean="0"/>
              <a:t>Lock-free ring</a:t>
            </a:r>
          </a:p>
          <a:p>
            <a:pPr lvl="1"/>
            <a:r>
              <a:rPr lang="en-US" altLang="ko-KR" dirty="0" smtClean="0"/>
              <a:t>A classic single-producer-single-consumer lockless algorithm is used, since the trusted synchronization primitives of SGX are too expensive for the use of </a:t>
            </a:r>
            <a:r>
              <a:rPr lang="en-US" altLang="ko-KR" b="1" dirty="0" err="1" smtClean="0"/>
              <a:t>etap</a:t>
            </a:r>
            <a:endParaRPr lang="en-US" altLang="ko-KR" b="1" dirty="0" smtClean="0"/>
          </a:p>
          <a:p>
            <a:endParaRPr lang="en-US" altLang="ko-KR" dirty="0" smtClean="0"/>
          </a:p>
          <a:p>
            <a:r>
              <a:rPr lang="en-US" altLang="ko-KR" dirty="0" smtClean="0"/>
              <a:t>Cache-friendly ring access</a:t>
            </a:r>
          </a:p>
          <a:p>
            <a:pPr lvl="1"/>
            <a:r>
              <a:rPr lang="en-US" altLang="ko-KR" dirty="0" smtClean="0"/>
              <a:t>Frequent updates on control variables will trigger a high cache miss rate</a:t>
            </a:r>
          </a:p>
          <a:p>
            <a:pPr lvl="1"/>
            <a:r>
              <a:rPr lang="en-US" altLang="ko-KR" dirty="0" smtClean="0"/>
              <a:t>A set of new control variables local to the threads is used to reduce the contention on shared variables</a:t>
            </a:r>
          </a:p>
          <a:p>
            <a:endParaRPr lang="en-US" altLang="ko-KR" dirty="0"/>
          </a:p>
          <a:p>
            <a:r>
              <a:rPr lang="en-US" altLang="ko-KR" dirty="0" smtClean="0"/>
              <a:t>Disciplined record batching</a:t>
            </a:r>
          </a:p>
          <a:p>
            <a:pPr lvl="1"/>
            <a:r>
              <a:rPr lang="en-US" altLang="ko-KR" dirty="0" smtClean="0"/>
              <a:t>The buffer size has to be properly set for best performance</a:t>
            </a:r>
          </a:p>
          <a:p>
            <a:pPr lvl="1"/>
            <a:r>
              <a:rPr lang="en-US" altLang="ko-KR" dirty="0" smtClean="0"/>
              <a:t>If too small, the overhead of OCALL cannot be well amortized; if too large, the core driver needs longer time to perform I/O</a:t>
            </a:r>
            <a:endParaRPr lang="ko-KR" altLang="en-US" dirty="0"/>
          </a:p>
        </p:txBody>
      </p:sp>
    </p:spTree>
    <p:extLst>
      <p:ext uri="{BB962C8B-B14F-4D97-AF65-F5344CB8AC3E}">
        <p14:creationId xmlns:p14="http://schemas.microsoft.com/office/powerpoint/2010/main" val="2927327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Flow State Management</a:t>
            </a:r>
            <a:endParaRPr lang="ko-KR" altLang="en-US" dirty="0"/>
          </a:p>
        </p:txBody>
      </p:sp>
      <p:sp>
        <p:nvSpPr>
          <p:cNvPr id="3" name="내용 개체 틀 2"/>
          <p:cNvSpPr>
            <a:spLocks noGrp="1"/>
          </p:cNvSpPr>
          <p:nvPr>
            <p:ph idx="1"/>
          </p:nvPr>
        </p:nvSpPr>
        <p:spPr/>
        <p:txBody>
          <a:bodyPr/>
          <a:lstStyle/>
          <a:p>
            <a:r>
              <a:rPr lang="en-US" altLang="ko-KR" dirty="0" smtClean="0"/>
              <a:t>A naïve approach to get rid of the </a:t>
            </a:r>
            <a:r>
              <a:rPr lang="en-US" altLang="ko-KR" b="1" dirty="0" smtClean="0">
                <a:solidFill>
                  <a:srgbClr val="FF0000"/>
                </a:solidFill>
              </a:rPr>
              <a:t>expensive EPC paging</a:t>
            </a:r>
          </a:p>
          <a:p>
            <a:pPr lvl="1"/>
            <a:r>
              <a:rPr lang="en-US" altLang="ko-KR" dirty="0" smtClean="0"/>
              <a:t>An SGX application is partitioned into two parts, a small one in the enclave and a large one in the untrusted main memory, while ensuring data swapping between the two in an on-demand manner</a:t>
            </a:r>
          </a:p>
          <a:p>
            <a:endParaRPr lang="en-US" altLang="ko-KR" dirty="0"/>
          </a:p>
          <a:p>
            <a:r>
              <a:rPr lang="en-US" altLang="ko-KR" dirty="0" smtClean="0"/>
              <a:t>A set of </a:t>
            </a:r>
            <a:r>
              <a:rPr lang="en-US" altLang="ko-KR" b="1" dirty="0" smtClean="0">
                <a:solidFill>
                  <a:srgbClr val="0070C0"/>
                </a:solidFill>
              </a:rPr>
              <a:t>novel data structure </a:t>
            </a:r>
            <a:r>
              <a:rPr lang="en-US" altLang="ko-KR" dirty="0" smtClean="0"/>
              <a:t>for managing flow states in </a:t>
            </a:r>
            <a:r>
              <a:rPr lang="en-US" altLang="ko-KR" dirty="0" err="1" smtClean="0"/>
              <a:t>stateful</a:t>
            </a:r>
            <a:r>
              <a:rPr lang="en-US" altLang="ko-KR" dirty="0" smtClean="0"/>
              <a:t> </a:t>
            </a:r>
            <a:r>
              <a:rPr lang="en-US" altLang="ko-KR" dirty="0" err="1" smtClean="0"/>
              <a:t>middleboxes</a:t>
            </a:r>
            <a:endParaRPr lang="en-US" altLang="ko-KR" dirty="0" smtClean="0"/>
          </a:p>
          <a:p>
            <a:pPr lvl="1"/>
            <a:r>
              <a:rPr lang="en-US" altLang="ko-KR" dirty="0" smtClean="0"/>
              <a:t>It is </a:t>
            </a:r>
            <a:r>
              <a:rPr lang="en-US" altLang="ko-KR" b="1" dirty="0" smtClean="0">
                <a:solidFill>
                  <a:srgbClr val="0070C0"/>
                </a:solidFill>
              </a:rPr>
              <a:t>compact</a:t>
            </a:r>
            <a:r>
              <a:rPr lang="en-US" altLang="ko-KR" dirty="0" smtClean="0"/>
              <a:t> in that by collectively adding a few tens of MBs overhead one million flows can be tracked concurrently</a:t>
            </a:r>
          </a:p>
          <a:p>
            <a:pPr lvl="1"/>
            <a:r>
              <a:rPr lang="en-US" altLang="ko-KR" dirty="0" smtClean="0"/>
              <a:t>It is </a:t>
            </a:r>
            <a:r>
              <a:rPr lang="en-US" altLang="ko-KR" b="1" dirty="0" smtClean="0">
                <a:solidFill>
                  <a:srgbClr val="0070C0"/>
                </a:solidFill>
              </a:rPr>
              <a:t>interlinked</a:t>
            </a:r>
            <a:r>
              <a:rPr lang="en-US" altLang="ko-KR" dirty="0" smtClean="0"/>
              <a:t> such that the data relocation and swapping involves only cheap pointer operations</a:t>
            </a:r>
          </a:p>
          <a:p>
            <a:endParaRPr lang="en-US" altLang="ko-KR" dirty="0"/>
          </a:p>
          <a:p>
            <a:r>
              <a:rPr lang="en-US" altLang="ko-KR" dirty="0" smtClean="0"/>
              <a:t>The </a:t>
            </a:r>
            <a:r>
              <a:rPr lang="en-US" altLang="ko-KR" b="1" dirty="0" smtClean="0">
                <a:solidFill>
                  <a:srgbClr val="0070C0"/>
                </a:solidFill>
              </a:rPr>
              <a:t>space-efficient cuckoo hashing </a:t>
            </a:r>
            <a:r>
              <a:rPr lang="en-US" altLang="ko-KR" dirty="0" smtClean="0"/>
              <a:t>is used to create a fast dual lookup algorithm</a:t>
            </a:r>
          </a:p>
          <a:p>
            <a:endParaRPr lang="en-US" altLang="ko-KR" dirty="0"/>
          </a:p>
          <a:p>
            <a:r>
              <a:rPr lang="en-US" altLang="ko-KR" dirty="0" smtClean="0"/>
              <a:t>Altogether, the state management scheme introduces small and nearly constant computation cost to </a:t>
            </a:r>
            <a:r>
              <a:rPr lang="en-US" altLang="ko-KR" dirty="0" err="1" smtClean="0"/>
              <a:t>stateful</a:t>
            </a:r>
            <a:r>
              <a:rPr lang="en-US" altLang="ko-KR" dirty="0" smtClean="0"/>
              <a:t> </a:t>
            </a:r>
            <a:r>
              <a:rPr lang="en-US" altLang="ko-KR" dirty="0" err="1" smtClean="0"/>
              <a:t>middlebox</a:t>
            </a:r>
            <a:r>
              <a:rPr lang="en-US" altLang="ko-KR" dirty="0" smtClean="0"/>
              <a:t> processing, even with 100,000s of concurrent flows</a:t>
            </a:r>
            <a:endParaRPr lang="ko-KR" altLang="en-US" dirty="0"/>
          </a:p>
        </p:txBody>
      </p:sp>
    </p:spTree>
    <p:extLst>
      <p:ext uri="{BB962C8B-B14F-4D97-AF65-F5344CB8AC3E}">
        <p14:creationId xmlns:p14="http://schemas.microsoft.com/office/powerpoint/2010/main" val="278044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Data Structures</a:t>
            </a:r>
            <a:endParaRPr lang="ko-KR" altLang="en-US" dirty="0"/>
          </a:p>
        </p:txBody>
      </p:sp>
      <p:sp>
        <p:nvSpPr>
          <p:cNvPr id="3" name="내용 개체 틀 2"/>
          <p:cNvSpPr>
            <a:spLocks noGrp="1"/>
          </p:cNvSpPr>
          <p:nvPr>
            <p:ph idx="1"/>
          </p:nvPr>
        </p:nvSpPr>
        <p:spPr/>
        <p:txBody>
          <a:bodyPr/>
          <a:lstStyle/>
          <a:p>
            <a:r>
              <a:rPr lang="en-US" altLang="ko-KR" dirty="0" smtClean="0"/>
              <a:t>Three abstract tables of the state management</a:t>
            </a:r>
          </a:p>
          <a:p>
            <a:pPr lvl="1"/>
            <a:r>
              <a:rPr lang="en-US" altLang="ko-KR" dirty="0" err="1" smtClean="0"/>
              <a:t>flow_cache</a:t>
            </a:r>
            <a:r>
              <a:rPr lang="en-US" altLang="ko-KR" dirty="0" smtClean="0"/>
              <a:t>: This maintains the states of a fixed number of </a:t>
            </a:r>
            <a:r>
              <a:rPr lang="en-US" altLang="ko-KR" b="1" dirty="0" smtClean="0">
                <a:solidFill>
                  <a:srgbClr val="0070C0"/>
                </a:solidFill>
              </a:rPr>
              <a:t>active flows in the enclave</a:t>
            </a:r>
          </a:p>
          <a:p>
            <a:pPr lvl="1"/>
            <a:r>
              <a:rPr lang="en-US" altLang="ko-KR" dirty="0" err="1" smtClean="0"/>
              <a:t>flow_store</a:t>
            </a:r>
            <a:r>
              <a:rPr lang="en-US" altLang="ko-KR" dirty="0" smtClean="0"/>
              <a:t>: It keeps the encrypted states of </a:t>
            </a:r>
            <a:r>
              <a:rPr lang="en-US" altLang="ko-KR" b="1" dirty="0" smtClean="0">
                <a:solidFill>
                  <a:srgbClr val="0070C0"/>
                </a:solidFill>
              </a:rPr>
              <a:t>inactive flows in the untrusted memory</a:t>
            </a:r>
          </a:p>
          <a:p>
            <a:pPr lvl="1"/>
            <a:r>
              <a:rPr lang="en-US" altLang="ko-KR" dirty="0" err="1" smtClean="0"/>
              <a:t>lkup_table</a:t>
            </a:r>
            <a:r>
              <a:rPr lang="en-US" altLang="ko-KR" dirty="0" smtClean="0"/>
              <a:t>: It allows </a:t>
            </a:r>
            <a:r>
              <a:rPr lang="en-US" altLang="ko-KR" b="1" dirty="0" smtClean="0">
                <a:solidFill>
                  <a:srgbClr val="0070C0"/>
                </a:solidFill>
              </a:rPr>
              <a:t>fast lookup </a:t>
            </a:r>
            <a:r>
              <a:rPr lang="en-US" altLang="ko-KR" dirty="0" smtClean="0"/>
              <a:t>of all flow states from </a:t>
            </a:r>
            <a:r>
              <a:rPr lang="en-US" altLang="ko-KR" b="1" dirty="0" smtClean="0">
                <a:solidFill>
                  <a:srgbClr val="0070C0"/>
                </a:solidFill>
              </a:rPr>
              <a:t>within the enclave</a:t>
            </a:r>
          </a:p>
          <a:p>
            <a:endParaRPr lang="en-US" altLang="ko-KR" dirty="0"/>
          </a:p>
          <a:p>
            <a:r>
              <a:rPr lang="en-US" altLang="ko-KR" dirty="0" smtClean="0"/>
              <a:t>Design principle</a:t>
            </a:r>
          </a:p>
          <a:p>
            <a:pPr lvl="1"/>
            <a:r>
              <a:rPr lang="en-US" altLang="ko-KR" dirty="0" smtClean="0"/>
              <a:t>Keeping the data structure of </a:t>
            </a:r>
            <a:r>
              <a:rPr lang="en-US" altLang="ko-KR" dirty="0" err="1" smtClean="0"/>
              <a:t>flow_cache</a:t>
            </a:r>
            <a:r>
              <a:rPr lang="en-US" altLang="ko-KR" dirty="0" smtClean="0"/>
              <a:t> and </a:t>
            </a:r>
            <a:r>
              <a:rPr lang="en-US" altLang="ko-KR" dirty="0" err="1" smtClean="0"/>
              <a:t>lkup_table</a:t>
            </a:r>
            <a:r>
              <a:rPr lang="en-US" altLang="ko-KR" dirty="0" smtClean="0"/>
              <a:t> functional and minimal</a:t>
            </a:r>
          </a:p>
          <a:p>
            <a:pPr lvl="1"/>
            <a:endParaRPr lang="ko-KR" altLang="en-US" dirty="0"/>
          </a:p>
        </p:txBody>
      </p:sp>
      <p:pic>
        <p:nvPicPr>
          <p:cNvPr id="4" name="그림 3"/>
          <p:cNvPicPr>
            <a:picLocks noChangeAspect="1"/>
          </p:cNvPicPr>
          <p:nvPr/>
        </p:nvPicPr>
        <p:blipFill>
          <a:blip r:embed="rId2"/>
          <a:stretch>
            <a:fillRect/>
          </a:stretch>
        </p:blipFill>
        <p:spPr>
          <a:xfrm>
            <a:off x="2999656" y="3573016"/>
            <a:ext cx="6458495" cy="2877149"/>
          </a:xfrm>
          <a:prstGeom prst="rect">
            <a:avLst/>
          </a:prstGeom>
        </p:spPr>
      </p:pic>
    </p:spTree>
    <p:extLst>
      <p:ext uri="{BB962C8B-B14F-4D97-AF65-F5344CB8AC3E}">
        <p14:creationId xmlns:p14="http://schemas.microsoft.com/office/powerpoint/2010/main" val="592534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Data Structures</a:t>
            </a:r>
            <a:endParaRPr lang="ko-KR" altLang="en-US" dirty="0"/>
          </a:p>
        </p:txBody>
      </p:sp>
      <p:sp>
        <p:nvSpPr>
          <p:cNvPr id="3" name="내용 개체 틀 2"/>
          <p:cNvSpPr>
            <a:spLocks noGrp="1"/>
          </p:cNvSpPr>
          <p:nvPr>
            <p:ph idx="1"/>
          </p:nvPr>
        </p:nvSpPr>
        <p:spPr/>
        <p:txBody>
          <a:bodyPr/>
          <a:lstStyle/>
          <a:p>
            <a:r>
              <a:rPr lang="en-US" altLang="ko-KR" dirty="0" smtClean="0"/>
              <a:t>Three abstract tables of the state management</a:t>
            </a:r>
          </a:p>
          <a:p>
            <a:pPr lvl="1"/>
            <a:r>
              <a:rPr lang="en-US" altLang="ko-KR" dirty="0" err="1" smtClean="0"/>
              <a:t>flow_cache</a:t>
            </a:r>
            <a:r>
              <a:rPr lang="en-US" altLang="ko-KR" dirty="0" smtClean="0"/>
              <a:t>: This maintains the states of a fixed number of </a:t>
            </a:r>
            <a:r>
              <a:rPr lang="en-US" altLang="ko-KR" b="1" dirty="0" smtClean="0">
                <a:solidFill>
                  <a:srgbClr val="0070C0"/>
                </a:solidFill>
              </a:rPr>
              <a:t>active flows in the enclave</a:t>
            </a:r>
          </a:p>
          <a:p>
            <a:pPr lvl="1"/>
            <a:r>
              <a:rPr lang="en-US" altLang="ko-KR" dirty="0" err="1" smtClean="0"/>
              <a:t>flow_store</a:t>
            </a:r>
            <a:r>
              <a:rPr lang="en-US" altLang="ko-KR" dirty="0" smtClean="0"/>
              <a:t>: It keeps the encrypted states of </a:t>
            </a:r>
            <a:r>
              <a:rPr lang="en-US" altLang="ko-KR" b="1" dirty="0" smtClean="0">
                <a:solidFill>
                  <a:srgbClr val="0070C0"/>
                </a:solidFill>
              </a:rPr>
              <a:t>inactive flows in the untrusted memory</a:t>
            </a:r>
          </a:p>
          <a:p>
            <a:pPr lvl="1"/>
            <a:r>
              <a:rPr lang="en-US" altLang="ko-KR" dirty="0" err="1" smtClean="0"/>
              <a:t>lkup_table</a:t>
            </a:r>
            <a:r>
              <a:rPr lang="en-US" altLang="ko-KR" dirty="0" smtClean="0"/>
              <a:t>: It allows </a:t>
            </a:r>
            <a:r>
              <a:rPr lang="en-US" altLang="ko-KR" b="1" dirty="0" smtClean="0">
                <a:solidFill>
                  <a:srgbClr val="0070C0"/>
                </a:solidFill>
              </a:rPr>
              <a:t>fast lookup </a:t>
            </a:r>
            <a:r>
              <a:rPr lang="en-US" altLang="ko-KR" dirty="0" smtClean="0"/>
              <a:t>of all flow states from </a:t>
            </a:r>
            <a:r>
              <a:rPr lang="en-US" altLang="ko-KR" b="1" dirty="0" smtClean="0">
                <a:solidFill>
                  <a:srgbClr val="0070C0"/>
                </a:solidFill>
              </a:rPr>
              <a:t>within the enclave</a:t>
            </a:r>
          </a:p>
          <a:p>
            <a:endParaRPr lang="en-US" altLang="ko-KR" dirty="0"/>
          </a:p>
          <a:p>
            <a:r>
              <a:rPr lang="en-US" altLang="ko-KR" dirty="0" smtClean="0"/>
              <a:t>Design principle</a:t>
            </a:r>
          </a:p>
          <a:p>
            <a:pPr lvl="1"/>
            <a:r>
              <a:rPr lang="en-US" altLang="ko-KR" dirty="0" smtClean="0"/>
              <a:t>Keeping the data structure of </a:t>
            </a:r>
            <a:r>
              <a:rPr lang="en-US" altLang="ko-KR" dirty="0" err="1" smtClean="0"/>
              <a:t>flow_cache</a:t>
            </a:r>
            <a:r>
              <a:rPr lang="en-US" altLang="ko-KR" dirty="0" smtClean="0"/>
              <a:t> and </a:t>
            </a:r>
            <a:r>
              <a:rPr lang="en-US" altLang="ko-KR" dirty="0" err="1" smtClean="0"/>
              <a:t>lkup_table</a:t>
            </a:r>
            <a:r>
              <a:rPr lang="en-US" altLang="ko-KR" dirty="0" smtClean="0"/>
              <a:t> functional and minimal</a:t>
            </a:r>
          </a:p>
          <a:p>
            <a:pPr lvl="1"/>
            <a:endParaRPr lang="ko-KR" altLang="en-US" dirty="0"/>
          </a:p>
        </p:txBody>
      </p:sp>
      <p:pic>
        <p:nvPicPr>
          <p:cNvPr id="4" name="그림 3"/>
          <p:cNvPicPr>
            <a:picLocks noChangeAspect="1"/>
          </p:cNvPicPr>
          <p:nvPr/>
        </p:nvPicPr>
        <p:blipFill>
          <a:blip r:embed="rId2"/>
          <a:stretch>
            <a:fillRect/>
          </a:stretch>
        </p:blipFill>
        <p:spPr>
          <a:xfrm>
            <a:off x="2999656" y="3573016"/>
            <a:ext cx="6458495" cy="2877149"/>
          </a:xfrm>
          <a:prstGeom prst="rect">
            <a:avLst/>
          </a:prstGeom>
        </p:spPr>
      </p:pic>
      <p:sp>
        <p:nvSpPr>
          <p:cNvPr id="5" name="직사각형 4"/>
          <p:cNvSpPr/>
          <p:nvPr/>
        </p:nvSpPr>
        <p:spPr>
          <a:xfrm>
            <a:off x="4151784" y="3933056"/>
            <a:ext cx="1512168"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 name="TextBox 5"/>
          <p:cNvSpPr txBox="1"/>
          <p:nvPr/>
        </p:nvSpPr>
        <p:spPr>
          <a:xfrm>
            <a:off x="5231904" y="3592797"/>
            <a:ext cx="574196" cy="369332"/>
          </a:xfrm>
          <a:prstGeom prst="rect">
            <a:avLst/>
          </a:prstGeom>
          <a:noFill/>
        </p:spPr>
        <p:txBody>
          <a:bodyPr wrap="none" rtlCol="0">
            <a:spAutoFit/>
          </a:bodyPr>
          <a:lstStyle/>
          <a:p>
            <a:r>
              <a:rPr lang="en-US" altLang="ko-KR" dirty="0" smtClean="0">
                <a:solidFill>
                  <a:srgbClr val="FF0000"/>
                </a:solidFill>
              </a:rPr>
              <a:t>24B</a:t>
            </a:r>
            <a:endParaRPr lang="ko-KR" altLang="en-US" dirty="0">
              <a:solidFill>
                <a:srgbClr val="FF0000"/>
              </a:solidFill>
            </a:endParaRPr>
          </a:p>
        </p:txBody>
      </p:sp>
    </p:spTree>
    <p:extLst>
      <p:ext uri="{BB962C8B-B14F-4D97-AF65-F5344CB8AC3E}">
        <p14:creationId xmlns:p14="http://schemas.microsoft.com/office/powerpoint/2010/main" val="2732768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Motivation</a:t>
            </a:r>
            <a:endParaRPr lang="ko-KR" altLang="en-US" dirty="0"/>
          </a:p>
        </p:txBody>
      </p:sp>
      <p:sp>
        <p:nvSpPr>
          <p:cNvPr id="3" name="내용 개체 틀 2"/>
          <p:cNvSpPr>
            <a:spLocks noGrp="1"/>
          </p:cNvSpPr>
          <p:nvPr>
            <p:ph idx="1"/>
          </p:nvPr>
        </p:nvSpPr>
        <p:spPr/>
        <p:txBody>
          <a:bodyPr/>
          <a:lstStyle/>
          <a:p>
            <a:r>
              <a:rPr lang="en-US" altLang="ko-KR" dirty="0" smtClean="0"/>
              <a:t>Necessity for metadata protection</a:t>
            </a:r>
          </a:p>
          <a:p>
            <a:pPr lvl="1"/>
            <a:r>
              <a:rPr lang="en-US" altLang="ko-KR" dirty="0" smtClean="0"/>
              <a:t>Most existing designs only consider the protection of application payloads (not traffic metadata)</a:t>
            </a:r>
          </a:p>
          <a:p>
            <a:pPr lvl="1"/>
            <a:r>
              <a:rPr lang="en-US" altLang="ko-KR" dirty="0" smtClean="0"/>
              <a:t>“If you have enough metadata, you don’t really need content”</a:t>
            </a:r>
          </a:p>
          <a:p>
            <a:pPr lvl="1"/>
            <a:r>
              <a:rPr lang="en-US" altLang="ko-KR" dirty="0" smtClean="0"/>
              <a:t>Aggregating tremendous user traffic to the </a:t>
            </a:r>
            <a:r>
              <a:rPr lang="en-US" altLang="ko-KR" dirty="0" err="1" smtClean="0"/>
              <a:t>middlebox</a:t>
            </a:r>
            <a:r>
              <a:rPr lang="en-US" altLang="ko-KR" dirty="0" smtClean="0"/>
              <a:t> service provider creates a </a:t>
            </a:r>
            <a:r>
              <a:rPr lang="en-US" altLang="ko-KR" b="1" dirty="0" smtClean="0">
                <a:solidFill>
                  <a:srgbClr val="FF0000"/>
                </a:solidFill>
              </a:rPr>
              <a:t>unique vantage point</a:t>
            </a:r>
            <a:r>
              <a:rPr lang="en-US" altLang="ko-KR" dirty="0" smtClean="0"/>
              <a:t> for traffic analysis</a:t>
            </a:r>
          </a:p>
          <a:p>
            <a:pPr lvl="1"/>
            <a:r>
              <a:rPr lang="en-US" altLang="ko-KR" dirty="0" smtClean="0"/>
              <a:t>We should protect not only application payloads but all the traffic metadata (</a:t>
            </a:r>
            <a:r>
              <a:rPr lang="en-US" altLang="ko-KR" b="1" dirty="0" smtClean="0">
                <a:solidFill>
                  <a:srgbClr val="0070C0"/>
                </a:solidFill>
              </a:rPr>
              <a:t>full-stack protection</a:t>
            </a:r>
            <a:r>
              <a:rPr lang="en-US" altLang="ko-KR" dirty="0" smtClean="0"/>
              <a:t>)</a:t>
            </a:r>
          </a:p>
          <a:p>
            <a:endParaRPr lang="en-US" altLang="ko-KR" dirty="0"/>
          </a:p>
          <a:p>
            <a:r>
              <a:rPr lang="en-US" altLang="ko-KR" dirty="0" smtClean="0"/>
              <a:t>Necessity for </a:t>
            </a:r>
            <a:r>
              <a:rPr lang="en-US" altLang="ko-KR" dirty="0" err="1" smtClean="0"/>
              <a:t>stateful</a:t>
            </a:r>
            <a:r>
              <a:rPr lang="en-US" altLang="ko-KR" dirty="0" smtClean="0"/>
              <a:t> </a:t>
            </a:r>
            <a:r>
              <a:rPr lang="en-US" altLang="ko-KR" dirty="0" err="1" smtClean="0"/>
              <a:t>middlebox</a:t>
            </a:r>
            <a:endParaRPr lang="en-US" altLang="ko-KR" dirty="0" smtClean="0"/>
          </a:p>
          <a:p>
            <a:pPr lvl="1"/>
            <a:r>
              <a:rPr lang="en-US" altLang="ko-KR" dirty="0" smtClean="0"/>
              <a:t>Advanced </a:t>
            </a:r>
            <a:r>
              <a:rPr lang="en-US" altLang="ko-KR" dirty="0" err="1" smtClean="0"/>
              <a:t>middleboxes</a:t>
            </a:r>
            <a:r>
              <a:rPr lang="en-US" altLang="ko-KR" dirty="0" smtClean="0"/>
              <a:t> need to track various flow-level states</a:t>
            </a:r>
          </a:p>
          <a:p>
            <a:pPr lvl="1"/>
            <a:r>
              <a:rPr lang="en-US" altLang="ko-KR" dirty="0" smtClean="0"/>
              <a:t>Supporting </a:t>
            </a:r>
            <a:r>
              <a:rPr lang="en-US" altLang="ko-KR" dirty="0" err="1" smtClean="0"/>
              <a:t>stateful</a:t>
            </a:r>
            <a:r>
              <a:rPr lang="en-US" altLang="ko-KR" dirty="0" smtClean="0"/>
              <a:t> processing is an essential functionality requirement</a:t>
            </a:r>
          </a:p>
          <a:p>
            <a:pPr lvl="1"/>
            <a:r>
              <a:rPr lang="en-US" altLang="ko-KR" dirty="0" smtClean="0"/>
              <a:t>A secure yet efficient solution is challenging with trusted hardware</a:t>
            </a:r>
          </a:p>
          <a:p>
            <a:pPr lvl="1"/>
            <a:r>
              <a:rPr lang="en-US" altLang="ko-KR" dirty="0" smtClean="0"/>
              <a:t>A performance baseline that should be respected even if strong security</a:t>
            </a:r>
            <a:br>
              <a:rPr lang="en-US" altLang="ko-KR" dirty="0" smtClean="0"/>
            </a:br>
            <a:r>
              <a:rPr lang="en-US" altLang="ko-KR" dirty="0" smtClean="0"/>
              <a:t>guarantees are favored</a:t>
            </a:r>
            <a:endParaRPr lang="ko-KR" altLang="en-US" dirty="0"/>
          </a:p>
        </p:txBody>
      </p:sp>
      <p:pic>
        <p:nvPicPr>
          <p:cNvPr id="4" name="그림 3"/>
          <p:cNvPicPr>
            <a:picLocks noChangeAspect="1"/>
          </p:cNvPicPr>
          <p:nvPr/>
        </p:nvPicPr>
        <p:blipFill>
          <a:blip r:embed="rId2"/>
          <a:stretch>
            <a:fillRect/>
          </a:stretch>
        </p:blipFill>
        <p:spPr>
          <a:xfrm>
            <a:off x="8317243" y="3284984"/>
            <a:ext cx="3635407" cy="2997894"/>
          </a:xfrm>
          <a:prstGeom prst="rect">
            <a:avLst/>
          </a:prstGeom>
        </p:spPr>
      </p:pic>
    </p:spTree>
    <p:extLst>
      <p:ext uri="{BB962C8B-B14F-4D97-AF65-F5344CB8AC3E}">
        <p14:creationId xmlns:p14="http://schemas.microsoft.com/office/powerpoint/2010/main" val="123087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Data Structures</a:t>
            </a:r>
            <a:endParaRPr lang="ko-KR" altLang="en-US" dirty="0"/>
          </a:p>
        </p:txBody>
      </p:sp>
      <p:sp>
        <p:nvSpPr>
          <p:cNvPr id="3" name="내용 개체 틀 2"/>
          <p:cNvSpPr>
            <a:spLocks noGrp="1"/>
          </p:cNvSpPr>
          <p:nvPr>
            <p:ph idx="1"/>
          </p:nvPr>
        </p:nvSpPr>
        <p:spPr/>
        <p:txBody>
          <a:bodyPr/>
          <a:lstStyle/>
          <a:p>
            <a:r>
              <a:rPr lang="en-US" altLang="ko-KR" dirty="0" smtClean="0"/>
              <a:t>Three abstract tables of the state management</a:t>
            </a:r>
          </a:p>
          <a:p>
            <a:pPr lvl="1"/>
            <a:r>
              <a:rPr lang="en-US" altLang="ko-KR" dirty="0" err="1" smtClean="0"/>
              <a:t>flow_cache</a:t>
            </a:r>
            <a:r>
              <a:rPr lang="en-US" altLang="ko-KR" dirty="0" smtClean="0"/>
              <a:t>: This maintains the states of a fixed number of </a:t>
            </a:r>
            <a:r>
              <a:rPr lang="en-US" altLang="ko-KR" b="1" dirty="0" smtClean="0">
                <a:solidFill>
                  <a:srgbClr val="0070C0"/>
                </a:solidFill>
              </a:rPr>
              <a:t>active flows in the enclave</a:t>
            </a:r>
          </a:p>
          <a:p>
            <a:pPr lvl="1"/>
            <a:r>
              <a:rPr lang="en-US" altLang="ko-KR" dirty="0" err="1" smtClean="0"/>
              <a:t>flow_store</a:t>
            </a:r>
            <a:r>
              <a:rPr lang="en-US" altLang="ko-KR" dirty="0" smtClean="0"/>
              <a:t>: It keeps the encrypted states of </a:t>
            </a:r>
            <a:r>
              <a:rPr lang="en-US" altLang="ko-KR" b="1" dirty="0" smtClean="0">
                <a:solidFill>
                  <a:srgbClr val="0070C0"/>
                </a:solidFill>
              </a:rPr>
              <a:t>inactive flows in the untrusted memory</a:t>
            </a:r>
          </a:p>
          <a:p>
            <a:pPr lvl="1"/>
            <a:r>
              <a:rPr lang="en-US" altLang="ko-KR" dirty="0" err="1" smtClean="0"/>
              <a:t>lkup_table</a:t>
            </a:r>
            <a:r>
              <a:rPr lang="en-US" altLang="ko-KR" dirty="0" smtClean="0"/>
              <a:t>: It allows </a:t>
            </a:r>
            <a:r>
              <a:rPr lang="en-US" altLang="ko-KR" b="1" dirty="0" smtClean="0">
                <a:solidFill>
                  <a:srgbClr val="0070C0"/>
                </a:solidFill>
              </a:rPr>
              <a:t>fast lookup </a:t>
            </a:r>
            <a:r>
              <a:rPr lang="en-US" altLang="ko-KR" dirty="0" smtClean="0"/>
              <a:t>of all flow states from </a:t>
            </a:r>
            <a:r>
              <a:rPr lang="en-US" altLang="ko-KR" b="1" dirty="0" smtClean="0">
                <a:solidFill>
                  <a:srgbClr val="0070C0"/>
                </a:solidFill>
              </a:rPr>
              <a:t>within the enclave</a:t>
            </a:r>
          </a:p>
          <a:p>
            <a:endParaRPr lang="en-US" altLang="ko-KR" dirty="0"/>
          </a:p>
          <a:p>
            <a:r>
              <a:rPr lang="en-US" altLang="ko-KR" dirty="0" smtClean="0"/>
              <a:t>Design principle</a:t>
            </a:r>
          </a:p>
          <a:p>
            <a:pPr lvl="1"/>
            <a:r>
              <a:rPr lang="en-US" altLang="ko-KR" dirty="0" smtClean="0"/>
              <a:t>Keeping the data structure of </a:t>
            </a:r>
            <a:r>
              <a:rPr lang="en-US" altLang="ko-KR" dirty="0" err="1" smtClean="0"/>
              <a:t>flow_cache</a:t>
            </a:r>
            <a:r>
              <a:rPr lang="en-US" altLang="ko-KR" dirty="0" smtClean="0"/>
              <a:t> and </a:t>
            </a:r>
            <a:r>
              <a:rPr lang="en-US" altLang="ko-KR" dirty="0" err="1" smtClean="0"/>
              <a:t>lkup_table</a:t>
            </a:r>
            <a:r>
              <a:rPr lang="en-US" altLang="ko-KR" dirty="0" smtClean="0"/>
              <a:t> functional and minimal</a:t>
            </a:r>
          </a:p>
          <a:p>
            <a:pPr lvl="1"/>
            <a:endParaRPr lang="ko-KR" altLang="en-US" dirty="0"/>
          </a:p>
        </p:txBody>
      </p:sp>
      <p:pic>
        <p:nvPicPr>
          <p:cNvPr id="4" name="그림 3"/>
          <p:cNvPicPr>
            <a:picLocks noChangeAspect="1"/>
          </p:cNvPicPr>
          <p:nvPr/>
        </p:nvPicPr>
        <p:blipFill>
          <a:blip r:embed="rId2"/>
          <a:stretch>
            <a:fillRect/>
          </a:stretch>
        </p:blipFill>
        <p:spPr>
          <a:xfrm>
            <a:off x="2999656" y="3573016"/>
            <a:ext cx="6458495" cy="2877149"/>
          </a:xfrm>
          <a:prstGeom prst="rect">
            <a:avLst/>
          </a:prstGeom>
        </p:spPr>
      </p:pic>
      <p:sp>
        <p:nvSpPr>
          <p:cNvPr id="7" name="직사각형 6"/>
          <p:cNvSpPr/>
          <p:nvPr/>
        </p:nvSpPr>
        <p:spPr>
          <a:xfrm>
            <a:off x="4151784" y="5085184"/>
            <a:ext cx="1512168"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 name="TextBox 7"/>
          <p:cNvSpPr txBox="1"/>
          <p:nvPr/>
        </p:nvSpPr>
        <p:spPr>
          <a:xfrm>
            <a:off x="5231904" y="5960268"/>
            <a:ext cx="574196" cy="369332"/>
          </a:xfrm>
          <a:prstGeom prst="rect">
            <a:avLst/>
          </a:prstGeom>
          <a:noFill/>
        </p:spPr>
        <p:txBody>
          <a:bodyPr wrap="none" rtlCol="0">
            <a:spAutoFit/>
          </a:bodyPr>
          <a:lstStyle/>
          <a:p>
            <a:r>
              <a:rPr lang="en-US" altLang="ko-KR" dirty="0" smtClean="0">
                <a:solidFill>
                  <a:srgbClr val="FF0000"/>
                </a:solidFill>
              </a:rPr>
              <a:t>33B</a:t>
            </a:r>
            <a:endParaRPr lang="ko-KR" altLang="en-US" dirty="0">
              <a:solidFill>
                <a:srgbClr val="FF0000"/>
              </a:solidFill>
            </a:endParaRPr>
          </a:p>
        </p:txBody>
      </p:sp>
    </p:spTree>
    <p:extLst>
      <p:ext uri="{BB962C8B-B14F-4D97-AF65-F5344CB8AC3E}">
        <p14:creationId xmlns:p14="http://schemas.microsoft.com/office/powerpoint/2010/main" val="84617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Data Structures</a:t>
            </a:r>
            <a:endParaRPr lang="ko-KR" altLang="en-US" dirty="0"/>
          </a:p>
        </p:txBody>
      </p:sp>
      <p:sp>
        <p:nvSpPr>
          <p:cNvPr id="3" name="내용 개체 틀 2"/>
          <p:cNvSpPr>
            <a:spLocks noGrp="1"/>
          </p:cNvSpPr>
          <p:nvPr>
            <p:ph idx="1"/>
          </p:nvPr>
        </p:nvSpPr>
        <p:spPr/>
        <p:txBody>
          <a:bodyPr/>
          <a:lstStyle/>
          <a:p>
            <a:r>
              <a:rPr lang="en-US" altLang="ko-KR" dirty="0" smtClean="0"/>
              <a:t>Three abstract tables of the state management</a:t>
            </a:r>
          </a:p>
          <a:p>
            <a:pPr lvl="1"/>
            <a:r>
              <a:rPr lang="en-US" altLang="ko-KR" dirty="0" err="1" smtClean="0"/>
              <a:t>flow_cache</a:t>
            </a:r>
            <a:r>
              <a:rPr lang="en-US" altLang="ko-KR" dirty="0" smtClean="0"/>
              <a:t>: This maintains the states of a fixed number of </a:t>
            </a:r>
            <a:r>
              <a:rPr lang="en-US" altLang="ko-KR" b="1" dirty="0" smtClean="0">
                <a:solidFill>
                  <a:srgbClr val="0070C0"/>
                </a:solidFill>
              </a:rPr>
              <a:t>active flows in the enclave</a:t>
            </a:r>
          </a:p>
          <a:p>
            <a:pPr lvl="1"/>
            <a:r>
              <a:rPr lang="en-US" altLang="ko-KR" dirty="0" err="1" smtClean="0"/>
              <a:t>flow_store</a:t>
            </a:r>
            <a:r>
              <a:rPr lang="en-US" altLang="ko-KR" dirty="0" smtClean="0"/>
              <a:t>: It keeps the encrypted states of </a:t>
            </a:r>
            <a:r>
              <a:rPr lang="en-US" altLang="ko-KR" b="1" dirty="0" smtClean="0">
                <a:solidFill>
                  <a:srgbClr val="0070C0"/>
                </a:solidFill>
              </a:rPr>
              <a:t>inactive flows in the untrusted memory</a:t>
            </a:r>
          </a:p>
          <a:p>
            <a:pPr lvl="1"/>
            <a:r>
              <a:rPr lang="en-US" altLang="ko-KR" dirty="0" err="1" smtClean="0"/>
              <a:t>lkup_table</a:t>
            </a:r>
            <a:r>
              <a:rPr lang="en-US" altLang="ko-KR" dirty="0" smtClean="0"/>
              <a:t>: It allows </a:t>
            </a:r>
            <a:r>
              <a:rPr lang="en-US" altLang="ko-KR" b="1" dirty="0" smtClean="0">
                <a:solidFill>
                  <a:srgbClr val="0070C0"/>
                </a:solidFill>
              </a:rPr>
              <a:t>fast lookup </a:t>
            </a:r>
            <a:r>
              <a:rPr lang="en-US" altLang="ko-KR" dirty="0" smtClean="0"/>
              <a:t>of all flow states from </a:t>
            </a:r>
            <a:r>
              <a:rPr lang="en-US" altLang="ko-KR" b="1" dirty="0" smtClean="0">
                <a:solidFill>
                  <a:srgbClr val="0070C0"/>
                </a:solidFill>
              </a:rPr>
              <a:t>within the enclave</a:t>
            </a:r>
          </a:p>
          <a:p>
            <a:endParaRPr lang="en-US" altLang="ko-KR" dirty="0"/>
          </a:p>
          <a:p>
            <a:r>
              <a:rPr lang="en-US" altLang="ko-KR" dirty="0" smtClean="0"/>
              <a:t>Design principle</a:t>
            </a:r>
          </a:p>
          <a:p>
            <a:pPr lvl="1"/>
            <a:r>
              <a:rPr lang="en-US" altLang="ko-KR" dirty="0" smtClean="0"/>
              <a:t>Keeping the data structure of </a:t>
            </a:r>
            <a:r>
              <a:rPr lang="en-US" altLang="ko-KR" dirty="0" err="1" smtClean="0"/>
              <a:t>flow_cache</a:t>
            </a:r>
            <a:r>
              <a:rPr lang="en-US" altLang="ko-KR" dirty="0" smtClean="0"/>
              <a:t> and </a:t>
            </a:r>
            <a:r>
              <a:rPr lang="en-US" altLang="ko-KR" dirty="0" err="1" smtClean="0"/>
              <a:t>lkup_table</a:t>
            </a:r>
            <a:r>
              <a:rPr lang="en-US" altLang="ko-KR" dirty="0" smtClean="0"/>
              <a:t> functional and minimal</a:t>
            </a:r>
          </a:p>
          <a:p>
            <a:pPr lvl="1"/>
            <a:endParaRPr lang="ko-KR" altLang="en-US" dirty="0"/>
          </a:p>
        </p:txBody>
      </p:sp>
      <p:pic>
        <p:nvPicPr>
          <p:cNvPr id="4" name="그림 3"/>
          <p:cNvPicPr>
            <a:picLocks noChangeAspect="1"/>
          </p:cNvPicPr>
          <p:nvPr/>
        </p:nvPicPr>
        <p:blipFill>
          <a:blip r:embed="rId2"/>
          <a:stretch>
            <a:fillRect/>
          </a:stretch>
        </p:blipFill>
        <p:spPr>
          <a:xfrm>
            <a:off x="2999656" y="3573016"/>
            <a:ext cx="6458495" cy="2877149"/>
          </a:xfrm>
          <a:prstGeom prst="rect">
            <a:avLst/>
          </a:prstGeom>
        </p:spPr>
      </p:pic>
      <p:sp>
        <p:nvSpPr>
          <p:cNvPr id="7" name="직사각형 6"/>
          <p:cNvSpPr/>
          <p:nvPr/>
        </p:nvSpPr>
        <p:spPr>
          <a:xfrm>
            <a:off x="4151784" y="5085184"/>
            <a:ext cx="1512168"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 name="TextBox 7"/>
          <p:cNvSpPr txBox="1"/>
          <p:nvPr/>
        </p:nvSpPr>
        <p:spPr>
          <a:xfrm>
            <a:off x="5231904" y="5960268"/>
            <a:ext cx="574196" cy="369332"/>
          </a:xfrm>
          <a:prstGeom prst="rect">
            <a:avLst/>
          </a:prstGeom>
          <a:noFill/>
        </p:spPr>
        <p:txBody>
          <a:bodyPr wrap="none" rtlCol="0">
            <a:spAutoFit/>
          </a:bodyPr>
          <a:lstStyle/>
          <a:p>
            <a:r>
              <a:rPr lang="en-US" altLang="ko-KR" dirty="0" smtClean="0">
                <a:solidFill>
                  <a:srgbClr val="FF0000"/>
                </a:solidFill>
              </a:rPr>
              <a:t>33B</a:t>
            </a:r>
            <a:endParaRPr lang="ko-KR" altLang="en-US" dirty="0">
              <a:solidFill>
                <a:srgbClr val="FF0000"/>
              </a:solidFill>
            </a:endParaRPr>
          </a:p>
        </p:txBody>
      </p:sp>
      <p:sp>
        <p:nvSpPr>
          <p:cNvPr id="9" name="직사각형 8"/>
          <p:cNvSpPr/>
          <p:nvPr/>
        </p:nvSpPr>
        <p:spPr>
          <a:xfrm>
            <a:off x="4151784" y="3933056"/>
            <a:ext cx="1512168"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 name="TextBox 9"/>
          <p:cNvSpPr txBox="1"/>
          <p:nvPr/>
        </p:nvSpPr>
        <p:spPr>
          <a:xfrm>
            <a:off x="5231904" y="3592797"/>
            <a:ext cx="574196" cy="369332"/>
          </a:xfrm>
          <a:prstGeom prst="rect">
            <a:avLst/>
          </a:prstGeom>
          <a:noFill/>
        </p:spPr>
        <p:txBody>
          <a:bodyPr wrap="none" rtlCol="0">
            <a:spAutoFit/>
          </a:bodyPr>
          <a:lstStyle/>
          <a:p>
            <a:r>
              <a:rPr lang="en-US" altLang="ko-KR" dirty="0" smtClean="0">
                <a:solidFill>
                  <a:srgbClr val="FF0000"/>
                </a:solidFill>
              </a:rPr>
              <a:t>24B</a:t>
            </a:r>
            <a:endParaRPr lang="ko-KR" altLang="en-US" dirty="0">
              <a:solidFill>
                <a:srgbClr val="FF0000"/>
              </a:solidFill>
            </a:endParaRPr>
          </a:p>
        </p:txBody>
      </p:sp>
      <p:sp>
        <p:nvSpPr>
          <p:cNvPr id="5" name="직사각형 4"/>
          <p:cNvSpPr/>
          <p:nvPr/>
        </p:nvSpPr>
        <p:spPr>
          <a:xfrm>
            <a:off x="6672064" y="4221088"/>
            <a:ext cx="4464496" cy="1440160"/>
          </a:xfrm>
          <a:prstGeom prst="rect">
            <a:avLst/>
          </a:pr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bg1"/>
                </a:solidFill>
              </a:rPr>
              <a:t>16K cache entries with tracking 1M flows require only 33.8MB enclave memory</a:t>
            </a:r>
            <a:endParaRPr lang="ko-KR" altLang="en-US" dirty="0">
              <a:solidFill>
                <a:schemeClr val="bg1"/>
              </a:solidFill>
            </a:endParaRPr>
          </a:p>
        </p:txBody>
      </p:sp>
      <p:sp>
        <p:nvSpPr>
          <p:cNvPr id="12" name="오른쪽 화살표 11"/>
          <p:cNvSpPr/>
          <p:nvPr/>
        </p:nvSpPr>
        <p:spPr>
          <a:xfrm>
            <a:off x="5820892" y="4761148"/>
            <a:ext cx="726873" cy="360040"/>
          </a:xfrm>
          <a:prstGeom prst="rightArrow">
            <a:avLst/>
          </a:pr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3282451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Management Procedure</a:t>
            </a:r>
            <a:endParaRPr lang="ko-KR" altLang="en-US" dirty="0"/>
          </a:p>
        </p:txBody>
      </p:sp>
      <p:sp>
        <p:nvSpPr>
          <p:cNvPr id="3" name="내용 개체 틀 2"/>
          <p:cNvSpPr>
            <a:spLocks noGrp="1"/>
          </p:cNvSpPr>
          <p:nvPr>
            <p:ph idx="1"/>
          </p:nvPr>
        </p:nvSpPr>
        <p:spPr/>
        <p:txBody>
          <a:bodyPr/>
          <a:lstStyle/>
          <a:p>
            <a:r>
              <a:rPr lang="en-US" altLang="ko-KR" dirty="0" smtClean="0"/>
              <a:t>Flow tracking</a:t>
            </a:r>
          </a:p>
          <a:p>
            <a:pPr lvl="1"/>
            <a:r>
              <a:rPr lang="en-US" altLang="ko-KR" dirty="0" smtClean="0"/>
              <a:t>The process of finding the correct flow state on a given </a:t>
            </a:r>
            <a:r>
              <a:rPr lang="en-US" altLang="ko-KR" b="1" dirty="0" smtClean="0"/>
              <a:t>fid</a:t>
            </a:r>
          </a:p>
          <a:p>
            <a:endParaRPr lang="en-US" altLang="ko-KR" dirty="0" smtClean="0"/>
          </a:p>
          <a:p>
            <a:r>
              <a:rPr lang="en-US" altLang="ko-KR" dirty="0" smtClean="0"/>
              <a:t>Procedure</a:t>
            </a:r>
          </a:p>
          <a:p>
            <a:pPr lvl="1"/>
            <a:r>
              <a:rPr lang="en-US" altLang="ko-KR" dirty="0" smtClean="0"/>
              <a:t>Given a </a:t>
            </a:r>
            <a:r>
              <a:rPr lang="en-US" altLang="ko-KR" b="1" dirty="0" smtClean="0"/>
              <a:t>fid</a:t>
            </a:r>
            <a:r>
              <a:rPr lang="en-US" altLang="ko-KR" dirty="0" smtClean="0"/>
              <a:t>, it first searches through </a:t>
            </a:r>
            <a:r>
              <a:rPr lang="en-US" altLang="ko-KR" b="1" dirty="0" err="1" smtClean="0"/>
              <a:t>lkup_table</a:t>
            </a:r>
            <a:r>
              <a:rPr lang="en-US" altLang="ko-KR" dirty="0" smtClean="0"/>
              <a:t> to check if the flow has been tracked</a:t>
            </a:r>
          </a:p>
          <a:p>
            <a:pPr lvl="1"/>
            <a:r>
              <a:rPr lang="en-US" altLang="ko-KR" dirty="0" smtClean="0"/>
              <a:t>If it is found in </a:t>
            </a:r>
            <a:r>
              <a:rPr lang="en-US" altLang="ko-KR" b="1" dirty="0" err="1" smtClean="0"/>
              <a:t>flow_cache</a:t>
            </a:r>
            <a:r>
              <a:rPr lang="en-US" altLang="ko-KR" dirty="0" smtClean="0"/>
              <a:t>, it is relocated to the front of the cache and the raw state data is returned</a:t>
            </a:r>
          </a:p>
          <a:p>
            <a:pPr lvl="1"/>
            <a:r>
              <a:rPr lang="en-US" altLang="ko-KR" dirty="0" smtClean="0"/>
              <a:t>If it is found in </a:t>
            </a:r>
            <a:r>
              <a:rPr lang="en-US" altLang="ko-KR" b="1" dirty="0" err="1" smtClean="0"/>
              <a:t>flow_store</a:t>
            </a:r>
            <a:r>
              <a:rPr lang="en-US" altLang="ko-KR" dirty="0" smtClean="0"/>
              <a:t>, it is swapped with the LRU victim in </a:t>
            </a:r>
            <a:r>
              <a:rPr lang="en-US" altLang="ko-KR" b="1" dirty="0" err="1" smtClean="0"/>
              <a:t>flow_cache</a:t>
            </a:r>
            <a:endParaRPr lang="en-US" altLang="ko-KR" b="1" dirty="0" smtClean="0"/>
          </a:p>
          <a:p>
            <a:pPr lvl="1"/>
            <a:r>
              <a:rPr lang="en-US" altLang="ko-KR" dirty="0" smtClean="0"/>
              <a:t>In case of a new flow, an empty </a:t>
            </a:r>
            <a:r>
              <a:rPr lang="en-US" altLang="ko-KR" b="1" dirty="0" err="1" smtClean="0"/>
              <a:t>store_entry</a:t>
            </a:r>
            <a:r>
              <a:rPr lang="en-US" altLang="ko-KR" dirty="0" smtClean="0"/>
              <a:t> is created for the swapping</a:t>
            </a:r>
          </a:p>
          <a:p>
            <a:endParaRPr lang="en-US" altLang="ko-KR" dirty="0"/>
          </a:p>
          <a:p>
            <a:r>
              <a:rPr lang="en-US" altLang="ko-KR" dirty="0" smtClean="0"/>
              <a:t>Tracking termination</a:t>
            </a:r>
          </a:p>
          <a:p>
            <a:pPr lvl="1"/>
            <a:r>
              <a:rPr lang="en-US" altLang="ko-KR" dirty="0" smtClean="0"/>
              <a:t>On seeing FIN or RST flag, the tracking for the corresponding flow is terminated</a:t>
            </a:r>
          </a:p>
          <a:p>
            <a:endParaRPr lang="en-US" altLang="ko-KR" dirty="0"/>
          </a:p>
          <a:p>
            <a:r>
              <a:rPr lang="en-US" altLang="ko-KR" dirty="0" smtClean="0"/>
              <a:t>Expiration checking</a:t>
            </a:r>
          </a:p>
          <a:p>
            <a:pPr lvl="1"/>
            <a:r>
              <a:rPr lang="en-US" altLang="ko-KR" dirty="0" smtClean="0"/>
              <a:t>The checking routine </a:t>
            </a:r>
            <a:r>
              <a:rPr lang="en-US" altLang="ko-KR" dirty="0" err="1" smtClean="0"/>
              <a:t>peridodically</a:t>
            </a:r>
            <a:r>
              <a:rPr lang="en-US" altLang="ko-KR" dirty="0" smtClean="0"/>
              <a:t> purge expired flow states to avoid performance degradation</a:t>
            </a:r>
            <a:endParaRPr lang="ko-KR" altLang="en-US" dirty="0"/>
          </a:p>
        </p:txBody>
      </p:sp>
    </p:spTree>
    <p:extLst>
      <p:ext uri="{BB962C8B-B14F-4D97-AF65-F5344CB8AC3E}">
        <p14:creationId xmlns:p14="http://schemas.microsoft.com/office/powerpoint/2010/main" val="3918422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Fast Flow Lookup</a:t>
            </a:r>
            <a:endParaRPr lang="ko-KR" altLang="en-US" dirty="0"/>
          </a:p>
        </p:txBody>
      </p:sp>
      <p:sp>
        <p:nvSpPr>
          <p:cNvPr id="3" name="내용 개체 틀 2"/>
          <p:cNvSpPr>
            <a:spLocks noGrp="1"/>
          </p:cNvSpPr>
          <p:nvPr>
            <p:ph idx="1"/>
          </p:nvPr>
        </p:nvSpPr>
        <p:spPr/>
        <p:txBody>
          <a:bodyPr/>
          <a:lstStyle/>
          <a:p>
            <a:r>
              <a:rPr lang="en-US" altLang="ko-KR" dirty="0" smtClean="0"/>
              <a:t>Two requirements for the underlying lookup structure</a:t>
            </a:r>
          </a:p>
          <a:p>
            <a:pPr lvl="1"/>
            <a:r>
              <a:rPr lang="en-US" altLang="ko-KR" dirty="0" smtClean="0"/>
              <a:t>Search efficiency</a:t>
            </a:r>
          </a:p>
          <a:p>
            <a:pPr lvl="1"/>
            <a:r>
              <a:rPr lang="en-US" altLang="ko-KR" dirty="0" smtClean="0"/>
              <a:t>Space efficiency</a:t>
            </a:r>
          </a:p>
          <a:p>
            <a:endParaRPr lang="en-US" altLang="ko-KR" dirty="0"/>
          </a:p>
          <a:p>
            <a:r>
              <a:rPr lang="en-US" altLang="ko-KR" dirty="0" smtClean="0"/>
              <a:t>Dual lookup design with cuckoo hashing</a:t>
            </a:r>
          </a:p>
          <a:p>
            <a:pPr lvl="1"/>
            <a:r>
              <a:rPr lang="en-US" altLang="ko-KR" dirty="0" smtClean="0"/>
              <a:t>Cuckoo hashing has guaranteed O(1) lookup and superior space </a:t>
            </a:r>
            <a:r>
              <a:rPr lang="en-US" altLang="ko-KR" dirty="0" err="1" smtClean="0"/>
              <a:t>effiency</a:t>
            </a:r>
            <a:endParaRPr lang="en-US" altLang="ko-KR" dirty="0" smtClean="0"/>
          </a:p>
          <a:p>
            <a:endParaRPr lang="en-US" altLang="ko-KR" dirty="0"/>
          </a:p>
          <a:p>
            <a:r>
              <a:rPr lang="en-US" altLang="ko-KR" dirty="0" smtClean="0"/>
              <a:t>Cache-aware design</a:t>
            </a:r>
          </a:p>
          <a:p>
            <a:pPr lvl="1"/>
            <a:r>
              <a:rPr lang="en-US" altLang="ko-KR" dirty="0" smtClean="0"/>
              <a:t>One downside with hashing is their inherent cache-unfriendliness, which incurs a higher cache miss penalty in the</a:t>
            </a:r>
            <a:r>
              <a:rPr lang="ko-KR" altLang="en-US" dirty="0"/>
              <a:t> </a:t>
            </a:r>
            <a:r>
              <a:rPr lang="en-US" altLang="ko-KR" dirty="0" smtClean="0"/>
              <a:t>enclave</a:t>
            </a:r>
          </a:p>
          <a:p>
            <a:pPr lvl="1"/>
            <a:r>
              <a:rPr lang="en-US" altLang="ko-KR" dirty="0" smtClean="0"/>
              <a:t>Therefore, </a:t>
            </a:r>
            <a:r>
              <a:rPr lang="en-US" altLang="ko-KR" dirty="0" err="1" smtClean="0"/>
              <a:t>lkup_table</a:t>
            </a:r>
            <a:r>
              <a:rPr lang="en-US" altLang="ko-KR" dirty="0" smtClean="0"/>
              <a:t> is split into a small table dedicated for </a:t>
            </a:r>
            <a:r>
              <a:rPr lang="en-US" altLang="ko-KR" b="1" dirty="0" err="1" smtClean="0"/>
              <a:t>flow_cache</a:t>
            </a:r>
            <a:r>
              <a:rPr lang="en-US" altLang="ko-KR" dirty="0" smtClean="0"/>
              <a:t> and a much larger one for </a:t>
            </a:r>
            <a:r>
              <a:rPr lang="en-US" altLang="ko-KR" b="1" dirty="0" err="1" smtClean="0"/>
              <a:t>flow_store</a:t>
            </a:r>
            <a:endParaRPr lang="en-US" altLang="ko-KR" b="1" dirty="0" smtClean="0"/>
          </a:p>
          <a:p>
            <a:pPr lvl="1"/>
            <a:r>
              <a:rPr lang="en-US" altLang="ko-KR" dirty="0" smtClean="0"/>
              <a:t>The large one is searched only after a miss in the small one</a:t>
            </a:r>
            <a:endParaRPr lang="ko-KR" altLang="en-US" dirty="0"/>
          </a:p>
        </p:txBody>
      </p:sp>
    </p:spTree>
    <p:extLst>
      <p:ext uri="{BB962C8B-B14F-4D97-AF65-F5344CB8AC3E}">
        <p14:creationId xmlns:p14="http://schemas.microsoft.com/office/powerpoint/2010/main" val="410368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Case Studies</a:t>
            </a:r>
            <a:endParaRPr lang="ko-KR" altLang="en-US" dirty="0"/>
          </a:p>
        </p:txBody>
      </p:sp>
      <p:sp>
        <p:nvSpPr>
          <p:cNvPr id="3" name="내용 개체 틀 2"/>
          <p:cNvSpPr>
            <a:spLocks noGrp="1"/>
          </p:cNvSpPr>
          <p:nvPr>
            <p:ph idx="1"/>
          </p:nvPr>
        </p:nvSpPr>
        <p:spPr/>
        <p:txBody>
          <a:bodyPr/>
          <a:lstStyle/>
          <a:p>
            <a:r>
              <a:rPr lang="en-US" altLang="ko-KR" dirty="0" smtClean="0"/>
              <a:t>Three </a:t>
            </a:r>
            <a:r>
              <a:rPr lang="en-US" altLang="ko-KR" dirty="0" err="1" smtClean="0"/>
              <a:t>middleboxes</a:t>
            </a:r>
            <a:r>
              <a:rPr lang="en-US" altLang="ko-KR" dirty="0" smtClean="0"/>
              <a:t> are introduced to evaluate </a:t>
            </a:r>
            <a:r>
              <a:rPr lang="en-US" altLang="ko-KR" dirty="0" err="1" smtClean="0"/>
              <a:t>LightBox</a:t>
            </a:r>
            <a:endParaRPr lang="en-US" altLang="ko-KR" dirty="0" smtClean="0"/>
          </a:p>
          <a:p>
            <a:endParaRPr lang="en-US" altLang="ko-KR" dirty="0"/>
          </a:p>
          <a:p>
            <a:r>
              <a:rPr lang="en-US" altLang="ko-KR" dirty="0" smtClean="0"/>
              <a:t>PRADS</a:t>
            </a:r>
          </a:p>
          <a:p>
            <a:pPr lvl="1"/>
            <a:r>
              <a:rPr lang="en-US" altLang="ko-KR" dirty="0" smtClean="0"/>
              <a:t>A </a:t>
            </a:r>
            <a:r>
              <a:rPr lang="en-US" altLang="ko-KR" dirty="0" err="1" smtClean="0"/>
              <a:t>middlebox</a:t>
            </a:r>
            <a:r>
              <a:rPr lang="en-US" altLang="ko-KR" dirty="0" smtClean="0"/>
              <a:t> that is capable of detecting network assets in packets against predefined fingerprints</a:t>
            </a:r>
          </a:p>
          <a:p>
            <a:endParaRPr lang="en-US" altLang="ko-KR" dirty="0"/>
          </a:p>
          <a:p>
            <a:r>
              <a:rPr lang="en-US" altLang="ko-KR" dirty="0" err="1" smtClean="0"/>
              <a:t>lwIDS</a:t>
            </a:r>
            <a:endParaRPr lang="en-US" altLang="ko-KR" dirty="0" smtClean="0"/>
          </a:p>
          <a:p>
            <a:pPr lvl="1"/>
            <a:r>
              <a:rPr lang="en-US" altLang="ko-KR" dirty="0" smtClean="0"/>
              <a:t>A lightweight IDS that can identify malicious patterns over reassembled data</a:t>
            </a:r>
          </a:p>
          <a:p>
            <a:endParaRPr lang="en-US" altLang="ko-KR" dirty="0"/>
          </a:p>
          <a:p>
            <a:r>
              <a:rPr lang="en-US" altLang="ko-KR" dirty="0" err="1" smtClean="0"/>
              <a:t>mIDS</a:t>
            </a:r>
            <a:endParaRPr lang="en-US" altLang="ko-KR" dirty="0" smtClean="0"/>
          </a:p>
          <a:p>
            <a:pPr lvl="1"/>
            <a:r>
              <a:rPr lang="en-US" altLang="ko-KR" dirty="0" smtClean="0"/>
              <a:t>A comprehensive </a:t>
            </a:r>
            <a:r>
              <a:rPr lang="en-US" altLang="ko-KR" dirty="0" err="1" smtClean="0"/>
              <a:t>middlebox</a:t>
            </a:r>
            <a:r>
              <a:rPr lang="en-US" altLang="ko-KR" dirty="0" smtClean="0"/>
              <a:t> that is based on the </a:t>
            </a:r>
            <a:r>
              <a:rPr lang="en-US" altLang="ko-KR" dirty="0" err="1" smtClean="0"/>
              <a:t>mOS</a:t>
            </a:r>
            <a:r>
              <a:rPr lang="en-US" altLang="ko-KR" dirty="0" smtClean="0"/>
              <a:t> framework and the pattern matching engine DFC</a:t>
            </a:r>
            <a:endParaRPr lang="ko-KR" altLang="en-US" dirty="0"/>
          </a:p>
        </p:txBody>
      </p:sp>
    </p:spTree>
    <p:extLst>
      <p:ext uri="{BB962C8B-B14F-4D97-AF65-F5344CB8AC3E}">
        <p14:creationId xmlns:p14="http://schemas.microsoft.com/office/powerpoint/2010/main" val="2348671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In-enclave Packet I/O Performance</a:t>
            </a:r>
            <a:r>
              <a:rPr lang="en-US" altLang="ko-KR" dirty="0"/>
              <a:t> – Batching Size</a:t>
            </a:r>
            <a:endParaRPr lang="ko-KR" altLang="en-US" dirty="0"/>
          </a:p>
        </p:txBody>
      </p:sp>
      <p:pic>
        <p:nvPicPr>
          <p:cNvPr id="6" name="내용 개체 틀 3"/>
          <p:cNvPicPr>
            <a:picLocks noChangeAspect="1"/>
          </p:cNvPicPr>
          <p:nvPr/>
        </p:nvPicPr>
        <p:blipFill rotWithShape="1">
          <a:blip r:embed="rId2"/>
          <a:srcRect l="1" r="49385"/>
          <a:stretch/>
        </p:blipFill>
        <p:spPr>
          <a:xfrm>
            <a:off x="2237662" y="1196752"/>
            <a:ext cx="7716676" cy="4774078"/>
          </a:xfrm>
          <a:prstGeom prst="rect">
            <a:avLst/>
          </a:prstGeom>
        </p:spPr>
      </p:pic>
      <p:sp>
        <p:nvSpPr>
          <p:cNvPr id="3" name="사각형 설명선 2"/>
          <p:cNvSpPr/>
          <p:nvPr/>
        </p:nvSpPr>
        <p:spPr>
          <a:xfrm>
            <a:off x="7104112" y="412701"/>
            <a:ext cx="3240360" cy="936104"/>
          </a:xfrm>
          <a:prstGeom prst="wedgeRectCallout">
            <a:avLst>
              <a:gd name="adj1" fmla="val -27594"/>
              <a:gd name="adj2" fmla="val 7572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How batching size affects </a:t>
            </a:r>
            <a:r>
              <a:rPr lang="en-US" altLang="ko-KR" b="1" dirty="0" err="1" smtClean="0">
                <a:solidFill>
                  <a:schemeClr val="tx1"/>
                </a:solidFill>
              </a:rPr>
              <a:t>etap</a:t>
            </a:r>
            <a:r>
              <a:rPr lang="en-US" altLang="ko-KR" dirty="0" smtClean="0">
                <a:solidFill>
                  <a:schemeClr val="tx1"/>
                </a:solidFill>
              </a:rPr>
              <a:t> performance</a:t>
            </a:r>
            <a:endParaRPr lang="ko-KR" altLang="en-US" dirty="0">
              <a:solidFill>
                <a:schemeClr val="tx1"/>
              </a:solidFill>
            </a:endParaRPr>
          </a:p>
        </p:txBody>
      </p:sp>
    </p:spTree>
    <p:extLst>
      <p:ext uri="{BB962C8B-B14F-4D97-AF65-F5344CB8AC3E}">
        <p14:creationId xmlns:p14="http://schemas.microsoft.com/office/powerpoint/2010/main" val="57509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In-enclave Packet I/O Performance – Batching Size</a:t>
            </a:r>
            <a:endParaRPr lang="ko-KR" altLang="en-US" dirty="0"/>
          </a:p>
        </p:txBody>
      </p:sp>
      <p:pic>
        <p:nvPicPr>
          <p:cNvPr id="6" name="내용 개체 틀 3"/>
          <p:cNvPicPr>
            <a:picLocks noChangeAspect="1"/>
          </p:cNvPicPr>
          <p:nvPr/>
        </p:nvPicPr>
        <p:blipFill rotWithShape="1">
          <a:blip r:embed="rId2"/>
          <a:srcRect l="1" r="49385"/>
          <a:stretch/>
        </p:blipFill>
        <p:spPr>
          <a:xfrm>
            <a:off x="2237662" y="1196752"/>
            <a:ext cx="7716676" cy="4774078"/>
          </a:xfrm>
          <a:prstGeom prst="rect">
            <a:avLst/>
          </a:prstGeom>
        </p:spPr>
      </p:pic>
      <p:sp>
        <p:nvSpPr>
          <p:cNvPr id="3" name="사각형 설명선 2"/>
          <p:cNvSpPr/>
          <p:nvPr/>
        </p:nvSpPr>
        <p:spPr>
          <a:xfrm>
            <a:off x="1199456" y="602432"/>
            <a:ext cx="3744416" cy="936104"/>
          </a:xfrm>
          <a:prstGeom prst="wedgeRectCallout">
            <a:avLst>
              <a:gd name="adj1" fmla="val 30699"/>
              <a:gd name="adj2" fmla="val 20190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The optimal size appears between 10 and 100 for all packet size</a:t>
            </a:r>
            <a:endParaRPr lang="ko-KR" altLang="en-US" dirty="0">
              <a:solidFill>
                <a:schemeClr val="tx1"/>
              </a:solidFill>
            </a:endParaRPr>
          </a:p>
        </p:txBody>
      </p:sp>
    </p:spTree>
    <p:extLst>
      <p:ext uri="{BB962C8B-B14F-4D97-AF65-F5344CB8AC3E}">
        <p14:creationId xmlns:p14="http://schemas.microsoft.com/office/powerpoint/2010/main" val="348496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In-enclave Packet I/O Performance</a:t>
            </a:r>
            <a:r>
              <a:rPr lang="en-US" altLang="ko-KR" dirty="0"/>
              <a:t> – Batching Size</a:t>
            </a:r>
            <a:endParaRPr lang="ko-KR" altLang="en-US" dirty="0"/>
          </a:p>
        </p:txBody>
      </p:sp>
      <p:pic>
        <p:nvPicPr>
          <p:cNvPr id="6" name="내용 개체 틀 3"/>
          <p:cNvPicPr>
            <a:picLocks noChangeAspect="1"/>
          </p:cNvPicPr>
          <p:nvPr/>
        </p:nvPicPr>
        <p:blipFill rotWithShape="1">
          <a:blip r:embed="rId2"/>
          <a:srcRect l="1" r="49385"/>
          <a:stretch/>
        </p:blipFill>
        <p:spPr>
          <a:xfrm>
            <a:off x="2237662" y="1196752"/>
            <a:ext cx="7716676" cy="4774078"/>
          </a:xfrm>
          <a:prstGeom prst="rect">
            <a:avLst/>
          </a:prstGeom>
        </p:spPr>
      </p:pic>
      <p:sp>
        <p:nvSpPr>
          <p:cNvPr id="3" name="사각형 설명선 2"/>
          <p:cNvSpPr/>
          <p:nvPr/>
        </p:nvSpPr>
        <p:spPr>
          <a:xfrm>
            <a:off x="2495600" y="5517232"/>
            <a:ext cx="4176464" cy="936104"/>
          </a:xfrm>
          <a:prstGeom prst="wedgeRectCallout">
            <a:avLst>
              <a:gd name="adj1" fmla="val -7370"/>
              <a:gd name="adj2" fmla="val -279385"/>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With a batching size 10, </a:t>
            </a:r>
            <a:r>
              <a:rPr lang="en-US" altLang="ko-KR" b="1" dirty="0" err="1" smtClean="0">
                <a:solidFill>
                  <a:schemeClr val="tx1"/>
                </a:solidFill>
              </a:rPr>
              <a:t>etap</a:t>
            </a:r>
            <a:r>
              <a:rPr lang="en-US" altLang="ko-KR" dirty="0" smtClean="0">
                <a:solidFill>
                  <a:schemeClr val="tx1"/>
                </a:solidFill>
              </a:rPr>
              <a:t> can deliver small 64B packet at 7.4Gbpx and large 1024B packet at 12.4Gbps</a:t>
            </a:r>
            <a:endParaRPr lang="ko-KR" altLang="en-US" dirty="0">
              <a:solidFill>
                <a:schemeClr val="tx1"/>
              </a:solidFill>
            </a:endParaRPr>
          </a:p>
        </p:txBody>
      </p:sp>
    </p:spTree>
    <p:extLst>
      <p:ext uri="{BB962C8B-B14F-4D97-AF65-F5344CB8AC3E}">
        <p14:creationId xmlns:p14="http://schemas.microsoft.com/office/powerpoint/2010/main" val="39906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In-enclave Packet I/O Performance – Ring Size</a:t>
            </a:r>
            <a:endParaRPr lang="ko-KR" altLang="en-US" dirty="0"/>
          </a:p>
        </p:txBody>
      </p:sp>
      <p:pic>
        <p:nvPicPr>
          <p:cNvPr id="4" name="내용 개체 틀 3"/>
          <p:cNvPicPr>
            <a:picLocks noGrp="1" noChangeAspect="1"/>
          </p:cNvPicPr>
          <p:nvPr>
            <p:ph idx="1"/>
          </p:nvPr>
        </p:nvPicPr>
        <p:blipFill rotWithShape="1">
          <a:blip r:embed="rId2"/>
          <a:srcRect l="51844"/>
          <a:stretch/>
        </p:blipFill>
        <p:spPr>
          <a:xfrm>
            <a:off x="2495600" y="903398"/>
            <a:ext cx="7800504" cy="5072386"/>
          </a:xfrm>
          <a:prstGeom prst="rect">
            <a:avLst/>
          </a:prstGeom>
        </p:spPr>
      </p:pic>
      <p:sp>
        <p:nvSpPr>
          <p:cNvPr id="3" name="사각형 설명선 2"/>
          <p:cNvSpPr/>
          <p:nvPr/>
        </p:nvSpPr>
        <p:spPr>
          <a:xfrm>
            <a:off x="2495600" y="5517232"/>
            <a:ext cx="4176464" cy="936104"/>
          </a:xfrm>
          <a:prstGeom prst="wedgeRectCallout">
            <a:avLst>
              <a:gd name="adj1" fmla="val 612"/>
              <a:gd name="adj2" fmla="val -176616"/>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The throughput against </a:t>
            </a:r>
            <a:r>
              <a:rPr lang="en-US" altLang="ko-KR" smtClean="0">
                <a:solidFill>
                  <a:schemeClr val="tx1"/>
                </a:solidFill>
              </a:rPr>
              <a:t>the ring size</a:t>
            </a:r>
            <a:endParaRPr lang="ko-KR" altLang="en-US" dirty="0">
              <a:solidFill>
                <a:schemeClr val="tx1"/>
              </a:solidFill>
            </a:endParaRPr>
          </a:p>
        </p:txBody>
      </p:sp>
    </p:spTree>
    <p:extLst>
      <p:ext uri="{BB962C8B-B14F-4D97-AF65-F5344CB8AC3E}">
        <p14:creationId xmlns:p14="http://schemas.microsoft.com/office/powerpoint/2010/main" val="4038053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In-enclave Packet I/O Performance</a:t>
            </a:r>
            <a:r>
              <a:rPr lang="en-US" altLang="ko-KR" dirty="0"/>
              <a:t> – Ring Size</a:t>
            </a:r>
            <a:endParaRPr lang="ko-KR" altLang="en-US" dirty="0"/>
          </a:p>
        </p:txBody>
      </p:sp>
      <p:pic>
        <p:nvPicPr>
          <p:cNvPr id="4" name="내용 개체 틀 3"/>
          <p:cNvPicPr>
            <a:picLocks noGrp="1" noChangeAspect="1"/>
          </p:cNvPicPr>
          <p:nvPr>
            <p:ph idx="1"/>
          </p:nvPr>
        </p:nvPicPr>
        <p:blipFill rotWithShape="1">
          <a:blip r:embed="rId2"/>
          <a:srcRect l="51844"/>
          <a:stretch/>
        </p:blipFill>
        <p:spPr>
          <a:xfrm>
            <a:off x="2495600" y="903398"/>
            <a:ext cx="7800504" cy="5072386"/>
          </a:xfrm>
          <a:prstGeom prst="rect">
            <a:avLst/>
          </a:prstGeom>
        </p:spPr>
      </p:pic>
      <p:sp>
        <p:nvSpPr>
          <p:cNvPr id="3" name="사각형 설명선 2"/>
          <p:cNvSpPr/>
          <p:nvPr/>
        </p:nvSpPr>
        <p:spPr>
          <a:xfrm>
            <a:off x="2999656" y="1196752"/>
            <a:ext cx="4176464" cy="936104"/>
          </a:xfrm>
          <a:prstGeom prst="wedgeRectCallout">
            <a:avLst>
              <a:gd name="adj1" fmla="val -5547"/>
              <a:gd name="adj2" fmla="val 77764"/>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The tipping point occurs around 256</a:t>
            </a:r>
            <a:endParaRPr lang="ko-KR" altLang="en-US" dirty="0">
              <a:solidFill>
                <a:schemeClr val="tx1"/>
              </a:solidFill>
            </a:endParaRPr>
          </a:p>
        </p:txBody>
      </p:sp>
    </p:spTree>
    <p:extLst>
      <p:ext uri="{BB962C8B-B14F-4D97-AF65-F5344CB8AC3E}">
        <p14:creationId xmlns:p14="http://schemas.microsoft.com/office/powerpoint/2010/main" val="947805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Tree>
    <p:extLst>
      <p:ext uri="{BB962C8B-B14F-4D97-AF65-F5344CB8AC3E}">
        <p14:creationId xmlns:p14="http://schemas.microsoft.com/office/powerpoint/2010/main" val="825573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PRADS</a:t>
            </a:r>
            <a:endParaRPr lang="ko-KR" altLang="en-US" dirty="0"/>
          </a:p>
        </p:txBody>
      </p:sp>
      <p:pic>
        <p:nvPicPr>
          <p:cNvPr id="4" name="내용 개체 틀 3"/>
          <p:cNvPicPr>
            <a:picLocks noGrp="1" noChangeAspect="1"/>
          </p:cNvPicPr>
          <p:nvPr>
            <p:ph idx="1"/>
          </p:nvPr>
        </p:nvPicPr>
        <p:blipFill>
          <a:blip r:embed="rId2"/>
          <a:stretch>
            <a:fillRect/>
          </a:stretch>
        </p:blipFill>
        <p:spPr>
          <a:xfrm>
            <a:off x="239713" y="1416939"/>
            <a:ext cx="11712575" cy="4351146"/>
          </a:xfrm>
          <a:prstGeom prst="rect">
            <a:avLst/>
          </a:prstGeom>
        </p:spPr>
      </p:pic>
    </p:spTree>
    <p:extLst>
      <p:ext uri="{BB962C8B-B14F-4D97-AF65-F5344CB8AC3E}">
        <p14:creationId xmlns:p14="http://schemas.microsoft.com/office/powerpoint/2010/main" val="57915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PRADS</a:t>
            </a:r>
            <a:endParaRPr lang="ko-KR" altLang="en-US" dirty="0"/>
          </a:p>
        </p:txBody>
      </p:sp>
      <p:pic>
        <p:nvPicPr>
          <p:cNvPr id="4" name="내용 개체 틀 3"/>
          <p:cNvPicPr>
            <a:picLocks noGrp="1" noChangeAspect="1"/>
          </p:cNvPicPr>
          <p:nvPr>
            <p:ph idx="1"/>
          </p:nvPr>
        </p:nvPicPr>
        <p:blipFill>
          <a:blip r:embed="rId2"/>
          <a:stretch>
            <a:fillRect/>
          </a:stretch>
        </p:blipFill>
        <p:spPr>
          <a:xfrm>
            <a:off x="239713" y="1416939"/>
            <a:ext cx="11712575" cy="4351146"/>
          </a:xfrm>
          <a:prstGeom prst="rect">
            <a:avLst/>
          </a:prstGeom>
        </p:spPr>
      </p:pic>
      <p:sp>
        <p:nvSpPr>
          <p:cNvPr id="3" name="사각형 설명선 2"/>
          <p:cNvSpPr/>
          <p:nvPr/>
        </p:nvSpPr>
        <p:spPr>
          <a:xfrm>
            <a:off x="2135560" y="548680"/>
            <a:ext cx="2952328" cy="1008112"/>
          </a:xfrm>
          <a:prstGeom prst="wedgeRectCallout">
            <a:avLst>
              <a:gd name="adj1" fmla="val -33660"/>
              <a:gd name="adj2" fmla="val 74783"/>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A </a:t>
            </a:r>
            <a:r>
              <a:rPr lang="en-US" altLang="ko-KR" dirty="0" err="1" smtClean="0">
                <a:solidFill>
                  <a:schemeClr val="tx1"/>
                </a:solidFill>
              </a:rPr>
              <a:t>middlebox</a:t>
            </a:r>
            <a:r>
              <a:rPr lang="en-US" altLang="ko-KR" dirty="0" smtClean="0">
                <a:solidFill>
                  <a:schemeClr val="tx1"/>
                </a:solidFill>
              </a:rPr>
              <a:t> program that runs as a normal program</a:t>
            </a:r>
            <a:endParaRPr lang="ko-KR" altLang="en-US" dirty="0">
              <a:solidFill>
                <a:schemeClr val="tx1"/>
              </a:solidFill>
            </a:endParaRPr>
          </a:p>
        </p:txBody>
      </p:sp>
    </p:spTree>
    <p:extLst>
      <p:ext uri="{BB962C8B-B14F-4D97-AF65-F5344CB8AC3E}">
        <p14:creationId xmlns:p14="http://schemas.microsoft.com/office/powerpoint/2010/main" val="194987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PRADS</a:t>
            </a:r>
            <a:endParaRPr lang="ko-KR" altLang="en-US" dirty="0"/>
          </a:p>
        </p:txBody>
      </p:sp>
      <p:pic>
        <p:nvPicPr>
          <p:cNvPr id="4" name="내용 개체 틀 3"/>
          <p:cNvPicPr>
            <a:picLocks noGrp="1" noChangeAspect="1"/>
          </p:cNvPicPr>
          <p:nvPr>
            <p:ph idx="1"/>
          </p:nvPr>
        </p:nvPicPr>
        <p:blipFill>
          <a:blip r:embed="rId2"/>
          <a:stretch>
            <a:fillRect/>
          </a:stretch>
        </p:blipFill>
        <p:spPr>
          <a:xfrm>
            <a:off x="239713" y="1416939"/>
            <a:ext cx="11712575" cy="4351146"/>
          </a:xfrm>
          <a:prstGeom prst="rect">
            <a:avLst/>
          </a:prstGeom>
        </p:spPr>
      </p:pic>
      <p:sp>
        <p:nvSpPr>
          <p:cNvPr id="3" name="사각형 설명선 2"/>
          <p:cNvSpPr/>
          <p:nvPr/>
        </p:nvSpPr>
        <p:spPr>
          <a:xfrm>
            <a:off x="2567608" y="764704"/>
            <a:ext cx="3312368" cy="1008112"/>
          </a:xfrm>
          <a:prstGeom prst="wedgeRectCallout">
            <a:avLst>
              <a:gd name="adj1" fmla="val -36536"/>
              <a:gd name="adj2" fmla="val 8139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A naïve SGX port that uses </a:t>
            </a:r>
            <a:r>
              <a:rPr lang="en-US" altLang="ko-KR" b="1" dirty="0" err="1" smtClean="0">
                <a:solidFill>
                  <a:schemeClr val="tx1"/>
                </a:solidFill>
              </a:rPr>
              <a:t>etap</a:t>
            </a:r>
            <a:r>
              <a:rPr lang="en-US" altLang="ko-KR" dirty="0" smtClean="0">
                <a:solidFill>
                  <a:schemeClr val="tx1"/>
                </a:solidFill>
              </a:rPr>
              <a:t> but relies on EPC paging</a:t>
            </a:r>
            <a:endParaRPr lang="ko-KR" altLang="en-US" dirty="0">
              <a:solidFill>
                <a:schemeClr val="tx1"/>
              </a:solidFill>
            </a:endParaRPr>
          </a:p>
        </p:txBody>
      </p:sp>
    </p:spTree>
    <p:extLst>
      <p:ext uri="{BB962C8B-B14F-4D97-AF65-F5344CB8AC3E}">
        <p14:creationId xmlns:p14="http://schemas.microsoft.com/office/powerpoint/2010/main" val="1637103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PRADS</a:t>
            </a:r>
            <a:endParaRPr lang="ko-KR" altLang="en-US" dirty="0"/>
          </a:p>
        </p:txBody>
      </p:sp>
      <p:pic>
        <p:nvPicPr>
          <p:cNvPr id="4" name="내용 개체 틀 3"/>
          <p:cNvPicPr>
            <a:picLocks noGrp="1" noChangeAspect="1"/>
          </p:cNvPicPr>
          <p:nvPr>
            <p:ph idx="1"/>
          </p:nvPr>
        </p:nvPicPr>
        <p:blipFill>
          <a:blip r:embed="rId2"/>
          <a:stretch>
            <a:fillRect/>
          </a:stretch>
        </p:blipFill>
        <p:spPr>
          <a:xfrm>
            <a:off x="239713" y="1416939"/>
            <a:ext cx="11712575" cy="4351146"/>
          </a:xfrm>
          <a:prstGeom prst="rect">
            <a:avLst/>
          </a:prstGeom>
        </p:spPr>
      </p:pic>
      <p:sp>
        <p:nvSpPr>
          <p:cNvPr id="5" name="직사각형 4"/>
          <p:cNvSpPr/>
          <p:nvPr/>
        </p:nvSpPr>
        <p:spPr>
          <a:xfrm>
            <a:off x="1199456" y="3501008"/>
            <a:ext cx="10657184"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 name="사각형 설명선 5"/>
          <p:cNvSpPr/>
          <p:nvPr/>
        </p:nvSpPr>
        <p:spPr>
          <a:xfrm>
            <a:off x="4799856" y="4797152"/>
            <a:ext cx="3744416" cy="1440160"/>
          </a:xfrm>
          <a:prstGeom prst="wedgeRectCallout">
            <a:avLst>
              <a:gd name="adj1" fmla="val -29839"/>
              <a:gd name="adj2" fmla="val -78375"/>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err="1" smtClean="0">
                <a:solidFill>
                  <a:schemeClr val="tx1"/>
                </a:solidFill>
              </a:rPr>
              <a:t>LightBox</a:t>
            </a:r>
            <a:r>
              <a:rPr lang="en-US" altLang="ko-KR" dirty="0" smtClean="0">
                <a:solidFill>
                  <a:schemeClr val="tx1"/>
                </a:solidFill>
              </a:rPr>
              <a:t> adds </a:t>
            </a:r>
            <a:r>
              <a:rPr lang="en-US" altLang="ko-KR" b="1" dirty="0" smtClean="0">
                <a:solidFill>
                  <a:srgbClr val="0070C0"/>
                </a:solidFill>
              </a:rPr>
              <a:t>negligible overhead to native processing</a:t>
            </a:r>
            <a:r>
              <a:rPr lang="en-US" altLang="ko-KR" dirty="0" smtClean="0">
                <a:solidFill>
                  <a:schemeClr val="tx1"/>
                </a:solidFill>
              </a:rPr>
              <a:t> regardless of the number of flows</a:t>
            </a:r>
            <a:endParaRPr lang="ko-KR" altLang="en-US" dirty="0">
              <a:solidFill>
                <a:schemeClr val="tx1"/>
              </a:solidFill>
            </a:endParaRPr>
          </a:p>
        </p:txBody>
      </p:sp>
    </p:spTree>
    <p:extLst>
      <p:ext uri="{BB962C8B-B14F-4D97-AF65-F5344CB8AC3E}">
        <p14:creationId xmlns:p14="http://schemas.microsoft.com/office/powerpoint/2010/main" val="16148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PRADS</a:t>
            </a:r>
            <a:endParaRPr lang="ko-KR" altLang="en-US" dirty="0"/>
          </a:p>
        </p:txBody>
      </p:sp>
      <p:pic>
        <p:nvPicPr>
          <p:cNvPr id="4" name="내용 개체 틀 3"/>
          <p:cNvPicPr>
            <a:picLocks noGrp="1" noChangeAspect="1"/>
          </p:cNvPicPr>
          <p:nvPr>
            <p:ph idx="1"/>
          </p:nvPr>
        </p:nvPicPr>
        <p:blipFill>
          <a:blip r:embed="rId2"/>
          <a:stretch>
            <a:fillRect/>
          </a:stretch>
        </p:blipFill>
        <p:spPr>
          <a:xfrm>
            <a:off x="239713" y="1416939"/>
            <a:ext cx="11712575" cy="4351146"/>
          </a:xfrm>
          <a:prstGeom prst="rect">
            <a:avLst/>
          </a:prstGeom>
        </p:spPr>
      </p:pic>
      <p:sp>
        <p:nvSpPr>
          <p:cNvPr id="5" name="직사각형 4"/>
          <p:cNvSpPr/>
          <p:nvPr/>
        </p:nvSpPr>
        <p:spPr>
          <a:xfrm>
            <a:off x="1199456" y="1916832"/>
            <a:ext cx="10657184" cy="2304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 name="사각형 설명선 5"/>
          <p:cNvSpPr/>
          <p:nvPr/>
        </p:nvSpPr>
        <p:spPr>
          <a:xfrm>
            <a:off x="5879976" y="4679462"/>
            <a:ext cx="4032448" cy="1440160"/>
          </a:xfrm>
          <a:prstGeom prst="wedgeRectCallout">
            <a:avLst>
              <a:gd name="adj1" fmla="val -29839"/>
              <a:gd name="adj2" fmla="val -78375"/>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Strawman incurs significant and increasing overhead after 200K flows, due to the involvement of EPC paging</a:t>
            </a:r>
            <a:endParaRPr lang="ko-KR" altLang="en-US" dirty="0">
              <a:solidFill>
                <a:schemeClr val="tx1"/>
              </a:solidFill>
            </a:endParaRPr>
          </a:p>
        </p:txBody>
      </p:sp>
    </p:spTree>
    <p:extLst>
      <p:ext uri="{BB962C8B-B14F-4D97-AF65-F5344CB8AC3E}">
        <p14:creationId xmlns:p14="http://schemas.microsoft.com/office/powerpoint/2010/main" val="368381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a:stretch>
            <a:fillRect/>
          </a:stretch>
        </p:blipFill>
        <p:spPr>
          <a:xfrm>
            <a:off x="351656" y="1340768"/>
            <a:ext cx="11504984" cy="4314369"/>
          </a:xfrm>
          <a:prstGeom prst="rect">
            <a:avLst/>
          </a:prstGeom>
        </p:spPr>
      </p:pic>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a:t>
            </a:r>
            <a:r>
              <a:rPr lang="en-US" altLang="ko-KR" dirty="0" err="1" smtClean="0"/>
              <a:t>lwIDS</a:t>
            </a:r>
            <a:endParaRPr lang="ko-KR" altLang="en-US" dirty="0"/>
          </a:p>
        </p:txBody>
      </p:sp>
      <p:sp>
        <p:nvSpPr>
          <p:cNvPr id="5" name="직사각형 4"/>
          <p:cNvSpPr/>
          <p:nvPr/>
        </p:nvSpPr>
        <p:spPr>
          <a:xfrm>
            <a:off x="1199456" y="1628800"/>
            <a:ext cx="10657184"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 name="사각형 설명선 5"/>
          <p:cNvSpPr/>
          <p:nvPr/>
        </p:nvSpPr>
        <p:spPr>
          <a:xfrm>
            <a:off x="5879976" y="4679462"/>
            <a:ext cx="4032448" cy="1557850"/>
          </a:xfrm>
          <a:prstGeom prst="wedgeRectCallout">
            <a:avLst>
              <a:gd name="adj1" fmla="val -29839"/>
              <a:gd name="adj2" fmla="val -78375"/>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The performance of Strawman is further degraded, since </a:t>
            </a:r>
            <a:r>
              <a:rPr lang="en-US" altLang="ko-KR" dirty="0" err="1" smtClean="0">
                <a:solidFill>
                  <a:schemeClr val="tx1"/>
                </a:solidFill>
              </a:rPr>
              <a:t>lwIDS</a:t>
            </a:r>
            <a:r>
              <a:rPr lang="en-US" altLang="ko-KR" dirty="0" smtClean="0">
                <a:solidFill>
                  <a:schemeClr val="tx1"/>
                </a:solidFill>
              </a:rPr>
              <a:t> has larger flow state size than PRADS and its memory footprint exceeds 550MB even when tracking only 100K flows</a:t>
            </a:r>
            <a:endParaRPr lang="ko-KR" altLang="en-US" dirty="0">
              <a:solidFill>
                <a:schemeClr val="tx1"/>
              </a:solidFill>
            </a:endParaRPr>
          </a:p>
        </p:txBody>
      </p:sp>
    </p:spTree>
    <p:extLst>
      <p:ext uri="{BB962C8B-B14F-4D97-AF65-F5344CB8AC3E}">
        <p14:creationId xmlns:p14="http://schemas.microsoft.com/office/powerpoint/2010/main" val="377371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a:stretch>
            <a:fillRect/>
          </a:stretch>
        </p:blipFill>
        <p:spPr>
          <a:xfrm>
            <a:off x="351656" y="1340768"/>
            <a:ext cx="11504984" cy="4314369"/>
          </a:xfrm>
          <a:prstGeom prst="rect">
            <a:avLst/>
          </a:prstGeom>
        </p:spPr>
      </p:pic>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a:t>
            </a:r>
            <a:r>
              <a:rPr lang="en-US" altLang="ko-KR" dirty="0" err="1" smtClean="0"/>
              <a:t>lwIDS</a:t>
            </a:r>
            <a:endParaRPr lang="ko-KR" altLang="en-US" dirty="0"/>
          </a:p>
        </p:txBody>
      </p:sp>
      <p:sp>
        <p:nvSpPr>
          <p:cNvPr id="5" name="직사각형 4"/>
          <p:cNvSpPr/>
          <p:nvPr/>
        </p:nvSpPr>
        <p:spPr>
          <a:xfrm>
            <a:off x="1199456" y="3933056"/>
            <a:ext cx="29523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 name="사각형 설명선 5"/>
          <p:cNvSpPr/>
          <p:nvPr/>
        </p:nvSpPr>
        <p:spPr>
          <a:xfrm>
            <a:off x="4079776" y="4725144"/>
            <a:ext cx="4032448" cy="1557850"/>
          </a:xfrm>
          <a:prstGeom prst="wedgeRectCallout">
            <a:avLst>
              <a:gd name="adj1" fmla="val -45429"/>
              <a:gd name="adj2" fmla="val -8387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err="1" smtClean="0">
                <a:solidFill>
                  <a:schemeClr val="tx1"/>
                </a:solidFill>
              </a:rPr>
              <a:t>LightBox</a:t>
            </a:r>
            <a:r>
              <a:rPr lang="en-US" altLang="ko-KR" dirty="0" smtClean="0">
                <a:solidFill>
                  <a:schemeClr val="tx1"/>
                </a:solidFill>
              </a:rPr>
              <a:t> introduces 6 – 8 us packet delay because the state management dominates the whole processing</a:t>
            </a:r>
            <a:endParaRPr lang="ko-KR" altLang="en-US" dirty="0">
              <a:solidFill>
                <a:schemeClr val="tx1"/>
              </a:solidFill>
            </a:endParaRPr>
          </a:p>
        </p:txBody>
      </p:sp>
    </p:spTree>
    <p:extLst>
      <p:ext uri="{BB962C8B-B14F-4D97-AF65-F5344CB8AC3E}">
        <p14:creationId xmlns:p14="http://schemas.microsoft.com/office/powerpoint/2010/main" val="395666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a:t>
            </a:r>
            <a:r>
              <a:rPr lang="en-US" altLang="ko-KR" dirty="0" err="1" smtClean="0"/>
              <a:t>mIDS</a:t>
            </a:r>
            <a:r>
              <a:rPr lang="en-US" altLang="ko-KR" dirty="0" smtClean="0"/>
              <a:t> </a:t>
            </a:r>
            <a:endParaRPr lang="ko-KR" altLang="en-US" dirty="0"/>
          </a:p>
        </p:txBody>
      </p:sp>
      <p:pic>
        <p:nvPicPr>
          <p:cNvPr id="4" name="내용 개체 틀 3"/>
          <p:cNvPicPr>
            <a:picLocks noGrp="1" noChangeAspect="1"/>
          </p:cNvPicPr>
          <p:nvPr>
            <p:ph idx="1"/>
          </p:nvPr>
        </p:nvPicPr>
        <p:blipFill>
          <a:blip r:embed="rId2"/>
          <a:stretch>
            <a:fillRect/>
          </a:stretch>
        </p:blipFill>
        <p:spPr>
          <a:xfrm>
            <a:off x="239713" y="1309856"/>
            <a:ext cx="11712575" cy="4565313"/>
          </a:xfrm>
          <a:prstGeom prst="rect">
            <a:avLst/>
          </a:prstGeom>
        </p:spPr>
      </p:pic>
      <p:sp>
        <p:nvSpPr>
          <p:cNvPr id="5" name="직사각형 4"/>
          <p:cNvSpPr/>
          <p:nvPr/>
        </p:nvSpPr>
        <p:spPr>
          <a:xfrm>
            <a:off x="1199456" y="3140968"/>
            <a:ext cx="10657184"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 name="사각형 설명선 5"/>
          <p:cNvSpPr/>
          <p:nvPr/>
        </p:nvSpPr>
        <p:spPr>
          <a:xfrm>
            <a:off x="4439816" y="4797152"/>
            <a:ext cx="4032448" cy="1557850"/>
          </a:xfrm>
          <a:prstGeom prst="wedgeRectCallout">
            <a:avLst>
              <a:gd name="adj1" fmla="val -45429"/>
              <a:gd name="adj2" fmla="val -8387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Native and </a:t>
            </a:r>
            <a:r>
              <a:rPr lang="en-US" altLang="ko-KR" dirty="0" err="1" smtClean="0">
                <a:solidFill>
                  <a:schemeClr val="tx1"/>
                </a:solidFill>
              </a:rPr>
              <a:t>LightBox</a:t>
            </a:r>
            <a:r>
              <a:rPr lang="en-US" altLang="ko-KR" dirty="0" smtClean="0">
                <a:solidFill>
                  <a:schemeClr val="tx1"/>
                </a:solidFill>
              </a:rPr>
              <a:t> are insensitive to the number of concurrent flows</a:t>
            </a:r>
            <a:endParaRPr lang="ko-KR" altLang="en-US" dirty="0">
              <a:solidFill>
                <a:schemeClr val="tx1"/>
              </a:solidFill>
            </a:endParaRPr>
          </a:p>
        </p:txBody>
      </p:sp>
    </p:spTree>
    <p:extLst>
      <p:ext uri="{BB962C8B-B14F-4D97-AF65-F5344CB8AC3E}">
        <p14:creationId xmlns:p14="http://schemas.microsoft.com/office/powerpoint/2010/main" val="381884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err="1" smtClean="0"/>
              <a:t>Middlebox</a:t>
            </a:r>
            <a:r>
              <a:rPr lang="en-US" altLang="ko-KR" dirty="0" smtClean="0"/>
              <a:t> Performance – </a:t>
            </a:r>
            <a:r>
              <a:rPr lang="en-US" altLang="ko-KR" dirty="0" err="1" smtClean="0"/>
              <a:t>mIDS</a:t>
            </a:r>
            <a:r>
              <a:rPr lang="en-US" altLang="ko-KR" dirty="0" smtClean="0"/>
              <a:t> </a:t>
            </a:r>
            <a:endParaRPr lang="ko-KR" altLang="en-US" dirty="0"/>
          </a:p>
        </p:txBody>
      </p:sp>
      <p:pic>
        <p:nvPicPr>
          <p:cNvPr id="4" name="내용 개체 틀 3"/>
          <p:cNvPicPr>
            <a:picLocks noGrp="1" noChangeAspect="1"/>
          </p:cNvPicPr>
          <p:nvPr>
            <p:ph idx="1"/>
          </p:nvPr>
        </p:nvPicPr>
        <p:blipFill>
          <a:blip r:embed="rId2"/>
          <a:stretch>
            <a:fillRect/>
          </a:stretch>
        </p:blipFill>
        <p:spPr>
          <a:xfrm>
            <a:off x="239713" y="1309856"/>
            <a:ext cx="11712575" cy="4565313"/>
          </a:xfrm>
          <a:prstGeom prst="rect">
            <a:avLst/>
          </a:prstGeom>
        </p:spPr>
      </p:pic>
      <p:sp>
        <p:nvSpPr>
          <p:cNvPr id="5" name="직사각형 4"/>
          <p:cNvSpPr/>
          <p:nvPr/>
        </p:nvSpPr>
        <p:spPr>
          <a:xfrm>
            <a:off x="1199456" y="3140968"/>
            <a:ext cx="10657184"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 name="사각형 설명선 5"/>
          <p:cNvSpPr/>
          <p:nvPr/>
        </p:nvSpPr>
        <p:spPr>
          <a:xfrm>
            <a:off x="4439816" y="4797152"/>
            <a:ext cx="4392488" cy="1557850"/>
          </a:xfrm>
          <a:prstGeom prst="wedgeRectCallout">
            <a:avLst>
              <a:gd name="adj1" fmla="val -45429"/>
              <a:gd name="adj2" fmla="val -8387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The overhead of </a:t>
            </a:r>
            <a:r>
              <a:rPr lang="en-US" altLang="ko-KR" dirty="0" err="1" smtClean="0">
                <a:solidFill>
                  <a:schemeClr val="tx1"/>
                </a:solidFill>
              </a:rPr>
              <a:t>LightBox</a:t>
            </a:r>
            <a:r>
              <a:rPr lang="en-US" altLang="ko-KR" dirty="0" smtClean="0">
                <a:solidFill>
                  <a:schemeClr val="tx1"/>
                </a:solidFill>
              </a:rPr>
              <a:t> over Native becomes notable</a:t>
            </a:r>
          </a:p>
          <a:p>
            <a:pPr algn="ctr"/>
            <a:r>
              <a:rPr lang="en-US" altLang="ko-KR" dirty="0" err="1" smtClean="0">
                <a:solidFill>
                  <a:schemeClr val="tx1"/>
                </a:solidFill>
              </a:rPr>
              <a:t>mIDS’s</a:t>
            </a:r>
            <a:r>
              <a:rPr lang="en-US" altLang="ko-KR" dirty="0" smtClean="0">
                <a:solidFill>
                  <a:schemeClr val="tx1"/>
                </a:solidFill>
              </a:rPr>
              <a:t> large flow state size (11.4KB) leads to the substantial cost of encrypting/decrypting and copying states</a:t>
            </a:r>
            <a:endParaRPr lang="ko-KR" altLang="en-US" dirty="0">
              <a:solidFill>
                <a:schemeClr val="tx1"/>
              </a:solidFill>
            </a:endParaRPr>
          </a:p>
        </p:txBody>
      </p:sp>
    </p:spTree>
    <p:extLst>
      <p:ext uri="{BB962C8B-B14F-4D97-AF65-F5344CB8AC3E}">
        <p14:creationId xmlns:p14="http://schemas.microsoft.com/office/powerpoint/2010/main" val="40547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Conclusion</a:t>
            </a:r>
            <a:endParaRPr lang="ko-KR" altLang="en-US" dirty="0"/>
          </a:p>
        </p:txBody>
      </p:sp>
      <p:sp>
        <p:nvSpPr>
          <p:cNvPr id="3" name="내용 개체 틀 2"/>
          <p:cNvSpPr>
            <a:spLocks noGrp="1"/>
          </p:cNvSpPr>
          <p:nvPr>
            <p:ph idx="1"/>
          </p:nvPr>
        </p:nvSpPr>
        <p:spPr/>
        <p:txBody>
          <a:bodyPr/>
          <a:lstStyle/>
          <a:p>
            <a:r>
              <a:rPr lang="en-US" altLang="ko-KR" dirty="0" err="1" smtClean="0"/>
              <a:t>LightBox</a:t>
            </a:r>
            <a:endParaRPr lang="en-US" altLang="ko-KR" dirty="0" smtClean="0"/>
          </a:p>
          <a:p>
            <a:pPr lvl="1"/>
            <a:r>
              <a:rPr lang="en-US" altLang="ko-KR" dirty="0" smtClean="0"/>
              <a:t>An SGX-assisted secure </a:t>
            </a:r>
            <a:r>
              <a:rPr lang="en-US" altLang="ko-KR" dirty="0" err="1" smtClean="0"/>
              <a:t>middlebox</a:t>
            </a:r>
            <a:r>
              <a:rPr lang="en-US" altLang="ko-KR" dirty="0" smtClean="0"/>
              <a:t> system</a:t>
            </a:r>
          </a:p>
          <a:p>
            <a:endParaRPr lang="en-US" altLang="ko-KR" dirty="0"/>
          </a:p>
          <a:p>
            <a:r>
              <a:rPr lang="en-US" altLang="ko-KR" dirty="0" smtClean="0"/>
              <a:t>Two main technical contribution</a:t>
            </a:r>
          </a:p>
          <a:p>
            <a:pPr lvl="1"/>
            <a:r>
              <a:rPr lang="en-US" altLang="ko-KR" dirty="0" smtClean="0"/>
              <a:t>An elegant in-enclave virtual network interface that is highly secure, efficient and usable</a:t>
            </a:r>
          </a:p>
          <a:p>
            <a:pPr lvl="1"/>
            <a:r>
              <a:rPr lang="en-US" altLang="ko-KR" dirty="0" smtClean="0"/>
              <a:t>The flow state management scheme comprising data structures and algorithms optimized for the enclave space</a:t>
            </a:r>
            <a:endParaRPr lang="ko-KR" altLang="en-US" dirty="0"/>
          </a:p>
        </p:txBody>
      </p:sp>
    </p:spTree>
    <p:extLst>
      <p:ext uri="{BB962C8B-B14F-4D97-AF65-F5344CB8AC3E}">
        <p14:creationId xmlns:p14="http://schemas.microsoft.com/office/powerpoint/2010/main" val="122041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5087888" y="836712"/>
            <a:ext cx="3024336" cy="1152128"/>
          </a:xfrm>
          <a:prstGeom prst="wedgeRectCallout">
            <a:avLst>
              <a:gd name="adj1" fmla="val -57115"/>
              <a:gd name="adj2" fmla="val 34361"/>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ltLang="ko-KR" dirty="0" smtClean="0">
                <a:solidFill>
                  <a:schemeClr val="tx1"/>
                </a:solidFill>
              </a:rPr>
              <a:t>Which fields are processed</a:t>
            </a:r>
          </a:p>
          <a:p>
            <a:r>
              <a:rPr lang="en-US" altLang="ko-KR" dirty="0" smtClean="0">
                <a:solidFill>
                  <a:schemeClr val="tx1"/>
                </a:solidFill>
              </a:rPr>
              <a:t>H: L2-L4 headers</a:t>
            </a:r>
          </a:p>
          <a:p>
            <a:r>
              <a:rPr lang="en-US" altLang="ko-KR" dirty="0" smtClean="0">
                <a:solidFill>
                  <a:schemeClr val="tx1"/>
                </a:solidFill>
              </a:rPr>
              <a:t>P: L4 payload</a:t>
            </a:r>
            <a:endParaRPr lang="ko-KR" altLang="en-US" dirty="0">
              <a:solidFill>
                <a:schemeClr val="tx1"/>
              </a:solidFill>
            </a:endParaRPr>
          </a:p>
        </p:txBody>
      </p:sp>
    </p:spTree>
    <p:extLst>
      <p:ext uri="{BB962C8B-B14F-4D97-AF65-F5344CB8AC3E}">
        <p14:creationId xmlns:p14="http://schemas.microsoft.com/office/powerpoint/2010/main" val="147860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5735960" y="836712"/>
            <a:ext cx="3816424" cy="1512168"/>
          </a:xfrm>
          <a:prstGeom prst="wedgeRectCallout">
            <a:avLst>
              <a:gd name="adj1" fmla="val -57115"/>
              <a:gd name="adj2" fmla="val 17320"/>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ltLang="ko-KR" dirty="0" smtClean="0">
                <a:solidFill>
                  <a:schemeClr val="tx1"/>
                </a:solidFill>
              </a:rPr>
              <a:t>Supported Operation</a:t>
            </a:r>
          </a:p>
          <a:p>
            <a:r>
              <a:rPr lang="en-US" altLang="ko-KR" dirty="0" smtClean="0">
                <a:solidFill>
                  <a:schemeClr val="tx1"/>
                </a:solidFill>
              </a:rPr>
              <a:t>PM: Pattern Matching</a:t>
            </a:r>
            <a:endParaRPr lang="en-US" altLang="ko-KR" dirty="0">
              <a:solidFill>
                <a:schemeClr val="tx1"/>
              </a:solidFill>
            </a:endParaRPr>
          </a:p>
          <a:p>
            <a:r>
              <a:rPr lang="en-US" altLang="ko-KR" dirty="0" smtClean="0">
                <a:solidFill>
                  <a:schemeClr val="tx1"/>
                </a:solidFill>
              </a:rPr>
              <a:t>RM: Range Matching</a:t>
            </a:r>
          </a:p>
          <a:p>
            <a:r>
              <a:rPr lang="en-US" altLang="ko-KR" dirty="0" smtClean="0">
                <a:solidFill>
                  <a:schemeClr val="tx1"/>
                </a:solidFill>
              </a:rPr>
              <a:t>REX: Regular Expression Matching</a:t>
            </a:r>
          </a:p>
          <a:p>
            <a:r>
              <a:rPr lang="en-US" altLang="ko-KR" dirty="0" smtClean="0">
                <a:solidFill>
                  <a:schemeClr val="tx1"/>
                </a:solidFill>
              </a:rPr>
              <a:t>GN: Generic Functions</a:t>
            </a:r>
          </a:p>
        </p:txBody>
      </p:sp>
    </p:spTree>
    <p:extLst>
      <p:ext uri="{BB962C8B-B14F-4D97-AF65-F5344CB8AC3E}">
        <p14:creationId xmlns:p14="http://schemas.microsoft.com/office/powerpoint/2010/main" val="242002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1415480" y="1152101"/>
            <a:ext cx="3816424" cy="1008112"/>
          </a:xfrm>
          <a:prstGeom prst="wedgeRectCallout">
            <a:avLst>
              <a:gd name="adj1" fmla="val 59416"/>
              <a:gd name="adj2" fmla="val 12922"/>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ltLang="ko-KR" dirty="0" smtClean="0">
                <a:solidFill>
                  <a:schemeClr val="tx1"/>
                </a:solidFill>
              </a:rPr>
              <a:t>Whether generic flow-level </a:t>
            </a:r>
            <a:r>
              <a:rPr lang="en-US" altLang="ko-KR" dirty="0" err="1" smtClean="0">
                <a:solidFill>
                  <a:schemeClr val="tx1"/>
                </a:solidFill>
              </a:rPr>
              <a:t>stateful</a:t>
            </a:r>
            <a:r>
              <a:rPr lang="en-US" altLang="ko-KR" dirty="0" smtClean="0">
                <a:solidFill>
                  <a:schemeClr val="tx1"/>
                </a:solidFill>
              </a:rPr>
              <a:t> processing is supported</a:t>
            </a:r>
            <a:endParaRPr lang="en-US" altLang="ko-KR" dirty="0" smtClean="0">
              <a:solidFill>
                <a:schemeClr val="tx1"/>
              </a:solidFill>
            </a:endParaRPr>
          </a:p>
        </p:txBody>
      </p:sp>
    </p:spTree>
    <p:extLst>
      <p:ext uri="{BB962C8B-B14F-4D97-AF65-F5344CB8AC3E}">
        <p14:creationId xmlns:p14="http://schemas.microsoft.com/office/powerpoint/2010/main" val="1812222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2310947" y="1152101"/>
            <a:ext cx="3816424" cy="1008112"/>
          </a:xfrm>
          <a:prstGeom prst="wedgeRectCallout">
            <a:avLst>
              <a:gd name="adj1" fmla="val 59416"/>
              <a:gd name="adj2" fmla="val 12922"/>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ltLang="ko-KR" dirty="0" smtClean="0">
                <a:solidFill>
                  <a:schemeClr val="tx1"/>
                </a:solidFill>
              </a:rPr>
              <a:t>Packet size, count, and timestamp</a:t>
            </a:r>
            <a:endParaRPr lang="en-US" altLang="ko-KR" dirty="0" smtClean="0">
              <a:solidFill>
                <a:schemeClr val="tx1"/>
              </a:solidFill>
            </a:endParaRPr>
          </a:p>
        </p:txBody>
      </p:sp>
    </p:spTree>
    <p:extLst>
      <p:ext uri="{BB962C8B-B14F-4D97-AF65-F5344CB8AC3E}">
        <p14:creationId xmlns:p14="http://schemas.microsoft.com/office/powerpoint/2010/main" val="8493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Characterization of Prior Arts</a:t>
            </a:r>
            <a:endParaRPr lang="ko-KR" altLang="en-US" dirty="0"/>
          </a:p>
        </p:txBody>
      </p:sp>
      <p:pic>
        <p:nvPicPr>
          <p:cNvPr id="4" name="내용 개체 틀 3"/>
          <p:cNvPicPr>
            <a:picLocks noGrp="1" noChangeAspect="1"/>
          </p:cNvPicPr>
          <p:nvPr>
            <p:ph idx="1"/>
          </p:nvPr>
        </p:nvPicPr>
        <p:blipFill>
          <a:blip r:embed="rId2"/>
          <a:stretch>
            <a:fillRect/>
          </a:stretch>
        </p:blipFill>
        <p:spPr>
          <a:xfrm>
            <a:off x="2207568" y="1124744"/>
            <a:ext cx="7776864" cy="5228208"/>
          </a:xfrm>
          <a:prstGeom prst="rect">
            <a:avLst/>
          </a:prstGeom>
        </p:spPr>
      </p:pic>
      <p:sp>
        <p:nvSpPr>
          <p:cNvPr id="3" name="사각형 설명선 2"/>
          <p:cNvSpPr/>
          <p:nvPr/>
        </p:nvSpPr>
        <p:spPr>
          <a:xfrm>
            <a:off x="5087888" y="1152101"/>
            <a:ext cx="1728192" cy="476699"/>
          </a:xfrm>
          <a:prstGeom prst="wedgeRectCallout">
            <a:avLst>
              <a:gd name="adj1" fmla="val 73846"/>
              <a:gd name="adj2" fmla="val 70468"/>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solidFill>
                  <a:schemeClr val="tx1"/>
                </a:solidFill>
              </a:rPr>
              <a:t>L2-L4 headers</a:t>
            </a:r>
            <a:endParaRPr lang="en-US" altLang="ko-KR" dirty="0" smtClean="0">
              <a:solidFill>
                <a:schemeClr val="tx1"/>
              </a:solidFill>
            </a:endParaRPr>
          </a:p>
        </p:txBody>
      </p:sp>
    </p:spTree>
    <p:extLst>
      <p:ext uri="{BB962C8B-B14F-4D97-AF65-F5344CB8AC3E}">
        <p14:creationId xmlns:p14="http://schemas.microsoft.com/office/powerpoint/2010/main" val="890843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테마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C Theme">
      <a:majorFont>
        <a:latin typeface="Tahoma"/>
        <a:ea typeface="맑은 고딕"/>
        <a:cs typeface=""/>
      </a:majorFont>
      <a:minorFont>
        <a:latin typeface="Tahoma"/>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spPr>
      <a:bodyPr rtlCol="0" anchor="ctr"/>
      <a:lstStyle>
        <a:defPP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53956</TotalTime>
  <Words>2018</Words>
  <Application>Microsoft Office PowerPoint</Application>
  <PresentationFormat>와이드스크린</PresentationFormat>
  <Paragraphs>271</Paragraphs>
  <Slides>49</Slides>
  <Notes>1</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49</vt:i4>
      </vt:variant>
    </vt:vector>
  </HeadingPairs>
  <TitlesOfParts>
    <vt:vector size="55" baseType="lpstr">
      <vt:lpstr>맑은 고딕</vt:lpstr>
      <vt:lpstr>Arial</vt:lpstr>
      <vt:lpstr>Tahoma</vt:lpstr>
      <vt:lpstr>Times New Roman</vt:lpstr>
      <vt:lpstr>Wingdings</vt:lpstr>
      <vt:lpstr>테마2</vt:lpstr>
      <vt:lpstr>LightBox: Full-stack Protected Stateful Middlebox at Lightning Speed</vt:lpstr>
      <vt:lpstr>Introduction</vt:lpstr>
      <vt:lpstr>Motivation</vt:lpstr>
      <vt:lpstr>Characterization of Prior Arts</vt:lpstr>
      <vt:lpstr>Characterization of Prior Arts</vt:lpstr>
      <vt:lpstr>Characterization of Prior Arts</vt:lpstr>
      <vt:lpstr>Characterization of Prior Arts</vt:lpstr>
      <vt:lpstr>Characterization of Prior Arts</vt:lpstr>
      <vt:lpstr>Characterization of Prior Arts</vt:lpstr>
      <vt:lpstr>Characterization of Prior Arts</vt:lpstr>
      <vt:lpstr>Characterization of Prior Arts</vt:lpstr>
      <vt:lpstr>Characterization of Prior Arts</vt:lpstr>
      <vt:lpstr>LightBox</vt:lpstr>
      <vt:lpstr>Service Model</vt:lpstr>
      <vt:lpstr>Limitation of SGX</vt:lpstr>
      <vt:lpstr>LightBox Overview</vt:lpstr>
      <vt:lpstr>LightBox Overview</vt:lpstr>
      <vt:lpstr>LightBox Overview</vt:lpstr>
      <vt:lpstr>Adversary Model</vt:lpstr>
      <vt:lpstr>The ETAP Device</vt:lpstr>
      <vt:lpstr>Full-stack Protection</vt:lpstr>
      <vt:lpstr>etap Architecture</vt:lpstr>
      <vt:lpstr>etap Architecture</vt:lpstr>
      <vt:lpstr>etap Architecture</vt:lpstr>
      <vt:lpstr>etap Architecture</vt:lpstr>
      <vt:lpstr>Performance Boosting</vt:lpstr>
      <vt:lpstr>Flow State Management</vt:lpstr>
      <vt:lpstr>Data Structures</vt:lpstr>
      <vt:lpstr>Data Structures</vt:lpstr>
      <vt:lpstr>Data Structures</vt:lpstr>
      <vt:lpstr>Data Structures</vt:lpstr>
      <vt:lpstr>Management Procedure</vt:lpstr>
      <vt:lpstr>Fast Flow Lookup</vt:lpstr>
      <vt:lpstr>Middlebox Case Studies</vt:lpstr>
      <vt:lpstr>In-enclave Packet I/O Performance – Batching Size</vt:lpstr>
      <vt:lpstr>In-enclave Packet I/O Performance – Batching Size</vt:lpstr>
      <vt:lpstr>In-enclave Packet I/O Performance – Batching Size</vt:lpstr>
      <vt:lpstr>In-enclave Packet I/O Performance – Ring Size</vt:lpstr>
      <vt:lpstr>In-enclave Packet I/O Performance – Ring Size</vt:lpstr>
      <vt:lpstr>Middlebox Performance – PRADS</vt:lpstr>
      <vt:lpstr>Middlebox Performance – PRADS</vt:lpstr>
      <vt:lpstr>Middlebox Performance – PRADS</vt:lpstr>
      <vt:lpstr>Middlebox Performance – PRADS</vt:lpstr>
      <vt:lpstr>Middlebox Performance – PRADS</vt:lpstr>
      <vt:lpstr>Middlebox Performance – lwIDS</vt:lpstr>
      <vt:lpstr>Middlebox Performance – lwIDS</vt:lpstr>
      <vt:lpstr>Middlebox Performance – mIDS </vt:lpstr>
      <vt:lpstr>Middlebox Performance – mIDS </vt:lpstr>
      <vt:lpstr>Conclusion</vt:lpstr>
    </vt:vector>
  </TitlesOfParts>
  <Company>R&amp;D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DNS on Tor's Anonymity</dc:title>
  <dc:creator>Microsoft Corporation</dc:creator>
  <cp:lastModifiedBy>mmlab</cp:lastModifiedBy>
  <cp:revision>2350</cp:revision>
  <cp:lastPrinted>2019-04-10T02:26:37Z</cp:lastPrinted>
  <dcterms:created xsi:type="dcterms:W3CDTF">2006-10-05T04:04:58Z</dcterms:created>
  <dcterms:modified xsi:type="dcterms:W3CDTF">2020-01-28T04:34:19Z</dcterms:modified>
</cp:coreProperties>
</file>